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0" r:id="rId6"/>
  </p:sldMasterIdLst>
  <p:notesMasterIdLst>
    <p:notesMasterId r:id="rId37"/>
  </p:notesMasterIdLst>
  <p:sldIdLst>
    <p:sldId id="421" r:id="rId7"/>
    <p:sldId id="446" r:id="rId8"/>
    <p:sldId id="447" r:id="rId9"/>
    <p:sldId id="435" r:id="rId10"/>
    <p:sldId id="436" r:id="rId11"/>
    <p:sldId id="437" r:id="rId12"/>
    <p:sldId id="438" r:id="rId13"/>
    <p:sldId id="422" r:id="rId14"/>
    <p:sldId id="433" r:id="rId15"/>
    <p:sldId id="409" r:id="rId16"/>
    <p:sldId id="410" r:id="rId17"/>
    <p:sldId id="411" r:id="rId18"/>
    <p:sldId id="425" r:id="rId19"/>
    <p:sldId id="427" r:id="rId20"/>
    <p:sldId id="429" r:id="rId21"/>
    <p:sldId id="430" r:id="rId22"/>
    <p:sldId id="431" r:id="rId23"/>
    <p:sldId id="432" r:id="rId24"/>
    <p:sldId id="256" r:id="rId25"/>
    <p:sldId id="379" r:id="rId26"/>
    <p:sldId id="397" r:id="rId27"/>
    <p:sldId id="399" r:id="rId28"/>
    <p:sldId id="401" r:id="rId29"/>
    <p:sldId id="402" r:id="rId30"/>
    <p:sldId id="403" r:id="rId31"/>
    <p:sldId id="404" r:id="rId32"/>
    <p:sldId id="445" r:id="rId33"/>
    <p:sldId id="442" r:id="rId34"/>
    <p:sldId id="444" r:id="rId35"/>
    <p:sldId id="434" r:id="rId36"/>
  </p:sldIdLst>
  <p:sldSz cx="9144000" cy="6858000" type="screen4x3"/>
  <p:notesSz cx="6807200" cy="9939338"/>
  <p:defaultTextStyle>
    <a:defPPr>
      <a:defRPr lang="ja-JP"/>
    </a:defPPr>
    <a:lvl1pPr marL="0" algn="l" defTabSz="685800" rtl="0" eaLnBrk="1" latinLnBrk="0" hangingPunct="1">
      <a:defRPr kumimoji="1" sz="1400" kern="1200">
        <a:solidFill>
          <a:schemeClr val="tx1"/>
        </a:solidFill>
        <a:latin typeface="+mn-lt"/>
        <a:ea typeface="+mn-ea"/>
        <a:cs typeface="+mn-cs"/>
      </a:defRPr>
    </a:lvl1pPr>
    <a:lvl2pPr marL="342900" algn="l" defTabSz="685800" rtl="0" eaLnBrk="1" latinLnBrk="0" hangingPunct="1">
      <a:defRPr kumimoji="1" sz="1400" kern="1200">
        <a:solidFill>
          <a:schemeClr val="tx1"/>
        </a:solidFill>
        <a:latin typeface="+mn-lt"/>
        <a:ea typeface="+mn-ea"/>
        <a:cs typeface="+mn-cs"/>
      </a:defRPr>
    </a:lvl2pPr>
    <a:lvl3pPr marL="685800" algn="l" defTabSz="685800" rtl="0" eaLnBrk="1" latinLnBrk="0" hangingPunct="1">
      <a:defRPr kumimoji="1" sz="1400" kern="1200">
        <a:solidFill>
          <a:schemeClr val="tx1"/>
        </a:solidFill>
        <a:latin typeface="+mn-lt"/>
        <a:ea typeface="+mn-ea"/>
        <a:cs typeface="+mn-cs"/>
      </a:defRPr>
    </a:lvl3pPr>
    <a:lvl4pPr marL="1028700" algn="l" defTabSz="685800" rtl="0" eaLnBrk="1" latinLnBrk="0" hangingPunct="1">
      <a:defRPr kumimoji="1" sz="1400" kern="1200">
        <a:solidFill>
          <a:schemeClr val="tx1"/>
        </a:solidFill>
        <a:latin typeface="+mn-lt"/>
        <a:ea typeface="+mn-ea"/>
        <a:cs typeface="+mn-cs"/>
      </a:defRPr>
    </a:lvl4pPr>
    <a:lvl5pPr marL="1371600" algn="l" defTabSz="685800" rtl="0" eaLnBrk="1" latinLnBrk="0" hangingPunct="1">
      <a:defRPr kumimoji="1" sz="1400" kern="1200">
        <a:solidFill>
          <a:schemeClr val="tx1"/>
        </a:solidFill>
        <a:latin typeface="+mn-lt"/>
        <a:ea typeface="+mn-ea"/>
        <a:cs typeface="+mn-cs"/>
      </a:defRPr>
    </a:lvl5pPr>
    <a:lvl6pPr marL="1714500" algn="l" defTabSz="685800" rtl="0" eaLnBrk="1" latinLnBrk="0" hangingPunct="1">
      <a:defRPr kumimoji="1" sz="1400" kern="1200">
        <a:solidFill>
          <a:schemeClr val="tx1"/>
        </a:solidFill>
        <a:latin typeface="+mn-lt"/>
        <a:ea typeface="+mn-ea"/>
        <a:cs typeface="+mn-cs"/>
      </a:defRPr>
    </a:lvl6pPr>
    <a:lvl7pPr marL="2057400" algn="l" defTabSz="685800" rtl="0" eaLnBrk="1" latinLnBrk="0" hangingPunct="1">
      <a:defRPr kumimoji="1" sz="1400" kern="1200">
        <a:solidFill>
          <a:schemeClr val="tx1"/>
        </a:solidFill>
        <a:latin typeface="+mn-lt"/>
        <a:ea typeface="+mn-ea"/>
        <a:cs typeface="+mn-cs"/>
      </a:defRPr>
    </a:lvl7pPr>
    <a:lvl8pPr marL="2400300" algn="l" defTabSz="685800" rtl="0" eaLnBrk="1" latinLnBrk="0" hangingPunct="1">
      <a:defRPr kumimoji="1" sz="1400" kern="1200">
        <a:solidFill>
          <a:schemeClr val="tx1"/>
        </a:solidFill>
        <a:latin typeface="+mn-lt"/>
        <a:ea typeface="+mn-ea"/>
        <a:cs typeface="+mn-cs"/>
      </a:defRPr>
    </a:lvl8pPr>
    <a:lvl9pPr marL="2743200" algn="l" defTabSz="685800" rtl="0" eaLnBrk="1" latinLnBrk="0" hangingPunct="1">
      <a:defRPr kumimoji="1"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屋良陽子" initials="屋良陽子"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5471" autoAdjust="0"/>
  </p:normalViewPr>
  <p:slideViewPr>
    <p:cSldViewPr snapToGrid="0">
      <p:cViewPr>
        <p:scale>
          <a:sx n="77" d="100"/>
          <a:sy n="77" d="100"/>
        </p:scale>
        <p:origin x="-1038" y="22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p:scale>
          <a:sx n="100" d="100"/>
          <a:sy n="100" d="100"/>
        </p:scale>
        <p:origin x="-1878" y="9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F223E59-8F1F-42F0-A43E-572674B77861}" type="datetimeFigureOut">
              <a:rPr kumimoji="1" lang="ja-JP" altLang="en-US" smtClean="0"/>
              <a:pPr/>
              <a:t>2019/5/28</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833C54C-BC2A-4111-838D-8A9165AE8475}" type="slidenum">
              <a:rPr kumimoji="1" lang="ja-JP" altLang="en-US" smtClean="0"/>
              <a:pPr/>
              <a:t>‹#›</a:t>
            </a:fld>
            <a:endParaRPr kumimoji="1" lang="ja-JP" altLang="en-US"/>
          </a:p>
        </p:txBody>
      </p:sp>
    </p:spTree>
    <p:extLst>
      <p:ext uri="{BB962C8B-B14F-4D97-AF65-F5344CB8AC3E}">
        <p14:creationId xmlns:p14="http://schemas.microsoft.com/office/powerpoint/2010/main" val="3072926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今日は、薬物乱用防止についてお話します。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833C54C-BC2A-4111-838D-8A9165AE8475}" type="slidenum">
              <a:rPr kumimoji="1" lang="ja-JP" altLang="en-US" smtClean="0"/>
              <a:pPr/>
              <a:t>1</a:t>
            </a:fld>
            <a:endParaRPr kumimoji="1" lang="ja-JP" altLang="en-US" dirty="0"/>
          </a:p>
        </p:txBody>
      </p:sp>
    </p:spTree>
    <p:extLst>
      <p:ext uri="{BB962C8B-B14F-4D97-AF65-F5344CB8AC3E}">
        <p14:creationId xmlns:p14="http://schemas.microsoft.com/office/powerpoint/2010/main" val="376080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乱用</a:t>
            </a:r>
            <a:r>
              <a:rPr lang="ja-JP" altLang="ja-JP" dirty="0" smtClean="0">
                <a:ea typeface="ＭＳ Ｐ明朝" charset="-128"/>
              </a:rPr>
              <a:t>される薬物の種類は、脳に対する作用で「興奮作用のあるもの」</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「抑制作用のあるもの」「幻覚作用のあるもの」の３種類に分けられます。</a:t>
            </a:r>
            <a:endParaRPr lang="en-US" altLang="ja-JP" dirty="0" smtClean="0">
              <a:ea typeface="ＭＳ Ｐ明朝" charset="-128"/>
            </a:endParaRPr>
          </a:p>
          <a:p>
            <a:endParaRPr lang="ja-JP" altLang="ja-JP" dirty="0" smtClean="0">
              <a:ea typeface="ＭＳ Ｐ明朝" charset="-128"/>
            </a:endParaRPr>
          </a:p>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まず</a:t>
            </a:r>
            <a:r>
              <a:rPr lang="ja-JP" altLang="ja-JP" dirty="0" smtClean="0">
                <a:ea typeface="ＭＳ Ｐ明朝" charset="-128"/>
              </a:rPr>
              <a:t>、興奮させる作用のある薬物として、覚せい剤やコカイン、ＭＤＭＡ</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などがあります。</a:t>
            </a:r>
            <a:endParaRPr lang="en-US" altLang="ja-JP" dirty="0" smtClean="0">
              <a:ea typeface="ＭＳ Ｐ明朝" charset="-128"/>
            </a:endParaRPr>
          </a:p>
          <a:p>
            <a:endParaRPr lang="ja-JP" altLang="ja-JP" dirty="0" smtClean="0">
              <a:ea typeface="ＭＳ Ｐ明朝" charset="-128"/>
            </a:endParaRPr>
          </a:p>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覚せい</a:t>
            </a:r>
            <a:r>
              <a:rPr lang="ja-JP" altLang="ja-JP" dirty="0" smtClean="0">
                <a:ea typeface="ＭＳ Ｐ明朝" charset="-128"/>
              </a:rPr>
              <a:t>剤は、一時的に気分が高まり、食欲がなくなり、疲れや眠気が</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取れた</a:t>
            </a:r>
            <a:r>
              <a:rPr lang="ja-JP" altLang="ja-JP" dirty="0" smtClean="0">
                <a:ea typeface="ＭＳ Ｐ明朝" charset="-128"/>
              </a:rPr>
              <a:t>ように感じます。</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しかし、効果が切れると疲労感等におそわれ、強い精神依存があり、</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自力</a:t>
            </a:r>
            <a:r>
              <a:rPr lang="ja-JP" altLang="ja-JP" dirty="0" smtClean="0">
                <a:ea typeface="ＭＳ Ｐ明朝" charset="-128"/>
              </a:rPr>
              <a:t>で使用をやめることがとても難しくなります。</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また</a:t>
            </a:r>
            <a:r>
              <a:rPr lang="ja-JP" altLang="ja-JP" dirty="0" smtClean="0">
                <a:ea typeface="ＭＳ Ｐ明朝" charset="-128"/>
              </a:rPr>
              <a:t>、幻覚や自分が誰かに監視されている等の妄想といった薬物</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精神病になりやすいおそろしい薬です。</a:t>
            </a:r>
            <a:endParaRPr lang="en-US" altLang="ja-JP" dirty="0" smtClean="0">
              <a:ea typeface="ＭＳ Ｐ明朝" charset="-128"/>
            </a:endParaRPr>
          </a:p>
          <a:p>
            <a:endParaRPr lang="ja-JP" altLang="ja-JP" dirty="0" smtClean="0">
              <a:ea typeface="ＭＳ Ｐ明朝" charset="-128"/>
            </a:endParaRPr>
          </a:p>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コカイン</a:t>
            </a:r>
            <a:r>
              <a:rPr lang="ja-JP" altLang="ja-JP" dirty="0" smtClean="0">
                <a:ea typeface="ＭＳ Ｐ明朝" charset="-128"/>
              </a:rPr>
              <a:t>は、短期間で依存症になる場合が多く、精神病症状も高頻度</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に</a:t>
            </a:r>
            <a:r>
              <a:rPr lang="ja-JP" altLang="ja-JP" dirty="0" smtClean="0">
                <a:ea typeface="ＭＳ Ｐ明朝" charset="-128"/>
              </a:rPr>
              <a:t>みられます。</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大量使用で意識障害、けいれん発作、急性中毒による死亡もみられます。</a:t>
            </a:r>
            <a:endParaRPr lang="en-US" altLang="ja-JP" dirty="0" smtClean="0">
              <a:ea typeface="ＭＳ Ｐ明朝" charset="-128"/>
            </a:endParaRPr>
          </a:p>
          <a:p>
            <a:endParaRPr lang="ja-JP" altLang="ja-JP" dirty="0" smtClean="0">
              <a:ea typeface="ＭＳ Ｐ明朝" charset="-128"/>
            </a:endParaRPr>
          </a:p>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ＭＤＭＡ</a:t>
            </a:r>
            <a:r>
              <a:rPr lang="ja-JP" altLang="ja-JP" dirty="0" smtClean="0">
                <a:ea typeface="ＭＳ Ｐ明朝" charset="-128"/>
              </a:rPr>
              <a:t>は、興奮作用と幻覚作用があり、乱用後に体温の異常上昇が</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起こり</a:t>
            </a:r>
            <a:r>
              <a:rPr lang="ja-JP" altLang="ja-JP" dirty="0" smtClean="0">
                <a:ea typeface="ＭＳ Ｐ明朝" charset="-128"/>
              </a:rPr>
              <a:t>、腎臓障害や循環器障害が引き起こされるおそれがあります。</a:t>
            </a:r>
          </a:p>
        </p:txBody>
      </p:sp>
      <p:sp>
        <p:nvSpPr>
          <p:cNvPr id="44036"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F37C89D1-F7DC-4410-A0EA-C1DD8C4E8A58}" type="slidenum">
              <a:rPr lang="en-US" altLang="ja-JP" smtClean="0">
                <a:ea typeface="ＭＳ Ｐゴシック" charset="-128"/>
              </a:rPr>
              <a:pPr eaLnBrk="1" hangingPunct="1">
                <a:spcBef>
                  <a:spcPct val="0"/>
                </a:spcBef>
              </a:pPr>
              <a:t>10</a:t>
            </a:fld>
            <a:endParaRPr lang="en-US" altLang="ja-JP" dirty="0"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p:spPr>
        <p:txBody>
          <a:bodyPr/>
          <a:lstStyle/>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反対</a:t>
            </a:r>
            <a:r>
              <a:rPr lang="ja-JP" altLang="ja-JP" dirty="0" smtClean="0">
                <a:ea typeface="ＭＳ Ｐ明朝" charset="-128"/>
              </a:rPr>
              <a:t>に抑制させる薬物、有機溶剤であるシンナーやあへんなどがあります。</a:t>
            </a:r>
            <a:endParaRPr lang="en-US" altLang="ja-JP" dirty="0" smtClean="0">
              <a:ea typeface="ＭＳ Ｐ明朝" charset="-128"/>
            </a:endParaRPr>
          </a:p>
          <a:p>
            <a:endParaRPr lang="ja-JP" altLang="ja-JP" dirty="0" smtClean="0">
              <a:ea typeface="ＭＳ Ｐ明朝" charset="-128"/>
            </a:endParaRPr>
          </a:p>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シンナー</a:t>
            </a:r>
            <a:r>
              <a:rPr lang="ja-JP" altLang="ja-JP" dirty="0" smtClean="0">
                <a:ea typeface="ＭＳ Ｐ明朝" charset="-128"/>
              </a:rPr>
              <a:t>は、脳を麻痺させる働きがあり、酩酊状態</a:t>
            </a:r>
            <a:r>
              <a:rPr lang="en-US" altLang="ja-JP" dirty="0" smtClean="0">
                <a:ea typeface="ＭＳ Ｐ明朝" charset="-128"/>
              </a:rPr>
              <a:t>(</a:t>
            </a:r>
            <a:r>
              <a:rPr lang="ja-JP" altLang="ja-JP" dirty="0" smtClean="0">
                <a:ea typeface="ＭＳ Ｐ明朝" charset="-128"/>
              </a:rPr>
              <a:t>※）、気分障害、幻覚等</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も現れます。大量に吸引した場合は、昏睡や意識消失まで至り、場合によって</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は</a:t>
            </a:r>
            <a:r>
              <a:rPr lang="ja-JP" altLang="ja-JP" dirty="0" smtClean="0">
                <a:ea typeface="ＭＳ Ｐ明朝" charset="-128"/>
              </a:rPr>
              <a:t>死に至ります。</a:t>
            </a:r>
            <a:endParaRPr lang="en-US" altLang="ja-JP" dirty="0" smtClean="0">
              <a:ea typeface="ＭＳ Ｐ明朝" charset="-128"/>
            </a:endParaRPr>
          </a:p>
          <a:p>
            <a:r>
              <a:rPr lang="ja-JP" altLang="en-US" dirty="0" smtClean="0">
                <a:ea typeface="ＭＳ Ｐ明朝" charset="-128"/>
              </a:rPr>
              <a:t>　</a:t>
            </a:r>
            <a:r>
              <a:rPr lang="ja-JP" altLang="en-US" dirty="0" smtClean="0">
                <a:ea typeface="ＭＳ Ｐ明朝" charset="-128"/>
              </a:rPr>
              <a:t>　</a:t>
            </a:r>
            <a:r>
              <a:rPr lang="ja-JP" altLang="ja-JP" dirty="0" smtClean="0">
                <a:ea typeface="ＭＳ Ｐ明朝" charset="-128"/>
              </a:rPr>
              <a:t>また、長期的な乱用により、脳が縮むケースが数多く報告されています。</a:t>
            </a:r>
            <a:endParaRPr lang="en-US" altLang="ja-JP" dirty="0" smtClean="0">
              <a:ea typeface="ＭＳ Ｐ明朝" charset="-128"/>
            </a:endParaRPr>
          </a:p>
          <a:p>
            <a:endParaRPr lang="en-US" altLang="ja-JP" dirty="0" smtClean="0">
              <a:ea typeface="ＭＳ Ｐ明朝" charset="-128"/>
            </a:endParaRPr>
          </a:p>
          <a:p>
            <a:r>
              <a:rPr lang="en-US" altLang="ja-JP" dirty="0" smtClean="0">
                <a:ea typeface="ＭＳ Ｐ明朝" charset="-128"/>
              </a:rPr>
              <a:t>※</a:t>
            </a:r>
            <a:r>
              <a:rPr lang="ja-JP" altLang="ja-JP" dirty="0" smtClean="0">
                <a:ea typeface="ＭＳ Ｐ明朝" charset="-128"/>
              </a:rPr>
              <a:t>ひどく酔った状態で、脳の働きが弱くなっている状態</a:t>
            </a:r>
          </a:p>
          <a:p>
            <a:endParaRPr lang="ja-JP" altLang="ja-JP" dirty="0" smtClean="0">
              <a:ea typeface="ＭＳ Ｐ明朝" charset="-128"/>
            </a:endParaRPr>
          </a:p>
        </p:txBody>
      </p:sp>
      <p:sp>
        <p:nvSpPr>
          <p:cNvPr id="45060"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426BBDC1-86C1-4FFB-9704-6819DF58028D}" type="slidenum">
              <a:rPr lang="en-US" altLang="ja-JP" smtClean="0">
                <a:ea typeface="ＭＳ Ｐゴシック" charset="-128"/>
              </a:rPr>
              <a:pPr eaLnBrk="1" hangingPunct="1">
                <a:spcBef>
                  <a:spcPct val="0"/>
                </a:spcBef>
              </a:pPr>
              <a:t>11</a:t>
            </a:fld>
            <a:endParaRPr lang="en-US" altLang="ja-JP" dirty="0"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a:ln/>
        </p:spPr>
      </p:sp>
      <p:sp>
        <p:nvSpPr>
          <p:cNvPr id="46083" name="ノート プレースホルダー 2"/>
          <p:cNvSpPr>
            <a:spLocks noGrp="1"/>
          </p:cNvSpPr>
          <p:nvPr>
            <p:ph type="body" idx="1"/>
          </p:nvPr>
        </p:nvSpPr>
        <p:spPr>
          <a:noFill/>
        </p:spPr>
        <p:txBody>
          <a:bodyPr/>
          <a:lstStyle/>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それ</a:t>
            </a:r>
            <a:r>
              <a:rPr lang="ja-JP" altLang="ja-JP" dirty="0" smtClean="0">
                <a:ea typeface="ＭＳ Ｐ明朝" charset="-128"/>
              </a:rPr>
              <a:t>から幻覚作用のある大麻などです。</a:t>
            </a:r>
            <a:endParaRPr lang="en-US" altLang="ja-JP" dirty="0" smtClean="0">
              <a:ea typeface="ＭＳ Ｐ明朝" charset="-128"/>
            </a:endParaRPr>
          </a:p>
          <a:p>
            <a:endParaRPr lang="ja-JP" altLang="ja-JP" dirty="0" smtClean="0">
              <a:ea typeface="ＭＳ Ｐ明朝" charset="-128"/>
            </a:endParaRPr>
          </a:p>
          <a:p>
            <a:r>
              <a:rPr lang="ja-JP" altLang="ja-JP" dirty="0" smtClean="0">
                <a:ea typeface="ＭＳ Ｐ明朝" charset="-128"/>
              </a:rPr>
              <a:t>○</a:t>
            </a:r>
            <a:r>
              <a:rPr lang="ja-JP" altLang="en-US" dirty="0" smtClean="0">
                <a:ea typeface="ＭＳ Ｐ明朝" charset="-128"/>
              </a:rPr>
              <a:t>　</a:t>
            </a:r>
            <a:r>
              <a:rPr lang="ja-JP" altLang="ja-JP" dirty="0" smtClean="0">
                <a:ea typeface="ＭＳ Ｐ明朝" charset="-128"/>
              </a:rPr>
              <a:t>乱用</a:t>
            </a:r>
            <a:r>
              <a:rPr lang="ja-JP" altLang="ja-JP" dirty="0" smtClean="0">
                <a:ea typeface="ＭＳ Ｐ明朝" charset="-128"/>
              </a:rPr>
              <a:t>により、記憶・理解力の低下、知覚・気分障害、幻覚・妄想状態やパニック</a:t>
            </a:r>
            <a:endParaRPr lang="en-US" altLang="ja-JP" dirty="0" smtClean="0">
              <a:ea typeface="ＭＳ Ｐ明朝" charset="-128"/>
            </a:endParaRPr>
          </a:p>
          <a:p>
            <a:r>
              <a:rPr lang="ja-JP" altLang="en-US" dirty="0" smtClean="0">
                <a:ea typeface="ＭＳ Ｐ明朝" charset="-128"/>
              </a:rPr>
              <a:t>　　</a:t>
            </a:r>
            <a:r>
              <a:rPr lang="ja-JP" altLang="ja-JP" dirty="0" smtClean="0">
                <a:ea typeface="ＭＳ Ｐ明朝" charset="-128"/>
              </a:rPr>
              <a:t>状態などが出現し、長期間の乱用により、物事への興味・関心が極端に低下</a:t>
            </a:r>
            <a:endParaRPr lang="en-US" altLang="ja-JP" dirty="0" smtClean="0">
              <a:ea typeface="ＭＳ Ｐ明朝" charset="-128"/>
            </a:endParaRPr>
          </a:p>
          <a:p>
            <a:r>
              <a:rPr lang="ja-JP" altLang="en-US" dirty="0" smtClean="0">
                <a:ea typeface="ＭＳ Ｐ明朝" charset="-128"/>
              </a:rPr>
              <a:t>　　</a:t>
            </a:r>
            <a:r>
              <a:rPr lang="ja-JP" altLang="ja-JP" dirty="0" smtClean="0">
                <a:ea typeface="ＭＳ Ｐ明朝" charset="-128"/>
              </a:rPr>
              <a:t>する「無動機症候群」という精神障害が引き起こされるおそれがあります。</a:t>
            </a:r>
          </a:p>
        </p:txBody>
      </p:sp>
      <p:sp>
        <p:nvSpPr>
          <p:cNvPr id="46084"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903B0089-E518-48B3-B618-9C09596AF10A}" type="slidenum">
              <a:rPr lang="en-US" altLang="ja-JP" smtClean="0">
                <a:ea typeface="ＭＳ Ｐゴシック" charset="-128"/>
              </a:rPr>
              <a:pPr eaLnBrk="1" hangingPunct="1">
                <a:spcBef>
                  <a:spcPct val="0"/>
                </a:spcBef>
              </a:pPr>
              <a:t>12</a:t>
            </a:fld>
            <a:endParaRPr lang="en-US" altLang="ja-JP"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itchFamily="34" charset="0"/>
              </a:rPr>
              <a:t>◎　幻覚作用とは、</a:t>
            </a:r>
            <a:r>
              <a:rPr lang="ja-JP" altLang="ja-JP" dirty="0" smtClean="0">
                <a:latin typeface="Arial" pitchFamily="34" charset="0"/>
              </a:rPr>
              <a:t>幻覚・幻聴といって、実際には無いものが見えたり、聞こえない</a:t>
            </a:r>
            <a:endParaRPr lang="en-US" altLang="ja-JP"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itchFamily="34" charset="0"/>
              </a:rPr>
              <a:t>　　</a:t>
            </a:r>
            <a:r>
              <a:rPr lang="ja-JP" altLang="ja-JP" dirty="0" smtClean="0">
                <a:latin typeface="Arial" pitchFamily="34" charset="0"/>
              </a:rPr>
              <a:t>音や声が聞こえたりします。</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といっても決していい夢が見られるわけではなくて、ミミズが身体中をはっている</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ように見えたり、皮膚の下にミミズがいるように感じる幻覚などもあります。</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つめの間にうじむしがわいてくるという幻覚のために、指を切り落としてしまう人</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もいるそうです。</a:t>
            </a:r>
          </a:p>
        </p:txBody>
      </p:sp>
      <p:sp>
        <p:nvSpPr>
          <p:cNvPr id="4" name="スライド番号プレースホルダー 3"/>
          <p:cNvSpPr>
            <a:spLocks noGrp="1"/>
          </p:cNvSpPr>
          <p:nvPr>
            <p:ph type="sldNum" sz="quarter" idx="10"/>
          </p:nvPr>
        </p:nvSpPr>
        <p:spPr/>
        <p:txBody>
          <a:bodyPr/>
          <a:lstStyle/>
          <a:p>
            <a:fld id="{F833C54C-BC2A-4111-838D-8A9165AE8475}" type="slidenum">
              <a:rPr kumimoji="1" lang="ja-JP" altLang="en-US" smtClean="0"/>
              <a:pPr/>
              <a:t>13</a:t>
            </a:fld>
            <a:endParaRPr kumimoji="1" lang="ja-JP" altLang="en-US"/>
          </a:p>
        </p:txBody>
      </p:sp>
    </p:spTree>
    <p:extLst>
      <p:ext uri="{BB962C8B-B14F-4D97-AF65-F5344CB8AC3E}">
        <p14:creationId xmlns:p14="http://schemas.microsoft.com/office/powerpoint/2010/main" val="2546215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p:cNvSpPr>
            <a:spLocks noGrp="1" noRot="1" noChangeAspect="1" noTextEdit="1"/>
          </p:cNvSpPr>
          <p:nvPr>
            <p:ph type="sldImg"/>
          </p:nvPr>
        </p:nvSpPr>
        <p:spPr>
          <a:ln/>
        </p:spPr>
      </p:sp>
      <p:sp>
        <p:nvSpPr>
          <p:cNvPr id="96259" name="ノート プレースホルダー 2"/>
          <p:cNvSpPr>
            <a:spLocks noGrp="1"/>
          </p:cNvSpPr>
          <p:nvPr>
            <p:ph type="body" idx="1"/>
          </p:nvPr>
        </p:nvSpPr>
        <p:spPr>
          <a:noFill/>
        </p:spPr>
        <p:txBody>
          <a:bodyPr/>
          <a:lstStyle/>
          <a:p>
            <a:r>
              <a:rPr lang="ja-JP" altLang="ja-JP" dirty="0" smtClean="0">
                <a:latin typeface="Arial" pitchFamily="34" charset="0"/>
              </a:rPr>
              <a:t>○脳への大変なダメージにより、簡単なうずまきの絵すら描けなくなってしまい</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ます。</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これは、シンナーによって、脳が縮むことなどにより、手が震えて普通に渦巻きが</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書けなくなってしまったのです。</a:t>
            </a:r>
            <a:endParaRPr lang="en-US" altLang="ja-JP" dirty="0" smtClean="0">
              <a:latin typeface="Arial" pitchFamily="34" charset="0"/>
            </a:endParaRPr>
          </a:p>
          <a:p>
            <a:endParaRPr lang="ja-JP" altLang="ja-JP" dirty="0" smtClean="0">
              <a:latin typeface="Arial" pitchFamily="34" charset="0"/>
            </a:endParaRPr>
          </a:p>
          <a:p>
            <a:r>
              <a:rPr lang="ja-JP" altLang="ja-JP" dirty="0" smtClean="0">
                <a:latin typeface="Arial" pitchFamily="34" charset="0"/>
              </a:rPr>
              <a:t>○シンナーはどういう目的で使うものか知っていますか？シンナーはペンキや接着</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剤を溶かすために使います。</a:t>
            </a:r>
            <a:endParaRPr lang="en-US" altLang="ja-JP" dirty="0" smtClean="0">
              <a:latin typeface="Arial" pitchFamily="34" charset="0"/>
            </a:endParaRPr>
          </a:p>
          <a:p>
            <a:endParaRPr lang="ja-JP" altLang="ja-JP" dirty="0" smtClean="0">
              <a:latin typeface="Arial" pitchFamily="34" charset="0"/>
            </a:endParaRPr>
          </a:p>
          <a:p>
            <a:r>
              <a:rPr lang="ja-JP" altLang="ja-JP" dirty="0" smtClean="0">
                <a:latin typeface="Arial" pitchFamily="34" charset="0"/>
              </a:rPr>
              <a:t>○ものを溶かす力が強いので、すうことにより、歯や骨はぼろぼろになり、脳が縮</a:t>
            </a:r>
            <a:endParaRPr lang="en-US" altLang="ja-JP" dirty="0" smtClean="0">
              <a:latin typeface="Arial" pitchFamily="34" charset="0"/>
            </a:endParaRPr>
          </a:p>
          <a:p>
            <a:r>
              <a:rPr lang="ja-JP" altLang="en-US" dirty="0" smtClean="0">
                <a:latin typeface="Arial" pitchFamily="34" charset="0"/>
              </a:rPr>
              <a:t>　</a:t>
            </a:r>
            <a:r>
              <a:rPr lang="ja-JP" altLang="ja-JP" dirty="0" err="1" smtClean="0">
                <a:latin typeface="Arial" pitchFamily="34" charset="0"/>
              </a:rPr>
              <a:t>んで</a:t>
            </a:r>
            <a:r>
              <a:rPr lang="ja-JP" altLang="ja-JP" dirty="0" smtClean="0">
                <a:latin typeface="Arial" pitchFamily="34" charset="0"/>
              </a:rPr>
              <a:t>しまうのです。</a:t>
            </a:r>
            <a:endParaRPr lang="en-US" altLang="ja-JP" dirty="0" smtClean="0">
              <a:latin typeface="Arial" pitchFamily="34" charset="0"/>
            </a:endParaRPr>
          </a:p>
          <a:p>
            <a:endParaRPr lang="ja-JP" altLang="ja-JP" dirty="0" smtClean="0">
              <a:latin typeface="Arial" pitchFamily="34" charset="0"/>
            </a:endParaRPr>
          </a:p>
        </p:txBody>
      </p:sp>
      <p:sp>
        <p:nvSpPr>
          <p:cNvPr id="96260"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9414" indent="-288236" eaLnBrk="0" hangingPunct="0">
              <a:spcBef>
                <a:spcPct val="30000"/>
              </a:spcBef>
              <a:defRPr kumimoji="1" sz="1200">
                <a:solidFill>
                  <a:schemeClr val="tx1"/>
                </a:solidFill>
                <a:latin typeface="Arial" pitchFamily="34" charset="0"/>
                <a:ea typeface="ＭＳ Ｐ明朝" pitchFamily="18" charset="-128"/>
              </a:defRPr>
            </a:lvl2pPr>
            <a:lvl3pPr marL="1152944" indent="-230589" eaLnBrk="0" hangingPunct="0">
              <a:spcBef>
                <a:spcPct val="30000"/>
              </a:spcBef>
              <a:defRPr kumimoji="1" sz="1200">
                <a:solidFill>
                  <a:schemeClr val="tx1"/>
                </a:solidFill>
                <a:latin typeface="Arial" pitchFamily="34" charset="0"/>
                <a:ea typeface="ＭＳ Ｐ明朝" pitchFamily="18" charset="-128"/>
              </a:defRPr>
            </a:lvl3pPr>
            <a:lvl4pPr marL="1614122" indent="-230589" eaLnBrk="0" hangingPunct="0">
              <a:spcBef>
                <a:spcPct val="30000"/>
              </a:spcBef>
              <a:defRPr kumimoji="1" sz="1200">
                <a:solidFill>
                  <a:schemeClr val="tx1"/>
                </a:solidFill>
                <a:latin typeface="Arial" pitchFamily="34" charset="0"/>
                <a:ea typeface="ＭＳ Ｐ明朝" pitchFamily="18" charset="-128"/>
              </a:defRPr>
            </a:lvl4pPr>
            <a:lvl5pPr marL="2075299" indent="-230589" eaLnBrk="0" hangingPunct="0">
              <a:spcBef>
                <a:spcPct val="30000"/>
              </a:spcBef>
              <a:defRPr kumimoji="1" sz="1200">
                <a:solidFill>
                  <a:schemeClr val="tx1"/>
                </a:solidFill>
                <a:latin typeface="Arial" pitchFamily="34"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E350F8D5-DA30-4CB4-B687-124ADCFBEEBB}" type="slidenum">
              <a:rPr lang="en-US" altLang="ja-JP">
                <a:solidFill>
                  <a:prstClr val="black"/>
                </a:solidFill>
                <a:ea typeface="ＭＳ Ｐゴシック" pitchFamily="50" charset="-128"/>
              </a:rPr>
              <a:pPr eaLnBrk="1" hangingPunct="1">
                <a:spcBef>
                  <a:spcPct val="0"/>
                </a:spcBef>
              </a:pPr>
              <a:t>14</a:t>
            </a:fld>
            <a:endParaRPr lang="en-US" altLang="ja-JP" dirty="0">
              <a:solidFill>
                <a:prstClr val="black"/>
              </a:solidFill>
              <a:ea typeface="ＭＳ Ｐゴシック"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p:spPr>
        <p:txBody>
          <a:bodyPr/>
          <a:lstStyle/>
          <a:p>
            <a:r>
              <a:rPr lang="ja-JP" altLang="ja-JP" dirty="0" smtClean="0">
                <a:latin typeface="Arial" pitchFamily="34" charset="0"/>
              </a:rPr>
              <a:t>○薬物乱用がもたらす影響は個人にとどまらず、周囲の人や社会全体に害を</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もたらします。</a:t>
            </a:r>
            <a:r>
              <a:rPr lang="en-US" altLang="ja-JP" dirty="0" smtClean="0">
                <a:latin typeface="Arial" pitchFamily="34" charset="0"/>
              </a:rPr>
              <a:t> </a:t>
            </a:r>
          </a:p>
          <a:p>
            <a:r>
              <a:rPr lang="en-US" altLang="ja-JP" dirty="0" smtClean="0">
                <a:latin typeface="Arial" pitchFamily="34" charset="0"/>
              </a:rPr>
              <a:t/>
            </a:r>
            <a:br>
              <a:rPr lang="en-US" altLang="ja-JP" dirty="0" smtClean="0">
                <a:latin typeface="Arial" pitchFamily="34" charset="0"/>
              </a:rPr>
            </a:br>
            <a:r>
              <a:rPr lang="ja-JP" altLang="ja-JP" dirty="0" smtClean="0">
                <a:latin typeface="Arial" pitchFamily="34" charset="0"/>
              </a:rPr>
              <a:t>○長い間、薬物を乱用していると、知覚障害・食欲減退・情緒障害、幻覚や</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被害妄想が強くなり、家族に乱暴したり、常に凶器をもち歩くなどの異常行動</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がめだつようになります。</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家族や周囲の人たちはそれらにふりまわされ、恐怖と苦痛の毎日を強いられる</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ことになります。</a:t>
            </a:r>
            <a:endParaRPr lang="en-US" altLang="ja-JP" dirty="0" smtClean="0">
              <a:latin typeface="Arial" pitchFamily="34" charset="0"/>
            </a:endParaRPr>
          </a:p>
          <a:p>
            <a:endParaRPr lang="ja-JP" altLang="ja-JP" dirty="0" smtClean="0">
              <a:latin typeface="Arial" pitchFamily="34" charset="0"/>
            </a:endParaRPr>
          </a:p>
          <a:p>
            <a:r>
              <a:rPr lang="ja-JP" altLang="ja-JP" dirty="0" smtClean="0">
                <a:latin typeface="Arial" pitchFamily="34" charset="0"/>
              </a:rPr>
              <a:t>○また、薬物乱用による幻覚や妄想等により</a:t>
            </a:r>
            <a:r>
              <a:rPr lang="en-US" altLang="ja-JP" dirty="0" smtClean="0">
                <a:latin typeface="Arial" pitchFamily="34" charset="0"/>
              </a:rPr>
              <a:t>…</a:t>
            </a:r>
            <a:endParaRPr lang="ja-JP" altLang="ja-JP" dirty="0" smtClean="0">
              <a:latin typeface="Arial" pitchFamily="34" charset="0"/>
            </a:endParaRPr>
          </a:p>
        </p:txBody>
      </p:sp>
      <p:sp>
        <p:nvSpPr>
          <p:cNvPr id="102404"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9414" indent="-288236" eaLnBrk="0" hangingPunct="0">
              <a:spcBef>
                <a:spcPct val="30000"/>
              </a:spcBef>
              <a:defRPr kumimoji="1" sz="1200">
                <a:solidFill>
                  <a:schemeClr val="tx1"/>
                </a:solidFill>
                <a:latin typeface="Arial" pitchFamily="34" charset="0"/>
                <a:ea typeface="ＭＳ Ｐ明朝" pitchFamily="18" charset="-128"/>
              </a:defRPr>
            </a:lvl2pPr>
            <a:lvl3pPr marL="1152944" indent="-230589" eaLnBrk="0" hangingPunct="0">
              <a:spcBef>
                <a:spcPct val="30000"/>
              </a:spcBef>
              <a:defRPr kumimoji="1" sz="1200">
                <a:solidFill>
                  <a:schemeClr val="tx1"/>
                </a:solidFill>
                <a:latin typeface="Arial" pitchFamily="34" charset="0"/>
                <a:ea typeface="ＭＳ Ｐ明朝" pitchFamily="18" charset="-128"/>
              </a:defRPr>
            </a:lvl3pPr>
            <a:lvl4pPr marL="1614122" indent="-230589" eaLnBrk="0" hangingPunct="0">
              <a:spcBef>
                <a:spcPct val="30000"/>
              </a:spcBef>
              <a:defRPr kumimoji="1" sz="1200">
                <a:solidFill>
                  <a:schemeClr val="tx1"/>
                </a:solidFill>
                <a:latin typeface="Arial" pitchFamily="34" charset="0"/>
                <a:ea typeface="ＭＳ Ｐ明朝" pitchFamily="18" charset="-128"/>
              </a:defRPr>
            </a:lvl4pPr>
            <a:lvl5pPr marL="2075299" indent="-230589" eaLnBrk="0" hangingPunct="0">
              <a:spcBef>
                <a:spcPct val="30000"/>
              </a:spcBef>
              <a:defRPr kumimoji="1" sz="1200">
                <a:solidFill>
                  <a:schemeClr val="tx1"/>
                </a:solidFill>
                <a:latin typeface="Arial" pitchFamily="34"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2E3EE9CF-2002-4571-8A1A-7F98B1155B71}" type="slidenum">
              <a:rPr lang="en-US" altLang="ja-JP" smtClean="0">
                <a:ea typeface="ＭＳ Ｐゴシック" pitchFamily="50" charset="-128"/>
              </a:rPr>
              <a:pPr eaLnBrk="1" hangingPunct="1">
                <a:spcBef>
                  <a:spcPct val="0"/>
                </a:spcBef>
              </a:pPr>
              <a:t>15</a:t>
            </a:fld>
            <a:endParaRPr lang="en-US" altLang="ja-JP" smtClean="0">
              <a:ea typeface="ＭＳ Ｐゴシック"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p:spPr>
        <p:txBody>
          <a:bodyPr/>
          <a:lstStyle/>
          <a:p>
            <a:r>
              <a:rPr lang="ja-JP" altLang="en-US" dirty="0" smtClean="0"/>
              <a:t>交事事故や</a:t>
            </a:r>
            <a:r>
              <a:rPr lang="en-US" altLang="ja-JP" dirty="0" smtClean="0"/>
              <a:t>…</a:t>
            </a:r>
            <a:endParaRPr lang="ja-JP" altLang="en-US" dirty="0" smtClean="0"/>
          </a:p>
        </p:txBody>
      </p:sp>
      <p:sp>
        <p:nvSpPr>
          <p:cNvPr id="10342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9414" indent="-288236" eaLnBrk="0" hangingPunct="0">
              <a:spcBef>
                <a:spcPct val="30000"/>
              </a:spcBef>
              <a:defRPr kumimoji="1" sz="1200">
                <a:solidFill>
                  <a:schemeClr val="tx1"/>
                </a:solidFill>
                <a:latin typeface="Arial" charset="0"/>
                <a:ea typeface="ＭＳ Ｐ明朝" pitchFamily="18" charset="-128"/>
              </a:defRPr>
            </a:lvl2pPr>
            <a:lvl3pPr marL="1152944" indent="-230589" eaLnBrk="0" hangingPunct="0">
              <a:spcBef>
                <a:spcPct val="30000"/>
              </a:spcBef>
              <a:defRPr kumimoji="1" sz="1200">
                <a:solidFill>
                  <a:schemeClr val="tx1"/>
                </a:solidFill>
                <a:latin typeface="Arial" charset="0"/>
                <a:ea typeface="ＭＳ Ｐ明朝" pitchFamily="18" charset="-128"/>
              </a:defRPr>
            </a:lvl3pPr>
            <a:lvl4pPr marL="1614122" indent="-230589" eaLnBrk="0" hangingPunct="0">
              <a:spcBef>
                <a:spcPct val="30000"/>
              </a:spcBef>
              <a:defRPr kumimoji="1" sz="1200">
                <a:solidFill>
                  <a:schemeClr val="tx1"/>
                </a:solidFill>
                <a:latin typeface="Arial" charset="0"/>
                <a:ea typeface="ＭＳ Ｐ明朝" pitchFamily="18" charset="-128"/>
              </a:defRPr>
            </a:lvl4pPr>
            <a:lvl5pPr marL="2075299" indent="-230589" eaLnBrk="0" hangingPunct="0">
              <a:spcBef>
                <a:spcPct val="30000"/>
              </a:spcBef>
              <a:defRPr kumimoji="1" sz="1200">
                <a:solidFill>
                  <a:schemeClr val="tx1"/>
                </a:solidFill>
                <a:latin typeface="Arial"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3F244A8A-FB89-4A5D-BC1E-6D9E2D32DBC6}" type="slidenum">
              <a:rPr lang="en-US" altLang="ja-JP" smtClean="0">
                <a:ea typeface="ＭＳ Ｐゴシック" charset="-128"/>
              </a:rPr>
              <a:pPr eaLnBrk="1" hangingPunct="1">
                <a:spcBef>
                  <a:spcPct val="0"/>
                </a:spcBef>
              </a:pPr>
              <a:t>16</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a:ln/>
        </p:spPr>
      </p:sp>
      <p:sp>
        <p:nvSpPr>
          <p:cNvPr id="104451" name="ノート プレースホルダー 2"/>
          <p:cNvSpPr>
            <a:spLocks noGrp="1"/>
          </p:cNvSpPr>
          <p:nvPr>
            <p:ph type="body" idx="1"/>
          </p:nvPr>
        </p:nvSpPr>
        <p:spPr>
          <a:noFill/>
        </p:spPr>
        <p:txBody>
          <a:bodyPr/>
          <a:lstStyle/>
          <a:p>
            <a:r>
              <a:rPr lang="ja-JP" altLang="ja-JP" dirty="0" smtClean="0"/>
              <a:t>放火、殺人等凶悪な事件や、薬代欲しさの窃盗事件等をおこしてしまう</a:t>
            </a:r>
            <a:endParaRPr lang="en-US" altLang="ja-JP" dirty="0" smtClean="0"/>
          </a:p>
          <a:p>
            <a:r>
              <a:rPr lang="ja-JP" altLang="ja-JP" dirty="0" smtClean="0"/>
              <a:t>危険な状況に陥ります。</a:t>
            </a:r>
            <a:r>
              <a:rPr lang="en-US" altLang="ja-JP" dirty="0" smtClean="0"/>
              <a:t> </a:t>
            </a:r>
            <a:endParaRPr lang="ja-JP" altLang="ja-JP" dirty="0" smtClean="0"/>
          </a:p>
          <a:p>
            <a:r>
              <a:rPr lang="ja-JP" altLang="en-US" dirty="0" smtClean="0"/>
              <a:t/>
            </a:r>
            <a:br>
              <a:rPr lang="ja-JP" altLang="en-US" dirty="0" smtClean="0"/>
            </a:br>
            <a:r>
              <a:rPr lang="ja-JP" altLang="en-US" dirty="0" smtClean="0"/>
              <a:t> </a:t>
            </a:r>
          </a:p>
        </p:txBody>
      </p:sp>
      <p:sp>
        <p:nvSpPr>
          <p:cNvPr id="104452"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9414" indent="-288236" eaLnBrk="0" hangingPunct="0">
              <a:spcBef>
                <a:spcPct val="30000"/>
              </a:spcBef>
              <a:defRPr kumimoji="1" sz="1200">
                <a:solidFill>
                  <a:schemeClr val="tx1"/>
                </a:solidFill>
                <a:latin typeface="Arial" charset="0"/>
                <a:ea typeface="ＭＳ Ｐ明朝" pitchFamily="18" charset="-128"/>
              </a:defRPr>
            </a:lvl2pPr>
            <a:lvl3pPr marL="1152944" indent="-230589" eaLnBrk="0" hangingPunct="0">
              <a:spcBef>
                <a:spcPct val="30000"/>
              </a:spcBef>
              <a:defRPr kumimoji="1" sz="1200">
                <a:solidFill>
                  <a:schemeClr val="tx1"/>
                </a:solidFill>
                <a:latin typeface="Arial" charset="0"/>
                <a:ea typeface="ＭＳ Ｐ明朝" pitchFamily="18" charset="-128"/>
              </a:defRPr>
            </a:lvl3pPr>
            <a:lvl4pPr marL="1614122" indent="-230589" eaLnBrk="0" hangingPunct="0">
              <a:spcBef>
                <a:spcPct val="30000"/>
              </a:spcBef>
              <a:defRPr kumimoji="1" sz="1200">
                <a:solidFill>
                  <a:schemeClr val="tx1"/>
                </a:solidFill>
                <a:latin typeface="Arial" charset="0"/>
                <a:ea typeface="ＭＳ Ｐ明朝" pitchFamily="18" charset="-128"/>
              </a:defRPr>
            </a:lvl4pPr>
            <a:lvl5pPr marL="2075299" indent="-230589" eaLnBrk="0" hangingPunct="0">
              <a:spcBef>
                <a:spcPct val="30000"/>
              </a:spcBef>
              <a:defRPr kumimoji="1" sz="1200">
                <a:solidFill>
                  <a:schemeClr val="tx1"/>
                </a:solidFill>
                <a:latin typeface="Arial"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0C71BE00-6CE1-4F38-BC6E-9A4D56B25A95}" type="slidenum">
              <a:rPr lang="en-US" altLang="ja-JP" smtClean="0">
                <a:ea typeface="ＭＳ Ｐゴシック" charset="-128"/>
              </a:rPr>
              <a:pPr eaLnBrk="1" hangingPunct="1">
                <a:spcBef>
                  <a:spcPct val="0"/>
                </a:spcBef>
              </a:pPr>
              <a:t>17</a:t>
            </a:fld>
            <a:endParaRPr lang="en-US" altLang="ja-JP"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p:spPr>
        <p:txBody>
          <a:bodyPr/>
          <a:lstStyle/>
          <a:p>
            <a:r>
              <a:rPr lang="ja-JP" altLang="ja-JP" dirty="0" smtClean="0"/>
              <a:t>○</a:t>
            </a:r>
            <a:r>
              <a:rPr lang="ja-JP" altLang="en-US" dirty="0" smtClean="0"/>
              <a:t>　</a:t>
            </a:r>
            <a:r>
              <a:rPr lang="ja-JP" altLang="ja-JP" dirty="0" smtClean="0"/>
              <a:t>さらに</a:t>
            </a:r>
            <a:r>
              <a:rPr lang="ja-JP" altLang="ja-JP" dirty="0" smtClean="0"/>
              <a:t>、麻薬や覚せい剤の密売価格は非常に高いため、経済的にも深刻な</a:t>
            </a:r>
            <a:endParaRPr lang="en-US" altLang="ja-JP" dirty="0" smtClean="0"/>
          </a:p>
          <a:p>
            <a:r>
              <a:rPr lang="ja-JP" altLang="en-US" dirty="0" smtClean="0"/>
              <a:t>　　</a:t>
            </a:r>
            <a:r>
              <a:rPr lang="ja-JP" altLang="ja-JP" dirty="0" smtClean="0"/>
              <a:t>事態を招きます。</a:t>
            </a:r>
            <a:r>
              <a:rPr lang="en-US" altLang="ja-JP" dirty="0" smtClean="0"/>
              <a:t> </a:t>
            </a:r>
          </a:p>
          <a:p>
            <a:r>
              <a:rPr lang="en-US" altLang="ja-JP" dirty="0" smtClean="0"/>
              <a:t/>
            </a:r>
            <a:br>
              <a:rPr lang="en-US" altLang="ja-JP" dirty="0" smtClean="0"/>
            </a:br>
            <a:r>
              <a:rPr lang="ja-JP" altLang="ja-JP" dirty="0" smtClean="0"/>
              <a:t>○</a:t>
            </a:r>
            <a:r>
              <a:rPr lang="ja-JP" altLang="en-US" dirty="0" smtClean="0"/>
              <a:t>　</a:t>
            </a:r>
            <a:r>
              <a:rPr lang="ja-JP" altLang="ja-JP" dirty="0" smtClean="0"/>
              <a:t>この</a:t>
            </a:r>
            <a:r>
              <a:rPr lang="ja-JP" altLang="ja-JP" dirty="0" smtClean="0"/>
              <a:t>ほか、乱用薬物が国際麻薬犯罪組織や日本の暴力団の資金源に</a:t>
            </a:r>
            <a:endParaRPr lang="en-US" altLang="ja-JP" dirty="0" smtClean="0"/>
          </a:p>
          <a:p>
            <a:r>
              <a:rPr lang="ja-JP" altLang="en-US" dirty="0" smtClean="0"/>
              <a:t>　</a:t>
            </a:r>
            <a:r>
              <a:rPr lang="ja-JP" altLang="en-US" dirty="0" smtClean="0"/>
              <a:t>　</a:t>
            </a:r>
            <a:r>
              <a:rPr lang="ja-JP" altLang="ja-JP" dirty="0" smtClean="0"/>
              <a:t>なる</a:t>
            </a:r>
            <a:r>
              <a:rPr lang="ja-JP" altLang="ja-JP" dirty="0" smtClean="0"/>
              <a:t>といった社会問題など、薬物乱用による影響は広い範囲にわたり、</a:t>
            </a:r>
            <a:endParaRPr lang="en-US" altLang="ja-JP" dirty="0" smtClean="0"/>
          </a:p>
          <a:p>
            <a:r>
              <a:rPr lang="ja-JP" altLang="en-US" dirty="0" smtClean="0"/>
              <a:t>　</a:t>
            </a:r>
            <a:r>
              <a:rPr lang="ja-JP" altLang="en-US" dirty="0" smtClean="0"/>
              <a:t>　</a:t>
            </a:r>
            <a:r>
              <a:rPr lang="ja-JP" altLang="ja-JP" dirty="0" smtClean="0"/>
              <a:t>さまざま</a:t>
            </a:r>
            <a:r>
              <a:rPr lang="ja-JP" altLang="ja-JP" dirty="0" smtClean="0"/>
              <a:t>な角度から私たちの生活をおびやかしています。</a:t>
            </a:r>
          </a:p>
        </p:txBody>
      </p:sp>
      <p:sp>
        <p:nvSpPr>
          <p:cNvPr id="105476"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9414" indent="-288236" eaLnBrk="0" hangingPunct="0">
              <a:spcBef>
                <a:spcPct val="30000"/>
              </a:spcBef>
              <a:defRPr kumimoji="1" sz="1200">
                <a:solidFill>
                  <a:schemeClr val="tx1"/>
                </a:solidFill>
                <a:latin typeface="Arial" charset="0"/>
                <a:ea typeface="ＭＳ Ｐ明朝" pitchFamily="18" charset="-128"/>
              </a:defRPr>
            </a:lvl2pPr>
            <a:lvl3pPr marL="1152944" indent="-230589" eaLnBrk="0" hangingPunct="0">
              <a:spcBef>
                <a:spcPct val="30000"/>
              </a:spcBef>
              <a:defRPr kumimoji="1" sz="1200">
                <a:solidFill>
                  <a:schemeClr val="tx1"/>
                </a:solidFill>
                <a:latin typeface="Arial" charset="0"/>
                <a:ea typeface="ＭＳ Ｐ明朝" pitchFamily="18" charset="-128"/>
              </a:defRPr>
            </a:lvl3pPr>
            <a:lvl4pPr marL="1614122" indent="-230589" eaLnBrk="0" hangingPunct="0">
              <a:spcBef>
                <a:spcPct val="30000"/>
              </a:spcBef>
              <a:defRPr kumimoji="1" sz="1200">
                <a:solidFill>
                  <a:schemeClr val="tx1"/>
                </a:solidFill>
                <a:latin typeface="Arial" charset="0"/>
                <a:ea typeface="ＭＳ Ｐ明朝" pitchFamily="18" charset="-128"/>
              </a:defRPr>
            </a:lvl4pPr>
            <a:lvl5pPr marL="2075299" indent="-230589" eaLnBrk="0" hangingPunct="0">
              <a:spcBef>
                <a:spcPct val="30000"/>
              </a:spcBef>
              <a:defRPr kumimoji="1" sz="1200">
                <a:solidFill>
                  <a:schemeClr val="tx1"/>
                </a:solidFill>
                <a:latin typeface="Arial"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E6F99B4-846B-47B8-A99A-29EA8B444F4F}" type="slidenum">
              <a:rPr lang="en-US" altLang="ja-JP" smtClean="0">
                <a:ea typeface="ＭＳ Ｐゴシック" charset="-128"/>
              </a:rPr>
              <a:pPr eaLnBrk="1" hangingPunct="1">
                <a:spcBef>
                  <a:spcPct val="0"/>
                </a:spcBef>
              </a:pPr>
              <a:t>18</a:t>
            </a:fld>
            <a:endParaRPr lang="en-US" altLang="ja-JP"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このような社会の状況のなかで、こんな</a:t>
            </a:r>
            <a:r>
              <a:rPr kumimoji="1" lang="en-US" altLang="ja-JP" dirty="0" smtClean="0"/>
              <a:t>『</a:t>
            </a:r>
            <a:r>
              <a:rPr kumimoji="1" lang="ja-JP" altLang="en-US" dirty="0" smtClean="0"/>
              <a:t>嘘</a:t>
            </a:r>
            <a:r>
              <a:rPr kumimoji="1" lang="en-US" altLang="ja-JP" dirty="0" smtClean="0"/>
              <a:t>』</a:t>
            </a:r>
            <a:r>
              <a:rPr kumimoji="1" lang="ja-JP" altLang="en-US" dirty="0" smtClean="0"/>
              <a:t>を見つけました。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F833C54C-BC2A-4111-838D-8A9165AE8475}"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p:spPr>
        <p:txBody>
          <a:bodyPr/>
          <a:lstStyle/>
          <a:p>
            <a:r>
              <a:rPr lang="ja-JP" altLang="en-US" dirty="0" smtClean="0">
                <a:latin typeface="Arial" pitchFamily="34" charset="0"/>
              </a:rPr>
              <a:t>○　これ</a:t>
            </a:r>
            <a:r>
              <a:rPr lang="ja-JP" altLang="en-US" dirty="0" smtClean="0">
                <a:latin typeface="Arial" pitchFamily="34" charset="0"/>
              </a:rPr>
              <a:t>まで保健の授業等でもやってきていると思いますがもう一度</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「薬物乱用」とはどのようなことをいうの</a:t>
            </a:r>
            <a:r>
              <a:rPr lang="ja-JP" altLang="en-US" dirty="0" smtClean="0">
                <a:latin typeface="Arial" pitchFamily="34" charset="0"/>
              </a:rPr>
              <a:t>か、確認していきましょう。</a:t>
            </a:r>
            <a:endParaRPr lang="ja-JP" altLang="ja-JP" dirty="0" smtClean="0">
              <a:latin typeface="Arial" pitchFamily="34" charset="0"/>
            </a:endParaRPr>
          </a:p>
          <a:p>
            <a:endParaRPr lang="en-US" altLang="ja-JP" dirty="0" smtClean="0">
              <a:latin typeface="Arial" pitchFamily="34" charset="0"/>
            </a:endParaRPr>
          </a:p>
          <a:p>
            <a:r>
              <a:rPr lang="ja-JP" altLang="ja-JP" dirty="0" smtClean="0">
                <a:latin typeface="Arial" pitchFamily="34" charset="0"/>
              </a:rPr>
              <a:t>○薬物乱用とは、病院などで処方されたり、ドラッグストアなどで買う「医薬品」を</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本来の目的以外で使用することや、遊びやおも</a:t>
            </a:r>
            <a:r>
              <a:rPr lang="ja-JP" altLang="ja-JP" dirty="0" err="1" smtClean="0">
                <a:latin typeface="Arial" pitchFamily="34" charset="0"/>
              </a:rPr>
              <a:t>しろ</a:t>
            </a:r>
            <a:r>
              <a:rPr lang="ja-JP" altLang="ja-JP" dirty="0" smtClean="0">
                <a:latin typeface="Arial" pitchFamily="34" charset="0"/>
              </a:rPr>
              <a:t>半分、快楽を求めるために</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「薬物」を不正に使用することなどをいいます。</a:t>
            </a:r>
          </a:p>
          <a:p>
            <a:endParaRPr lang="en-US" altLang="ja-JP" dirty="0" smtClean="0">
              <a:latin typeface="Arial" pitchFamily="34" charset="0"/>
            </a:endParaRPr>
          </a:p>
          <a:p>
            <a:r>
              <a:rPr lang="ja-JP" altLang="ja-JP" dirty="0" smtClean="0">
                <a:latin typeface="Arial" pitchFamily="34" charset="0"/>
              </a:rPr>
              <a:t>○また、「乱用」というと、薬物を何度も使用することをいうように感じる人もいるか</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もしれませんが、不適切な使用をすることは、たとえ一回だけでも、「乱用」に</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あたります。</a:t>
            </a:r>
            <a:endParaRPr lang="en-US" altLang="ja-JP" dirty="0" smtClean="0">
              <a:latin typeface="Arial" pitchFamily="34" charset="0"/>
            </a:endParaRPr>
          </a:p>
          <a:p>
            <a:endParaRPr lang="ja-JP" altLang="ja-JP" dirty="0" smtClean="0">
              <a:latin typeface="Arial" pitchFamily="34" charset="0"/>
            </a:endParaRPr>
          </a:p>
          <a:p>
            <a:r>
              <a:rPr lang="ja-JP" altLang="ja-JP" dirty="0" smtClean="0">
                <a:latin typeface="Arial" pitchFamily="34" charset="0"/>
              </a:rPr>
              <a:t>○また、不正な薬物は持っているだけでも犯罪です。</a:t>
            </a:r>
          </a:p>
        </p:txBody>
      </p:sp>
      <p:sp>
        <p:nvSpPr>
          <p:cNvPr id="76804"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9414" indent="-288236" eaLnBrk="0" hangingPunct="0">
              <a:spcBef>
                <a:spcPct val="30000"/>
              </a:spcBef>
              <a:defRPr kumimoji="1" sz="1200">
                <a:solidFill>
                  <a:schemeClr val="tx1"/>
                </a:solidFill>
                <a:latin typeface="Arial" pitchFamily="34" charset="0"/>
                <a:ea typeface="ＭＳ Ｐ明朝" pitchFamily="18" charset="-128"/>
              </a:defRPr>
            </a:lvl2pPr>
            <a:lvl3pPr marL="1152944" indent="-230589" eaLnBrk="0" hangingPunct="0">
              <a:spcBef>
                <a:spcPct val="30000"/>
              </a:spcBef>
              <a:defRPr kumimoji="1" sz="1200">
                <a:solidFill>
                  <a:schemeClr val="tx1"/>
                </a:solidFill>
                <a:latin typeface="Arial" pitchFamily="34" charset="0"/>
                <a:ea typeface="ＭＳ Ｐ明朝" pitchFamily="18" charset="-128"/>
              </a:defRPr>
            </a:lvl3pPr>
            <a:lvl4pPr marL="1614122" indent="-230589" eaLnBrk="0" hangingPunct="0">
              <a:spcBef>
                <a:spcPct val="30000"/>
              </a:spcBef>
              <a:defRPr kumimoji="1" sz="1200">
                <a:solidFill>
                  <a:schemeClr val="tx1"/>
                </a:solidFill>
                <a:latin typeface="Arial" pitchFamily="34" charset="0"/>
                <a:ea typeface="ＭＳ Ｐ明朝" pitchFamily="18" charset="-128"/>
              </a:defRPr>
            </a:lvl4pPr>
            <a:lvl5pPr marL="2075299" indent="-230589" eaLnBrk="0" hangingPunct="0">
              <a:spcBef>
                <a:spcPct val="30000"/>
              </a:spcBef>
              <a:defRPr kumimoji="1" sz="1200">
                <a:solidFill>
                  <a:schemeClr val="tx1"/>
                </a:solidFill>
                <a:latin typeface="Arial" pitchFamily="34"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FAC8B49A-F324-419D-8554-423198971326}" type="slidenum">
              <a:rPr lang="en-US" altLang="ja-JP">
                <a:solidFill>
                  <a:prstClr val="black"/>
                </a:solidFill>
                <a:ea typeface="ＭＳ Ｐゴシック" pitchFamily="50" charset="-128"/>
              </a:rPr>
              <a:pPr eaLnBrk="1" hangingPunct="1">
                <a:spcBef>
                  <a:spcPct val="0"/>
                </a:spcBef>
              </a:pPr>
              <a:t>2</a:t>
            </a:fld>
            <a:endParaRPr lang="en-US" altLang="ja-JP">
              <a:solidFill>
                <a:prstClr val="black"/>
              </a:solidFill>
              <a:ea typeface="ＭＳ Ｐゴシック"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a:t>
            </a:r>
            <a:r>
              <a:rPr lang="ja-JP" altLang="en-US" dirty="0" smtClean="0">
                <a:ea typeface="ＭＳ Ｐ明朝" charset="-128"/>
              </a:rPr>
              <a:t>　大麻はタバコより安全とネットに書かれていました、ほんとうでしょうか。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a:t>
            </a:r>
            <a:r>
              <a:rPr lang="ja-JP" altLang="en-US" dirty="0" smtClean="0">
                <a:ea typeface="ＭＳ Ｐ明朝" charset="-128"/>
              </a:rPr>
              <a:t>　また、大麻を乱用しても、依存症にならないとネットに書いてありましたが、</a:t>
            </a:r>
            <a:endParaRPr lang="en-US" altLang="ja-JP" dirty="0" smtClean="0">
              <a:ea typeface="ＭＳ Ｐ明朝" charset="-128"/>
            </a:endParaRPr>
          </a:p>
          <a:p>
            <a:r>
              <a:rPr lang="ja-JP" altLang="en-US" dirty="0" smtClean="0">
                <a:ea typeface="ＭＳ Ｐ明朝" charset="-128"/>
              </a:rPr>
              <a:t>　　本当でしょうか。</a:t>
            </a:r>
            <a:endParaRPr lang="en-US" altLang="ja-JP" dirty="0" smtClean="0">
              <a:ea typeface="ＭＳ Ｐ明朝" charset="-128"/>
            </a:endParaRPr>
          </a:p>
          <a:p>
            <a:endParaRPr lang="en-US" altLang="ja-JP" dirty="0" smtClean="0">
              <a:ea typeface="ＭＳ Ｐ明朝" charset="-128"/>
            </a:endParaRP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20</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a:t>
            </a:r>
            <a:r>
              <a:rPr lang="ja-JP" altLang="en-US" dirty="0" smtClean="0">
                <a:ea typeface="ＭＳ Ｐ明朝" charset="-128"/>
              </a:rPr>
              <a:t>　まず肺がんの危険性についてですが、大麻タバコ１本には、普通のタバコ２０本</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分の発がん物質が含まれていると言われております。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a:t>
            </a:r>
            <a:r>
              <a:rPr lang="ja-JP" altLang="en-US" dirty="0" smtClean="0">
                <a:ea typeface="ＭＳ Ｐ明朝" charset="-128"/>
              </a:rPr>
              <a:t>　また、大麻を乱用すると、幻聴・幻覚をはじめとする様々な精神症状が現れます</a:t>
            </a:r>
            <a:endParaRPr lang="en-US" altLang="ja-JP" dirty="0" smtClean="0">
              <a:ea typeface="ＭＳ Ｐ明朝" charset="-128"/>
            </a:endParaRPr>
          </a:p>
          <a:p>
            <a:r>
              <a:rPr lang="ja-JP" altLang="en-US" dirty="0">
                <a:ea typeface="ＭＳ Ｐ明朝" charset="-128"/>
              </a:rPr>
              <a:t>　</a:t>
            </a:r>
            <a:r>
              <a:rPr lang="ja-JP" altLang="en-US" dirty="0" smtClean="0">
                <a:ea typeface="ＭＳ Ｐ明朝" charset="-128"/>
              </a:rPr>
              <a:t>　が、その症状は何年たっても残ってしまいます。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a:t>
            </a:r>
            <a:r>
              <a:rPr lang="ja-JP" altLang="en-US" dirty="0" smtClean="0">
                <a:ea typeface="ＭＳ Ｐ明朝" charset="-128"/>
              </a:rPr>
              <a:t>　身体的影響、精神的影響のいずれもタバコより安全ということは決してありませ</a:t>
            </a:r>
            <a:endParaRPr lang="en-US" altLang="ja-JP" dirty="0" smtClean="0">
              <a:ea typeface="ＭＳ Ｐ明朝" charset="-128"/>
            </a:endParaRPr>
          </a:p>
          <a:p>
            <a:r>
              <a:rPr lang="ja-JP" altLang="en-US" dirty="0" smtClean="0">
                <a:ea typeface="ＭＳ Ｐ明朝" charset="-128"/>
              </a:rPr>
              <a:t>　　んし、ネット上の書込などで、ウソやデマがたくさん目につきます。決して鵜呑み</a:t>
            </a:r>
            <a:endParaRPr lang="en-US" altLang="ja-JP" dirty="0" smtClean="0">
              <a:ea typeface="ＭＳ Ｐ明朝" charset="-128"/>
            </a:endParaRPr>
          </a:p>
          <a:p>
            <a:r>
              <a:rPr lang="ja-JP" altLang="en-US" dirty="0" smtClean="0">
                <a:ea typeface="ＭＳ Ｐ明朝" charset="-128"/>
              </a:rPr>
              <a:t>　　にしてはいけません。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21</a:t>
            </a:fld>
            <a:endParaRPr lang="en-US" altLang="ja-JP"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a:t>
            </a:r>
            <a:r>
              <a:rPr lang="ja-JP" altLang="en-US" dirty="0" smtClean="0">
                <a:ea typeface="ＭＳ Ｐ明朝" charset="-128"/>
              </a:rPr>
              <a:t>　ネット上にはこのようなデマが、たくさんあります。</a:t>
            </a:r>
            <a:endParaRPr lang="en-US" altLang="ja-JP" dirty="0" smtClean="0">
              <a:ea typeface="ＭＳ Ｐ明朝" charset="-128"/>
            </a:endParaRP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22</a:t>
            </a:fld>
            <a:endParaRPr lang="en-US" altLang="ja-JP"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a:t>
            </a:r>
            <a:r>
              <a:rPr lang="ja-JP" altLang="en-US" dirty="0" smtClean="0">
                <a:ea typeface="ＭＳ Ｐ明朝" charset="-128"/>
              </a:rPr>
              <a:t>　なぜ、ネットには大麻に関する</a:t>
            </a:r>
            <a:r>
              <a:rPr lang="en-US" altLang="ja-JP" dirty="0" smtClean="0">
                <a:ea typeface="ＭＳ Ｐ明朝" charset="-128"/>
              </a:rPr>
              <a:t>『</a:t>
            </a:r>
            <a:r>
              <a:rPr lang="ja-JP" altLang="en-US" dirty="0" smtClean="0">
                <a:ea typeface="ＭＳ Ｐ明朝" charset="-128"/>
              </a:rPr>
              <a:t>嘘</a:t>
            </a:r>
            <a:r>
              <a:rPr lang="en-US" altLang="ja-JP" dirty="0" smtClean="0">
                <a:ea typeface="ＭＳ Ｐ明朝" charset="-128"/>
              </a:rPr>
              <a:t>』『</a:t>
            </a:r>
            <a:r>
              <a:rPr lang="ja-JP" altLang="en-US" dirty="0" smtClean="0">
                <a:ea typeface="ＭＳ Ｐ明朝" charset="-128"/>
              </a:rPr>
              <a:t>誤情報</a:t>
            </a:r>
            <a:r>
              <a:rPr lang="en-US" altLang="ja-JP" dirty="0" smtClean="0">
                <a:ea typeface="ＭＳ Ｐ明朝" charset="-128"/>
              </a:rPr>
              <a:t>』</a:t>
            </a:r>
            <a:r>
              <a:rPr lang="ja-JP" altLang="en-US" dirty="0" smtClean="0">
                <a:ea typeface="ＭＳ Ｐ明朝" charset="-128"/>
              </a:rPr>
              <a:t>が溢れるのでしょうか</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a:t>
            </a:r>
            <a:r>
              <a:rPr lang="ja-JP" altLang="en-US" dirty="0" smtClean="0">
                <a:ea typeface="ＭＳ Ｐ明朝" charset="-128"/>
              </a:rPr>
              <a:t>　大麻の精神的影響には五感に異常が起こり、感覚が鋭くなったような錯覚に</a:t>
            </a:r>
            <a:endParaRPr lang="en-US" altLang="ja-JP" dirty="0" smtClean="0">
              <a:ea typeface="ＭＳ Ｐ明朝" charset="-128"/>
            </a:endParaRPr>
          </a:p>
          <a:p>
            <a:r>
              <a:rPr lang="ja-JP" altLang="en-US" dirty="0" smtClean="0">
                <a:ea typeface="ＭＳ Ｐ明朝" charset="-128"/>
              </a:rPr>
              <a:t>　　陥ります。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a:t>
            </a:r>
            <a:r>
              <a:rPr lang="ja-JP" altLang="en-US" dirty="0" smtClean="0">
                <a:ea typeface="ＭＳ Ｐ明朝" charset="-128"/>
              </a:rPr>
              <a:t>　その状態には独特の心地よさやリラックス感があり身体がほぐれたような気分</a:t>
            </a:r>
            <a:endParaRPr lang="en-US" altLang="ja-JP" dirty="0" smtClean="0">
              <a:ea typeface="ＭＳ Ｐ明朝" charset="-128"/>
            </a:endParaRPr>
          </a:p>
          <a:p>
            <a:r>
              <a:rPr lang="ja-JP" altLang="en-US" dirty="0" smtClean="0">
                <a:ea typeface="ＭＳ Ｐ明朝" charset="-128"/>
              </a:rPr>
              <a:t>　　になります。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a:t>
            </a:r>
            <a:r>
              <a:rPr lang="ja-JP" altLang="en-US" dirty="0" smtClean="0">
                <a:ea typeface="ＭＳ Ｐ明朝" charset="-128"/>
              </a:rPr>
              <a:t>　しかし、それは本当のリラックスではなく、投げやりな気分になっているに過ぎ</a:t>
            </a:r>
            <a:endParaRPr lang="en-US" altLang="ja-JP" dirty="0" smtClean="0">
              <a:ea typeface="ＭＳ Ｐ明朝" charset="-128"/>
            </a:endParaRPr>
          </a:p>
          <a:p>
            <a:r>
              <a:rPr lang="ja-JP" altLang="en-US" dirty="0" smtClean="0">
                <a:ea typeface="ＭＳ Ｐ明朝" charset="-128"/>
              </a:rPr>
              <a:t>　　ません。</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その結果、</a:t>
            </a:r>
            <a:r>
              <a:rPr lang="en-US" altLang="ja-JP" dirty="0" smtClean="0">
                <a:ea typeface="ＭＳ Ｐ明朝" charset="-128"/>
              </a:rPr>
              <a:t>SNS</a:t>
            </a:r>
            <a:r>
              <a:rPr lang="ja-JP" altLang="en-US" dirty="0" smtClean="0">
                <a:ea typeface="ＭＳ Ｐ明朝" charset="-128"/>
              </a:rPr>
              <a:t>で、その時の気分を拡散してみたくなるかもしれません。</a:t>
            </a:r>
            <a:endParaRPr lang="en-US" altLang="ja-JP" dirty="0" smtClean="0">
              <a:ea typeface="ＭＳ Ｐ明朝" charset="-128"/>
            </a:endParaRP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23</a:t>
            </a:fld>
            <a:endParaRPr lang="en-US" altLang="ja-JP"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a:t>
            </a:r>
            <a:r>
              <a:rPr lang="ja-JP" altLang="en-US" dirty="0" smtClean="0">
                <a:ea typeface="ＭＳ Ｐ明朝" charset="-128"/>
              </a:rPr>
              <a:t>　大麻にはそれほどの依存性がないというのは、誤解です。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a:t>
            </a:r>
            <a:r>
              <a:rPr lang="ja-JP" altLang="en-US" dirty="0" smtClean="0">
                <a:ea typeface="ＭＳ Ｐ明朝" charset="-128"/>
              </a:rPr>
              <a:t>　情緒不安や集中力・忍耐力の低下、幻覚や妄想、うつや偏執病的症状</a:t>
            </a:r>
            <a:endParaRPr lang="en-US" altLang="ja-JP" dirty="0" smtClean="0">
              <a:ea typeface="ＭＳ Ｐ明朝" charset="-128"/>
            </a:endParaRPr>
          </a:p>
          <a:p>
            <a:r>
              <a:rPr lang="ja-JP" altLang="en-US" dirty="0" smtClean="0">
                <a:ea typeface="ＭＳ Ｐ明朝" charset="-128"/>
              </a:rPr>
              <a:t>　　（へんしゅうびょうてきしょうじょう）や、錯乱がおきます。</a:t>
            </a:r>
            <a:endParaRPr lang="en-US" altLang="ja-JP" dirty="0" smtClean="0">
              <a:ea typeface="ＭＳ Ｐ明朝" charset="-128"/>
            </a:endParaRPr>
          </a:p>
          <a:p>
            <a:endParaRPr lang="en-US" altLang="ja-JP" dirty="0" smtClean="0">
              <a:ea typeface="ＭＳ Ｐ明朝"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a typeface="ＭＳ Ｐ明朝" charset="-128"/>
              </a:rPr>
              <a:t>○</a:t>
            </a:r>
            <a:r>
              <a:rPr lang="ja-JP" altLang="en-US" dirty="0" smtClean="0">
                <a:ea typeface="ＭＳ Ｐ明朝" charset="-128"/>
              </a:rPr>
              <a:t>　偏執病（へんしゅうびょう）的症状とは、他人が常に自分を批判しているという</a:t>
            </a:r>
            <a:endParaRPr lang="en-US" altLang="ja-JP" dirty="0" smtClean="0">
              <a:ea typeface="ＭＳ Ｐ明朝"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a typeface="ＭＳ Ｐ明朝" charset="-128"/>
              </a:rPr>
              <a:t>　妄想を持つ病気を言います。</a:t>
            </a:r>
            <a:endParaRPr lang="en-US" altLang="ja-JP" dirty="0" smtClean="0">
              <a:ea typeface="ＭＳ Ｐ明朝" charset="-128"/>
            </a:endParaRPr>
          </a:p>
          <a:p>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長期乱用者には知的障害（小学生程度の読み書き、計算しかできなくなる</a:t>
            </a:r>
            <a:endParaRPr lang="en-US" altLang="ja-JP" dirty="0" smtClean="0">
              <a:ea typeface="ＭＳ Ｐ明朝" charset="-128"/>
            </a:endParaRPr>
          </a:p>
          <a:p>
            <a:r>
              <a:rPr lang="ja-JP" altLang="en-US" dirty="0" smtClean="0">
                <a:ea typeface="ＭＳ Ｐ明朝" charset="-128"/>
              </a:rPr>
              <a:t>　　ケースもあり）もでてきます。</a:t>
            </a:r>
            <a:endParaRPr lang="en-US" altLang="ja-JP" dirty="0" smtClean="0">
              <a:ea typeface="ＭＳ Ｐ明朝" charset="-128"/>
            </a:endParaRPr>
          </a:p>
          <a:p>
            <a:endParaRPr lang="en-US" altLang="ja-JP" dirty="0" smtClean="0">
              <a:ea typeface="ＭＳ Ｐ明朝" charset="-128"/>
            </a:endParaRP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24</a:t>
            </a:fld>
            <a:endParaRPr lang="en-US" altLang="ja-JP"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大麻は大麻取締法により、所持、譲渡、譲受、栽培、輸入、輸出が禁止されて</a:t>
            </a:r>
            <a:endParaRPr lang="en-US" altLang="ja-JP" dirty="0" smtClean="0">
              <a:ea typeface="ＭＳ Ｐ明朝" charset="-128"/>
            </a:endParaRPr>
          </a:p>
          <a:p>
            <a:r>
              <a:rPr lang="ja-JP" altLang="en-US" dirty="0" smtClean="0">
                <a:ea typeface="ＭＳ Ｐ明朝" charset="-128"/>
              </a:rPr>
              <a:t>　　　います。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人から大麻をもらった場合でも、大麻の譲受けの罪が成立します。</a:t>
            </a:r>
            <a:endParaRPr lang="en-US" altLang="ja-JP" dirty="0" smtClean="0">
              <a:ea typeface="ＭＳ Ｐ明朝" charset="-128"/>
            </a:endParaRPr>
          </a:p>
          <a:p>
            <a:endParaRPr lang="en-US" altLang="ja-JP" dirty="0" smtClean="0">
              <a:ea typeface="ＭＳ Ｐ明朝" charset="-128"/>
            </a:endParaRPr>
          </a:p>
          <a:p>
            <a:r>
              <a:rPr lang="ja-JP" altLang="en-US" dirty="0" smtClean="0">
                <a:ea typeface="ＭＳ Ｐ明朝" charset="-128"/>
              </a:rPr>
              <a:t>◎　身体的影響、精神的影響のいずれもタバコより安全ということは決して</a:t>
            </a:r>
            <a:endParaRPr lang="en-US" altLang="ja-JP" dirty="0" smtClean="0">
              <a:ea typeface="ＭＳ Ｐ明朝" charset="-128"/>
            </a:endParaRPr>
          </a:p>
          <a:p>
            <a:r>
              <a:rPr lang="ja-JP" altLang="en-US" dirty="0" smtClean="0">
                <a:ea typeface="ＭＳ Ｐ明朝" charset="-128"/>
              </a:rPr>
              <a:t>　　ありませんし、ネット上の書込などで、ウソやデマがたくさん目につきます。</a:t>
            </a:r>
            <a:endParaRPr lang="en-US" altLang="ja-JP" dirty="0" smtClean="0">
              <a:ea typeface="ＭＳ Ｐ明朝" charset="-128"/>
            </a:endParaRPr>
          </a:p>
          <a:p>
            <a:r>
              <a:rPr lang="ja-JP" altLang="en-US" dirty="0" smtClean="0">
                <a:ea typeface="ＭＳ Ｐ明朝" charset="-128"/>
              </a:rPr>
              <a:t>　　決して鵜呑みにしてはいけません。</a:t>
            </a: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25</a:t>
            </a:fld>
            <a:endParaRPr lang="en-US" altLang="ja-JP"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p:spPr>
        <p:txBody>
          <a:bodyPr/>
          <a:lstStyle/>
          <a:p>
            <a:r>
              <a:rPr lang="ja-JP" altLang="en-US" dirty="0" smtClean="0">
                <a:ea typeface="ＭＳ Ｐ明朝" charset="-128"/>
              </a:rPr>
              <a:t>◎　大麻はもちろんのこと、お酒やたばこなどのゲートウェイドラッグから、違法薬物</a:t>
            </a:r>
            <a:endParaRPr lang="en-US" altLang="ja-JP" dirty="0" smtClean="0">
              <a:ea typeface="ＭＳ Ｐ明朝" charset="-128"/>
            </a:endParaRPr>
          </a:p>
          <a:p>
            <a:r>
              <a:rPr lang="ja-JP" altLang="en-US" dirty="0" smtClean="0">
                <a:ea typeface="ＭＳ Ｐ明朝" charset="-128"/>
              </a:rPr>
              <a:t>　　としてエスカレートしあなたの人生を破滅させます。</a:t>
            </a:r>
            <a:endParaRPr lang="en-US" altLang="ja-JP" dirty="0" smtClean="0">
              <a:ea typeface="ＭＳ Ｐ明朝" charset="-128"/>
            </a:endParaRPr>
          </a:p>
          <a:p>
            <a:endParaRPr lang="en-US" altLang="ja-JP" dirty="0" smtClean="0">
              <a:ea typeface="ＭＳ Ｐ明朝" charset="-128"/>
            </a:endParaRPr>
          </a:p>
        </p:txBody>
      </p:sp>
      <p:sp>
        <p:nvSpPr>
          <p:cNvPr id="87044" name="スライド番号プレースホルダー 3"/>
          <p:cNvSpPr>
            <a:spLocks noGrp="1"/>
          </p:cNvSpPr>
          <p:nvPr>
            <p:ph type="sldNum" sz="quarter" idx="5"/>
          </p:nvPr>
        </p:nvSpPr>
        <p:spPr>
          <a:noFill/>
          <a:ln>
            <a:miter lim="800000"/>
            <a:headEnd/>
            <a:tailEnd/>
          </a:ln>
        </p:spPr>
        <p:txBody>
          <a:bodyPr/>
          <a:lstStyle/>
          <a:p>
            <a:fld id="{8A78EC75-3548-44A1-B2D8-8653DFEDB6BD}" type="slidenum">
              <a:rPr lang="en-US" altLang="ja-JP" smtClean="0">
                <a:ea typeface="ＭＳ Ｐゴシック" charset="-128"/>
              </a:rPr>
              <a:pPr/>
              <a:t>26</a:t>
            </a:fld>
            <a:endParaRPr lang="en-US" altLang="ja-JP"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ja-JP" altLang="en-US" dirty="0" smtClean="0"/>
              <a:t>　未成年期は、成長期にあります。</a:t>
            </a:r>
            <a:endParaRPr kumimoji="1" lang="en-US" altLang="ja-JP" dirty="0" smtClean="0"/>
          </a:p>
          <a:p>
            <a:endParaRPr lang="en-US" altLang="ja-JP" dirty="0"/>
          </a:p>
          <a:p>
            <a:r>
              <a:rPr kumimoji="1" lang="ja-JP" altLang="en-US" dirty="0" smtClean="0"/>
              <a:t>○</a:t>
            </a:r>
            <a:r>
              <a:rPr kumimoji="1" lang="ja-JP" altLang="en-US" dirty="0" smtClean="0"/>
              <a:t>　そんな大切な時期に</a:t>
            </a:r>
            <a:r>
              <a:rPr kumimoji="1" lang="en-US" altLang="ja-JP" dirty="0" smtClean="0"/>
              <a:t>｢</a:t>
            </a:r>
            <a:r>
              <a:rPr kumimoji="1" lang="ja-JP" altLang="en-US" dirty="0" smtClean="0"/>
              <a:t>飲酒</a:t>
            </a:r>
            <a:r>
              <a:rPr kumimoji="1" lang="en-US" altLang="ja-JP" dirty="0" smtClean="0"/>
              <a:t>｣</a:t>
            </a:r>
            <a:r>
              <a:rPr kumimoji="1" lang="ja-JP" altLang="en-US" dirty="0" smtClean="0"/>
              <a:t>や</a:t>
            </a:r>
            <a:r>
              <a:rPr kumimoji="1" lang="en-US" altLang="ja-JP" dirty="0" smtClean="0"/>
              <a:t>｢</a:t>
            </a:r>
            <a:r>
              <a:rPr kumimoji="1" lang="ja-JP" altLang="en-US" dirty="0" smtClean="0"/>
              <a:t>喫煙</a:t>
            </a:r>
            <a:r>
              <a:rPr kumimoji="1" lang="en-US" altLang="ja-JP" dirty="0" smtClean="0"/>
              <a:t>｣</a:t>
            </a:r>
            <a:r>
              <a:rPr kumimoji="1" lang="ja-JP" altLang="en-US" dirty="0" smtClean="0"/>
              <a:t>を繰り返せば、身体がより強い刺激を</a:t>
            </a:r>
            <a:endParaRPr kumimoji="1" lang="en-US" altLang="ja-JP" dirty="0" smtClean="0"/>
          </a:p>
          <a:p>
            <a:r>
              <a:rPr kumimoji="1" lang="ja-JP" altLang="en-US" dirty="0" smtClean="0"/>
              <a:t>　　求めるようになって、心と体が変わってきます。</a:t>
            </a:r>
            <a:endParaRPr kumimoji="1" lang="en-US" altLang="ja-JP" dirty="0" smtClean="0"/>
          </a:p>
          <a:p>
            <a:endParaRPr lang="en-US" altLang="ja-JP" dirty="0"/>
          </a:p>
          <a:p>
            <a:r>
              <a:rPr kumimoji="1" lang="ja-JP" altLang="en-US" dirty="0" smtClean="0"/>
              <a:t>○</a:t>
            </a:r>
            <a:r>
              <a:rPr kumimoji="1" lang="ja-JP" altLang="en-US" dirty="0" smtClean="0"/>
              <a:t>　人の身体には</a:t>
            </a:r>
            <a:r>
              <a:rPr kumimoji="1" lang="en-US" altLang="ja-JP" dirty="0" smtClean="0"/>
              <a:t>｢</a:t>
            </a:r>
            <a:r>
              <a:rPr kumimoji="1" lang="ja-JP" altLang="en-US" dirty="0" smtClean="0"/>
              <a:t>耐性</a:t>
            </a:r>
            <a:r>
              <a:rPr kumimoji="1" lang="en-US" altLang="ja-JP" dirty="0" smtClean="0"/>
              <a:t>｣</a:t>
            </a:r>
            <a:r>
              <a:rPr kumimoji="1" lang="ja-JP" altLang="en-US" dirty="0" smtClean="0"/>
              <a:t>という特性があるので、</a:t>
            </a:r>
            <a:r>
              <a:rPr kumimoji="1" lang="en-US" altLang="ja-JP" dirty="0" smtClean="0"/>
              <a:t>｢</a:t>
            </a:r>
            <a:r>
              <a:rPr kumimoji="1" lang="ja-JP" altLang="en-US" dirty="0" smtClean="0"/>
              <a:t>より強い刺激</a:t>
            </a:r>
            <a:r>
              <a:rPr kumimoji="1" lang="en-US" altLang="ja-JP" dirty="0" smtClean="0"/>
              <a:t>｣</a:t>
            </a:r>
            <a:r>
              <a:rPr kumimoji="1" lang="ja-JP" altLang="en-US" dirty="0" smtClean="0"/>
              <a:t>となると、</a:t>
            </a:r>
            <a:r>
              <a:rPr kumimoji="1" lang="en-US" altLang="ja-JP" dirty="0" smtClean="0"/>
              <a:t>｢</a:t>
            </a:r>
            <a:r>
              <a:rPr kumimoji="1" lang="ja-JP" altLang="en-US" dirty="0" smtClean="0"/>
              <a:t>違法</a:t>
            </a:r>
            <a:endParaRPr kumimoji="1" lang="en-US" altLang="ja-JP" dirty="0" smtClean="0"/>
          </a:p>
          <a:p>
            <a:r>
              <a:rPr kumimoji="1" lang="ja-JP" altLang="en-US" dirty="0" smtClean="0"/>
              <a:t>　　薬物</a:t>
            </a:r>
            <a:r>
              <a:rPr kumimoji="1" lang="en-US" altLang="ja-JP" dirty="0" smtClean="0"/>
              <a:t>｣</a:t>
            </a:r>
            <a:r>
              <a:rPr kumimoji="1" lang="ja-JP" altLang="en-US" dirty="0" err="1" smtClean="0"/>
              <a:t>へと</a:t>
            </a:r>
            <a:r>
              <a:rPr kumimoji="1" lang="ja-JP" altLang="en-US" dirty="0" smtClean="0"/>
              <a:t>進んでしまうことになるのです。</a:t>
            </a:r>
            <a:endParaRPr kumimoji="1" lang="ja-JP" altLang="en-US" dirty="0"/>
          </a:p>
        </p:txBody>
      </p:sp>
      <p:sp>
        <p:nvSpPr>
          <p:cNvPr id="4" name="スライド番号プレースホルダ 3"/>
          <p:cNvSpPr>
            <a:spLocks noGrp="1"/>
          </p:cNvSpPr>
          <p:nvPr>
            <p:ph type="sldNum" sz="quarter" idx="10"/>
          </p:nvPr>
        </p:nvSpPr>
        <p:spPr/>
        <p:txBody>
          <a:bodyPr/>
          <a:lstStyle/>
          <a:p>
            <a:fld id="{F833C54C-BC2A-4111-838D-8A9165AE8475}"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しかし、世の中には、一回くらい大丈夫だよ、とか疲れがとれるよ</a:t>
            </a:r>
            <a:endParaRPr kumimoji="1" lang="en-US" altLang="ja-JP" dirty="0" smtClean="0"/>
          </a:p>
          <a:p>
            <a:r>
              <a:rPr kumimoji="1" lang="ja-JP" altLang="en-US" dirty="0" smtClean="0"/>
              <a:t>　　とか、甘い言葉で誘ってくる、悪い人がいます。</a:t>
            </a:r>
            <a:endParaRPr kumimoji="1" lang="en-US" altLang="ja-JP" dirty="0" smtClean="0"/>
          </a:p>
          <a:p>
            <a:r>
              <a:rPr kumimoji="1" lang="ja-JP" altLang="en-US" dirty="0" smtClean="0"/>
              <a:t>　　中学生・高校生の皆さんを狙う、大人はほんとに悪い人です。</a:t>
            </a:r>
            <a:endParaRPr kumimoji="1" lang="en-US" altLang="ja-JP" dirty="0" smtClean="0"/>
          </a:p>
          <a:p>
            <a:endParaRPr kumimoji="1" lang="ja-JP" altLang="en-US" dirty="0" smtClean="0"/>
          </a:p>
          <a:p>
            <a:r>
              <a:rPr kumimoji="1" lang="ja-JP" altLang="en-US" dirty="0" smtClean="0"/>
              <a:t>〇　でも、一回でも、使用したら乱用になります。また、依存性の強い薬物は</a:t>
            </a:r>
            <a:endParaRPr kumimoji="1" lang="en-US" altLang="ja-JP" dirty="0" smtClean="0"/>
          </a:p>
          <a:p>
            <a:r>
              <a:rPr kumimoji="1" lang="ja-JP" altLang="en-US" dirty="0" smtClean="0"/>
              <a:t>　　一回でも使用したら、簡単にはやめられなくなります。</a:t>
            </a:r>
            <a:endParaRPr kumimoji="1" lang="en-US" altLang="ja-JP" dirty="0" smtClean="0"/>
          </a:p>
          <a:p>
            <a:endParaRPr lang="en-US" altLang="ja-JP" dirty="0" smtClean="0"/>
          </a:p>
          <a:p>
            <a:r>
              <a:rPr kumimoji="1" lang="ja-JP" altLang="en-US" dirty="0" smtClean="0"/>
              <a:t>〇　私たちにできることは、</a:t>
            </a:r>
            <a:r>
              <a:rPr kumimoji="1" lang="en-US" altLang="ja-JP" dirty="0" smtClean="0"/>
              <a:t>｢</a:t>
            </a:r>
            <a:r>
              <a:rPr kumimoji="1" lang="ja-JP" altLang="en-US" dirty="0" smtClean="0"/>
              <a:t>断る勇気</a:t>
            </a:r>
            <a:r>
              <a:rPr kumimoji="1" lang="en-US" altLang="ja-JP" dirty="0" smtClean="0"/>
              <a:t>｣</a:t>
            </a:r>
            <a:r>
              <a:rPr kumimoji="1" lang="ja-JP" altLang="en-US" dirty="0" smtClean="0"/>
              <a:t>をもって自分を守ることです。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833C54C-BC2A-4111-838D-8A9165AE8475}" type="slidenum">
              <a:rPr kumimoji="1" lang="ja-JP" altLang="en-US" smtClean="0"/>
              <a:pPr/>
              <a:t>28</a:t>
            </a:fld>
            <a:endParaRPr kumimoji="1" lang="ja-JP" altLang="en-US"/>
          </a:p>
        </p:txBody>
      </p:sp>
    </p:spTree>
    <p:extLst>
      <p:ext uri="{BB962C8B-B14F-4D97-AF65-F5344CB8AC3E}">
        <p14:creationId xmlns:p14="http://schemas.microsoft.com/office/powerpoint/2010/main" val="400179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薬物の悪魔は、心の弱さ、現実逃避したい気持ちなどにつけ込んでくると</a:t>
            </a:r>
            <a:endParaRPr kumimoji="1" lang="en-US" altLang="ja-JP" dirty="0" smtClean="0"/>
          </a:p>
          <a:p>
            <a:r>
              <a:rPr lang="ja-JP" altLang="en-US" dirty="0"/>
              <a:t>　</a:t>
            </a:r>
            <a:r>
              <a:rPr lang="ja-JP" altLang="en-US" dirty="0" smtClean="0"/>
              <a:t>　</a:t>
            </a:r>
            <a:r>
              <a:rPr kumimoji="1" lang="ja-JP" altLang="en-US" dirty="0" smtClean="0"/>
              <a:t>いわれています。</a:t>
            </a:r>
            <a:endParaRPr kumimoji="1" lang="en-US" altLang="ja-JP" dirty="0" smtClean="0"/>
          </a:p>
          <a:p>
            <a:endParaRPr lang="en-US" altLang="ja-JP" dirty="0"/>
          </a:p>
          <a:p>
            <a:r>
              <a:rPr kumimoji="1" lang="ja-JP" altLang="en-US" dirty="0" smtClean="0"/>
              <a:t>〇　しかし、</a:t>
            </a:r>
            <a:r>
              <a:rPr kumimoji="1" lang="en-US" altLang="ja-JP" dirty="0" smtClean="0"/>
              <a:t>｢</a:t>
            </a:r>
            <a:r>
              <a:rPr kumimoji="1" lang="ja-JP" altLang="en-US" dirty="0" smtClean="0"/>
              <a:t>違法薬物」で人生が良くなる</a:t>
            </a:r>
            <a:r>
              <a:rPr kumimoji="1" lang="en-US" altLang="ja-JP" dirty="0" smtClean="0"/>
              <a:t>｣</a:t>
            </a:r>
            <a:r>
              <a:rPr kumimoji="1" lang="ja-JP" altLang="en-US" dirty="0" smtClean="0"/>
              <a:t>ことはゼッタイにありません。</a:t>
            </a:r>
            <a:endParaRPr kumimoji="1" lang="en-US" altLang="ja-JP" dirty="0" smtClean="0"/>
          </a:p>
          <a:p>
            <a:endParaRPr lang="en-US" altLang="ja-JP" dirty="0"/>
          </a:p>
          <a:p>
            <a:r>
              <a:rPr kumimoji="1" lang="ja-JP" altLang="en-US" dirty="0" smtClean="0"/>
              <a:t>〇　やはり、</a:t>
            </a:r>
            <a:r>
              <a:rPr kumimoji="1" lang="en-US" altLang="ja-JP" dirty="0" smtClean="0"/>
              <a:t>｢</a:t>
            </a:r>
            <a:r>
              <a:rPr kumimoji="1" lang="ja-JP" altLang="en-US" dirty="0" smtClean="0"/>
              <a:t>ダメなものはダメ</a:t>
            </a:r>
            <a:r>
              <a:rPr kumimoji="1" lang="en-US" altLang="ja-JP" dirty="0" smtClean="0"/>
              <a:t>｣</a:t>
            </a:r>
            <a:r>
              <a:rPr kumimoji="1" lang="ja-JP" altLang="en-US" dirty="0" err="1" smtClean="0"/>
              <a:t>、</a:t>
            </a:r>
            <a:r>
              <a:rPr kumimoji="1" lang="en-US" altLang="ja-JP" dirty="0" smtClean="0"/>
              <a:t>｢</a:t>
            </a:r>
            <a:r>
              <a:rPr kumimoji="1" lang="ja-JP" altLang="en-US" dirty="0" smtClean="0"/>
              <a:t>危ない場所・ものには近づかない</a:t>
            </a:r>
            <a:r>
              <a:rPr kumimoji="1" lang="en-US" altLang="ja-JP" dirty="0" smtClean="0"/>
              <a:t>｣</a:t>
            </a:r>
            <a:r>
              <a:rPr kumimoji="1" lang="ja-JP" altLang="en-US" dirty="0" smtClean="0"/>
              <a:t>という</a:t>
            </a:r>
            <a:endParaRPr kumimoji="1" lang="en-US" altLang="ja-JP" dirty="0" smtClean="0"/>
          </a:p>
          <a:p>
            <a:r>
              <a:rPr lang="ja-JP" altLang="en-US" dirty="0"/>
              <a:t>　</a:t>
            </a:r>
            <a:r>
              <a:rPr lang="ja-JP" altLang="en-US" dirty="0" smtClean="0"/>
              <a:t>　</a:t>
            </a:r>
            <a:r>
              <a:rPr kumimoji="1" lang="en-US" altLang="ja-JP" dirty="0" smtClean="0"/>
              <a:t>｢</a:t>
            </a:r>
            <a:r>
              <a:rPr kumimoji="1" lang="ja-JP" altLang="en-US" dirty="0" smtClean="0"/>
              <a:t>危険回避能力</a:t>
            </a:r>
            <a:r>
              <a:rPr kumimoji="1" lang="en-US" altLang="ja-JP" dirty="0" smtClean="0"/>
              <a:t>｣</a:t>
            </a:r>
            <a:r>
              <a:rPr kumimoji="1" lang="ja-JP" altLang="en-US" dirty="0" smtClean="0"/>
              <a:t>は、薬物乱用防止、世の中から違法薬物をなくしていく</a:t>
            </a:r>
            <a:endParaRPr kumimoji="1" lang="en-US" altLang="ja-JP" dirty="0" smtClean="0"/>
          </a:p>
          <a:p>
            <a:r>
              <a:rPr lang="ja-JP" altLang="en-US" dirty="0"/>
              <a:t>　</a:t>
            </a:r>
            <a:r>
              <a:rPr lang="ja-JP" altLang="en-US" dirty="0" smtClean="0"/>
              <a:t>　</a:t>
            </a:r>
            <a:r>
              <a:rPr kumimoji="1" lang="ja-JP" altLang="en-US" dirty="0" smtClean="0"/>
              <a:t>上で、とても大切な心得です。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29</a:t>
            </a:fld>
            <a:endParaRPr kumimoji="1" lang="ja-JP" altLang="en-US"/>
          </a:p>
        </p:txBody>
      </p:sp>
    </p:spTree>
    <p:extLst>
      <p:ext uri="{BB962C8B-B14F-4D97-AF65-F5344CB8AC3E}">
        <p14:creationId xmlns:p14="http://schemas.microsoft.com/office/powerpoint/2010/main" val="173605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p:spPr>
        <p:txBody>
          <a:bodyPr/>
          <a:lstStyle/>
          <a:p>
            <a:r>
              <a:rPr lang="ja-JP" altLang="ja-JP" dirty="0" smtClean="0">
                <a:latin typeface="+mj-ea"/>
                <a:ea typeface="+mj-ea"/>
              </a:rPr>
              <a:t>○次に薬物の種類について説明します。</a:t>
            </a:r>
            <a:endParaRPr lang="en-US" altLang="ja-JP" dirty="0" smtClean="0">
              <a:latin typeface="+mj-ea"/>
              <a:ea typeface="+mj-ea"/>
            </a:endParaRPr>
          </a:p>
          <a:p>
            <a:endParaRPr lang="ja-JP" altLang="ja-JP" dirty="0" smtClean="0">
              <a:latin typeface="+mj-ea"/>
              <a:ea typeface="+mj-ea"/>
            </a:endParaRPr>
          </a:p>
          <a:p>
            <a:r>
              <a:rPr lang="ja-JP" altLang="ja-JP" dirty="0" smtClean="0">
                <a:latin typeface="+mj-ea"/>
                <a:ea typeface="+mj-ea"/>
              </a:rPr>
              <a:t>○乱用される薬物は、私たちの大切な脳を破壊し一度破壊された脳は元に戻り</a:t>
            </a:r>
            <a:endParaRPr lang="en-US" altLang="ja-JP" dirty="0" smtClean="0">
              <a:latin typeface="+mj-ea"/>
              <a:ea typeface="+mj-ea"/>
            </a:endParaRPr>
          </a:p>
          <a:p>
            <a:r>
              <a:rPr lang="ja-JP" altLang="en-US" dirty="0" smtClean="0">
                <a:latin typeface="+mj-ea"/>
                <a:ea typeface="+mj-ea"/>
              </a:rPr>
              <a:t>　　</a:t>
            </a:r>
            <a:r>
              <a:rPr lang="ja-JP" altLang="ja-JP" dirty="0" smtClean="0">
                <a:latin typeface="+mj-ea"/>
                <a:ea typeface="+mj-ea"/>
              </a:rPr>
              <a:t>ません。</a:t>
            </a:r>
            <a:endParaRPr lang="en-US" altLang="ja-JP" dirty="0" smtClean="0">
              <a:latin typeface="+mj-ea"/>
              <a:ea typeface="+mj-ea"/>
            </a:endParaRPr>
          </a:p>
          <a:p>
            <a:r>
              <a:rPr lang="en-US" altLang="ja-JP" dirty="0" smtClean="0">
                <a:latin typeface="+mj-ea"/>
                <a:ea typeface="+mj-ea"/>
              </a:rPr>
              <a:t/>
            </a:r>
            <a:br>
              <a:rPr lang="en-US" altLang="ja-JP" dirty="0" smtClean="0">
                <a:latin typeface="+mj-ea"/>
                <a:ea typeface="+mj-ea"/>
              </a:rPr>
            </a:br>
            <a:r>
              <a:rPr lang="ja-JP" altLang="ja-JP" dirty="0" smtClean="0">
                <a:latin typeface="+mj-ea"/>
                <a:ea typeface="+mj-ea"/>
              </a:rPr>
              <a:t>○脳に影響を及ぼす物質の中で、依存性があり乱用され、又は乱用されるおそれ</a:t>
            </a:r>
            <a:endParaRPr lang="en-US" altLang="ja-JP" dirty="0" smtClean="0">
              <a:latin typeface="+mj-ea"/>
              <a:ea typeface="+mj-ea"/>
            </a:endParaRPr>
          </a:p>
          <a:p>
            <a:r>
              <a:rPr lang="ja-JP" altLang="en-US" dirty="0" smtClean="0">
                <a:latin typeface="+mj-ea"/>
                <a:ea typeface="+mj-ea"/>
              </a:rPr>
              <a:t>　　</a:t>
            </a:r>
            <a:r>
              <a:rPr lang="ja-JP" altLang="ja-JP" dirty="0" smtClean="0">
                <a:latin typeface="+mj-ea"/>
                <a:ea typeface="+mj-ea"/>
              </a:rPr>
              <a:t>のある薬物として、覚せい剤、大麻、コカイン、</a:t>
            </a:r>
            <a:r>
              <a:rPr lang="en-US" altLang="ja-JP" dirty="0" smtClean="0">
                <a:latin typeface="+mj-ea"/>
                <a:ea typeface="+mj-ea"/>
              </a:rPr>
              <a:t>MDMA</a:t>
            </a:r>
            <a:r>
              <a:rPr lang="ja-JP" altLang="ja-JP" dirty="0" smtClean="0">
                <a:latin typeface="+mj-ea"/>
                <a:ea typeface="+mj-ea"/>
              </a:rPr>
              <a:t>等があり、それぞれ取扱い</a:t>
            </a:r>
            <a:endParaRPr lang="en-US" altLang="ja-JP" dirty="0" smtClean="0">
              <a:latin typeface="+mj-ea"/>
              <a:ea typeface="+mj-ea"/>
            </a:endParaRPr>
          </a:p>
          <a:p>
            <a:r>
              <a:rPr lang="ja-JP" altLang="en-US" dirty="0" smtClean="0">
                <a:latin typeface="+mj-ea"/>
                <a:ea typeface="+mj-ea"/>
              </a:rPr>
              <a:t>　　</a:t>
            </a:r>
            <a:r>
              <a:rPr lang="ja-JP" altLang="ja-JP" dirty="0" smtClean="0">
                <a:latin typeface="+mj-ea"/>
                <a:ea typeface="+mj-ea"/>
              </a:rPr>
              <a:t>が法令により規制されています。</a:t>
            </a:r>
            <a:endParaRPr lang="en-US" altLang="ja-JP" dirty="0" smtClean="0">
              <a:latin typeface="+mj-ea"/>
              <a:ea typeface="+mj-ea"/>
            </a:endParaRPr>
          </a:p>
          <a:p>
            <a:endParaRPr lang="ja-JP" altLang="ja-JP" dirty="0" smtClean="0">
              <a:latin typeface="+mj-ea"/>
              <a:ea typeface="+mj-ea"/>
            </a:endParaRPr>
          </a:p>
          <a:p>
            <a:r>
              <a:rPr lang="ja-JP" altLang="ja-JP" dirty="0" smtClean="0">
                <a:latin typeface="+mj-ea"/>
                <a:ea typeface="+mj-ea"/>
              </a:rPr>
              <a:t>○また、「</a:t>
            </a:r>
            <a:r>
              <a:rPr lang="ja-JP" altLang="en-US" dirty="0" smtClean="0">
                <a:latin typeface="+mj-ea"/>
                <a:ea typeface="+mj-ea"/>
              </a:rPr>
              <a:t>危険</a:t>
            </a:r>
            <a:r>
              <a:rPr lang="ja-JP" altLang="ja-JP" dirty="0" smtClean="0">
                <a:latin typeface="+mj-ea"/>
                <a:ea typeface="+mj-ea"/>
              </a:rPr>
              <a:t>ドラッグ」は麻薬ではありませんが、麻薬と同様又はそれ以上の有害</a:t>
            </a:r>
            <a:endParaRPr lang="en-US" altLang="ja-JP" dirty="0" smtClean="0">
              <a:latin typeface="+mj-ea"/>
              <a:ea typeface="+mj-ea"/>
            </a:endParaRPr>
          </a:p>
          <a:p>
            <a:r>
              <a:rPr lang="ja-JP" altLang="en-US" dirty="0" smtClean="0">
                <a:latin typeface="+mj-ea"/>
                <a:ea typeface="+mj-ea"/>
              </a:rPr>
              <a:t>　　</a:t>
            </a:r>
            <a:r>
              <a:rPr lang="ja-JP" altLang="ja-JP" dirty="0" smtClean="0">
                <a:latin typeface="+mj-ea"/>
                <a:ea typeface="+mj-ea"/>
              </a:rPr>
              <a:t>性があり、</a:t>
            </a:r>
            <a:r>
              <a:rPr lang="ja-JP" altLang="en-US" dirty="0" smtClean="0">
                <a:latin typeface="+mj-ea"/>
                <a:ea typeface="+mj-ea"/>
              </a:rPr>
              <a:t>　以前から</a:t>
            </a:r>
            <a:r>
              <a:rPr lang="ja-JP" altLang="ja-JP" dirty="0" smtClean="0">
                <a:latin typeface="+mj-ea"/>
                <a:ea typeface="+mj-ea"/>
              </a:rPr>
              <a:t>その乱用が問題になっているものです。</a:t>
            </a:r>
            <a:endParaRPr lang="en-US" altLang="ja-JP" dirty="0" smtClean="0">
              <a:latin typeface="+mj-ea"/>
              <a:ea typeface="+mj-ea"/>
            </a:endParaRPr>
          </a:p>
          <a:p>
            <a:r>
              <a:rPr lang="en-US" altLang="ja-JP" dirty="0" smtClean="0">
                <a:latin typeface="+mj-ea"/>
                <a:ea typeface="+mj-ea"/>
              </a:rPr>
              <a:t/>
            </a:r>
            <a:br>
              <a:rPr lang="en-US" altLang="ja-JP" dirty="0" smtClean="0">
                <a:latin typeface="+mj-ea"/>
                <a:ea typeface="+mj-ea"/>
              </a:rPr>
            </a:br>
            <a:r>
              <a:rPr lang="ja-JP" altLang="ja-JP" dirty="0" smtClean="0">
                <a:latin typeface="+mj-ea"/>
                <a:ea typeface="+mj-ea"/>
              </a:rPr>
              <a:t>○「</a:t>
            </a:r>
            <a:r>
              <a:rPr lang="ja-JP" altLang="en-US" dirty="0" smtClean="0">
                <a:latin typeface="+mj-ea"/>
                <a:ea typeface="+mj-ea"/>
              </a:rPr>
              <a:t>危険</a:t>
            </a:r>
            <a:r>
              <a:rPr lang="ja-JP" altLang="ja-JP" dirty="0" smtClean="0">
                <a:latin typeface="+mj-ea"/>
                <a:ea typeface="+mj-ea"/>
              </a:rPr>
              <a:t>ドラッグ」として販売されていたものの中には麻薬指定となり、取締対象と</a:t>
            </a:r>
            <a:endParaRPr lang="en-US" altLang="ja-JP" dirty="0" smtClean="0">
              <a:latin typeface="+mj-ea"/>
              <a:ea typeface="+mj-ea"/>
            </a:endParaRPr>
          </a:p>
          <a:p>
            <a:r>
              <a:rPr lang="ja-JP" altLang="en-US" dirty="0" smtClean="0">
                <a:latin typeface="+mj-ea"/>
                <a:ea typeface="+mj-ea"/>
              </a:rPr>
              <a:t>　　</a:t>
            </a:r>
            <a:r>
              <a:rPr lang="ja-JP" altLang="ja-JP" dirty="0" smtClean="0">
                <a:latin typeface="+mj-ea"/>
                <a:ea typeface="+mj-ea"/>
              </a:rPr>
              <a:t>なったものもあり、何が入っているかわからないとても危険なものが混じり込んで</a:t>
            </a:r>
            <a:endParaRPr lang="en-US" altLang="ja-JP" dirty="0" smtClean="0">
              <a:latin typeface="+mj-ea"/>
              <a:ea typeface="+mj-ea"/>
            </a:endParaRPr>
          </a:p>
          <a:p>
            <a:r>
              <a:rPr lang="ja-JP" altLang="en-US" dirty="0" smtClean="0">
                <a:latin typeface="+mj-ea"/>
                <a:ea typeface="+mj-ea"/>
              </a:rPr>
              <a:t>　　</a:t>
            </a:r>
            <a:r>
              <a:rPr lang="ja-JP" altLang="ja-JP" dirty="0" smtClean="0">
                <a:latin typeface="+mj-ea"/>
                <a:ea typeface="+mj-ea"/>
              </a:rPr>
              <a:t>きます。</a:t>
            </a:r>
          </a:p>
        </p:txBody>
      </p:sp>
      <p:sp>
        <p:nvSpPr>
          <p:cNvPr id="43012"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3AA7AFC0-DDEF-4F27-B569-C2D1A5DD8685}" type="slidenum">
              <a:rPr lang="en-US" altLang="ja-JP" smtClean="0">
                <a:ea typeface="ＭＳ Ｐゴシック" charset="-128"/>
              </a:rPr>
              <a:pPr eaLnBrk="1" hangingPunct="1">
                <a:spcBef>
                  <a:spcPct val="0"/>
                </a:spcBef>
              </a:pPr>
              <a:t>3</a:t>
            </a:fld>
            <a:endParaRPr lang="en-US" altLang="ja-JP"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9414" indent="-288236" eaLnBrk="0" hangingPunct="0">
              <a:spcBef>
                <a:spcPct val="30000"/>
              </a:spcBef>
              <a:defRPr kumimoji="1" sz="1200">
                <a:solidFill>
                  <a:schemeClr val="tx1"/>
                </a:solidFill>
                <a:latin typeface="Arial" charset="0"/>
                <a:ea typeface="ＭＳ Ｐ明朝" pitchFamily="18" charset="-128"/>
              </a:defRPr>
            </a:lvl2pPr>
            <a:lvl3pPr marL="1152944" indent="-230589" eaLnBrk="0" hangingPunct="0">
              <a:spcBef>
                <a:spcPct val="30000"/>
              </a:spcBef>
              <a:defRPr kumimoji="1" sz="1200">
                <a:solidFill>
                  <a:schemeClr val="tx1"/>
                </a:solidFill>
                <a:latin typeface="Arial" charset="0"/>
                <a:ea typeface="ＭＳ Ｐ明朝" pitchFamily="18" charset="-128"/>
              </a:defRPr>
            </a:lvl3pPr>
            <a:lvl4pPr marL="1614122" indent="-230589" eaLnBrk="0" hangingPunct="0">
              <a:spcBef>
                <a:spcPct val="30000"/>
              </a:spcBef>
              <a:defRPr kumimoji="1" sz="1200">
                <a:solidFill>
                  <a:schemeClr val="tx1"/>
                </a:solidFill>
                <a:latin typeface="Arial" charset="0"/>
                <a:ea typeface="ＭＳ Ｐ明朝" pitchFamily="18" charset="-128"/>
              </a:defRPr>
            </a:lvl4pPr>
            <a:lvl5pPr marL="2075299" indent="-230589" eaLnBrk="0" hangingPunct="0">
              <a:spcBef>
                <a:spcPct val="30000"/>
              </a:spcBef>
              <a:defRPr kumimoji="1" sz="1200">
                <a:solidFill>
                  <a:schemeClr val="tx1"/>
                </a:solidFill>
                <a:latin typeface="Arial"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D98AA96A-F8AF-4415-A120-DB00042ADA0B}" type="slidenum">
              <a:rPr lang="en-US" altLang="ja-JP" smtClean="0">
                <a:ea typeface="ＭＳ Ｐゴシック" charset="-128"/>
              </a:rPr>
              <a:pPr eaLnBrk="1" hangingPunct="1">
                <a:spcBef>
                  <a:spcPct val="0"/>
                </a:spcBef>
              </a:pPr>
              <a:t>30</a:t>
            </a:fld>
            <a:endParaRPr lang="en-US" altLang="ja-JP" smtClean="0">
              <a:ea typeface="ＭＳ Ｐゴシック" charset="-128"/>
            </a:endParaRPr>
          </a:p>
        </p:txBody>
      </p:sp>
      <p:sp>
        <p:nvSpPr>
          <p:cNvPr id="139267" name="Rectangle 7"/>
          <p:cNvSpPr txBox="1">
            <a:spLocks noGrp="1" noChangeArrowheads="1"/>
          </p:cNvSpPr>
          <p:nvPr/>
        </p:nvSpPr>
        <p:spPr bwMode="auto">
          <a:xfrm>
            <a:off x="3856825" y="9441971"/>
            <a:ext cx="2950375" cy="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8" rIns="95674" bIns="47838" anchor="b"/>
          <a:lstStyle>
            <a:lvl1pPr defTabSz="947738" eaLnBrk="0" hangingPunct="0">
              <a:spcBef>
                <a:spcPct val="30000"/>
              </a:spcBef>
              <a:defRPr kumimoji="1" sz="1200">
                <a:solidFill>
                  <a:schemeClr val="tx1"/>
                </a:solidFill>
                <a:latin typeface="Arial" charset="0"/>
                <a:ea typeface="ＭＳ Ｐ明朝" pitchFamily="18" charset="-128"/>
              </a:defRPr>
            </a:lvl1pPr>
            <a:lvl2pPr marL="742950" indent="-285750" defTabSz="947738" eaLnBrk="0" hangingPunct="0">
              <a:spcBef>
                <a:spcPct val="30000"/>
              </a:spcBef>
              <a:defRPr kumimoji="1" sz="1200">
                <a:solidFill>
                  <a:schemeClr val="tx1"/>
                </a:solidFill>
                <a:latin typeface="Arial" charset="0"/>
                <a:ea typeface="ＭＳ Ｐ明朝" pitchFamily="18" charset="-128"/>
              </a:defRPr>
            </a:lvl2pPr>
            <a:lvl3pPr marL="1143000" indent="-228600" defTabSz="947738" eaLnBrk="0" hangingPunct="0">
              <a:spcBef>
                <a:spcPct val="30000"/>
              </a:spcBef>
              <a:defRPr kumimoji="1" sz="1200">
                <a:solidFill>
                  <a:schemeClr val="tx1"/>
                </a:solidFill>
                <a:latin typeface="Arial" charset="0"/>
                <a:ea typeface="ＭＳ Ｐ明朝" pitchFamily="18" charset="-128"/>
              </a:defRPr>
            </a:lvl3pPr>
            <a:lvl4pPr marL="1600200" indent="-228600" defTabSz="947738" eaLnBrk="0" hangingPunct="0">
              <a:spcBef>
                <a:spcPct val="30000"/>
              </a:spcBef>
              <a:defRPr kumimoji="1" sz="1200">
                <a:solidFill>
                  <a:schemeClr val="tx1"/>
                </a:solidFill>
                <a:latin typeface="Arial" charset="0"/>
                <a:ea typeface="ＭＳ Ｐ明朝" pitchFamily="18" charset="-128"/>
              </a:defRPr>
            </a:lvl4pPr>
            <a:lvl5pPr marL="2057400" indent="-228600" defTabSz="947738" eaLnBrk="0" hangingPunct="0">
              <a:spcBef>
                <a:spcPct val="30000"/>
              </a:spcBef>
              <a:defRPr kumimoji="1" sz="1200">
                <a:solidFill>
                  <a:schemeClr val="tx1"/>
                </a:solidFill>
                <a:latin typeface="Arial" charset="0"/>
                <a:ea typeface="ＭＳ Ｐ明朝" pitchFamily="18" charset="-128"/>
              </a:defRPr>
            </a:lvl5pPr>
            <a:lvl6pPr marL="2514600" indent="-228600" defTabSz="94773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4773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4773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4773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267D5B92-D83C-4FBB-90BA-53A614F594D5}" type="slidenum">
              <a:rPr lang="en-US" altLang="ja-JP" sz="1300" b="1">
                <a:latin typeface="Times New Roman" pitchFamily="18" charset="0"/>
                <a:ea typeface="ＭＳ Ｐゴシック" charset="-128"/>
              </a:rPr>
              <a:pPr algn="r" eaLnBrk="1" hangingPunct="1">
                <a:spcBef>
                  <a:spcPct val="0"/>
                </a:spcBef>
              </a:pPr>
              <a:t>30</a:t>
            </a:fld>
            <a:endParaRPr lang="en-US" altLang="ja-JP" sz="1300" b="1">
              <a:latin typeface="Times New Roman" pitchFamily="18" charset="0"/>
              <a:ea typeface="ＭＳ Ｐゴシック" charset="-128"/>
            </a:endParaRPr>
          </a:p>
        </p:txBody>
      </p:sp>
      <p:sp>
        <p:nvSpPr>
          <p:cNvPr id="139268" name="Rectangle 2"/>
          <p:cNvSpPr>
            <a:spLocks noGrp="1" noRot="1" noChangeAspect="1" noChangeArrowheads="1" noTextEdit="1"/>
          </p:cNvSpPr>
          <p:nvPr>
            <p:ph type="sldImg"/>
          </p:nvPr>
        </p:nvSpPr>
        <p:spPr>
          <a:xfrm>
            <a:off x="917575" y="742950"/>
            <a:ext cx="4975225" cy="3730625"/>
          </a:xfrm>
          <a:ln/>
        </p:spPr>
      </p:sp>
      <p:sp>
        <p:nvSpPr>
          <p:cNvPr id="139269" name="Rectangle 3"/>
          <p:cNvSpPr>
            <a:spLocks noGrp="1" noChangeArrowheads="1"/>
          </p:cNvSpPr>
          <p:nvPr>
            <p:ph type="body" idx="1"/>
          </p:nvPr>
        </p:nvSpPr>
        <p:spPr>
          <a:xfrm>
            <a:off x="678636" y="4720985"/>
            <a:ext cx="5449930" cy="44731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8" rIns="95674" bIns="47838"/>
          <a:lstStyle/>
          <a:p>
            <a:r>
              <a:rPr lang="ja-JP" altLang="ja-JP" dirty="0" smtClean="0"/>
              <a:t>○</a:t>
            </a:r>
            <a:r>
              <a:rPr lang="ja-JP" altLang="en-US" dirty="0" smtClean="0"/>
              <a:t>　ストレス</a:t>
            </a:r>
            <a:r>
              <a:rPr lang="ja-JP" altLang="en-US" dirty="0" smtClean="0"/>
              <a:t>を軽減するためには、一時的に薬物に頼ったり、お酒やたばこを</a:t>
            </a:r>
            <a:endParaRPr lang="en-US" altLang="ja-JP" dirty="0" smtClean="0"/>
          </a:p>
          <a:p>
            <a:r>
              <a:rPr lang="ja-JP" altLang="en-US" dirty="0" smtClean="0"/>
              <a:t>　</a:t>
            </a:r>
            <a:r>
              <a:rPr lang="ja-JP" altLang="en-US" dirty="0" smtClean="0"/>
              <a:t>　吸ってみても、根本的な解決にはなりません。</a:t>
            </a:r>
            <a:endParaRPr lang="en-US" altLang="ja-JP" dirty="0" smtClean="0"/>
          </a:p>
          <a:p>
            <a:endParaRPr lang="en-US" altLang="ja-JP" dirty="0" smtClean="0"/>
          </a:p>
          <a:p>
            <a:r>
              <a:rPr lang="ja-JP" altLang="en-US" dirty="0" smtClean="0"/>
              <a:t>○　こころ</a:t>
            </a:r>
            <a:r>
              <a:rPr lang="ja-JP" altLang="en-US" dirty="0" smtClean="0"/>
              <a:t>の健康を保つためには、このようなことが大切です。</a:t>
            </a:r>
            <a:endParaRPr lang="en-US" altLang="ja-JP" dirty="0" smtClean="0"/>
          </a:p>
          <a:p>
            <a:endParaRPr lang="en-US" altLang="ja-JP" dirty="0" smtClean="0"/>
          </a:p>
          <a:p>
            <a:r>
              <a:rPr lang="ja-JP" altLang="en-US" dirty="0" smtClean="0"/>
              <a:t>○　自分</a:t>
            </a:r>
            <a:r>
              <a:rPr lang="ja-JP" altLang="en-US" dirty="0" smtClean="0"/>
              <a:t>自身を大切にして下さい。皆さんは、一人一人かけがいのない</a:t>
            </a:r>
            <a:endParaRPr lang="en-US" altLang="ja-JP" dirty="0" smtClean="0"/>
          </a:p>
          <a:p>
            <a:r>
              <a:rPr lang="ja-JP" altLang="en-US" dirty="0" smtClean="0"/>
              <a:t>　</a:t>
            </a:r>
            <a:r>
              <a:rPr lang="ja-JP" altLang="en-US" dirty="0" smtClean="0"/>
              <a:t>　存在です。何よりも自分自身を大切にして下さい。</a:t>
            </a:r>
            <a:endParaRPr lang="en-US" altLang="ja-JP" dirty="0" smtClean="0"/>
          </a:p>
          <a:p>
            <a:endParaRPr lang="en-US" altLang="ja-JP" dirty="0" smtClean="0"/>
          </a:p>
          <a:p>
            <a:r>
              <a:rPr lang="ja-JP" altLang="en-US" dirty="0" smtClean="0"/>
              <a:t>○　物事</a:t>
            </a:r>
            <a:r>
              <a:rPr lang="ja-JP" altLang="en-US" dirty="0" smtClean="0"/>
              <a:t>を前向きに考えて下さい。前向きに考えるだけでも気持ちは元気で</a:t>
            </a:r>
            <a:endParaRPr lang="en-US" altLang="ja-JP" dirty="0" smtClean="0"/>
          </a:p>
          <a:p>
            <a:r>
              <a:rPr lang="ja-JP" altLang="en-US" dirty="0" smtClean="0"/>
              <a:t>　</a:t>
            </a:r>
            <a:r>
              <a:rPr lang="ja-JP" altLang="en-US" dirty="0" smtClean="0"/>
              <a:t>　いられます。</a:t>
            </a:r>
            <a:endParaRPr lang="en-US" altLang="ja-JP" dirty="0" smtClean="0"/>
          </a:p>
          <a:p>
            <a:endParaRPr lang="en-US" altLang="ja-JP" dirty="0" smtClean="0"/>
          </a:p>
          <a:p>
            <a:r>
              <a:rPr lang="ja-JP" altLang="en-US" dirty="0" smtClean="0"/>
              <a:t>○　自分</a:t>
            </a:r>
            <a:r>
              <a:rPr lang="ja-JP" altLang="en-US" dirty="0" smtClean="0"/>
              <a:t>なりの目標を持って下さい。人は人、自分の目標を大切にすること。</a:t>
            </a:r>
            <a:endParaRPr lang="en-US" altLang="ja-JP" dirty="0" smtClean="0"/>
          </a:p>
          <a:p>
            <a:endParaRPr lang="en-US" altLang="ja-JP" dirty="0" smtClean="0"/>
          </a:p>
          <a:p>
            <a:r>
              <a:rPr lang="ja-JP" altLang="en-US" dirty="0" smtClean="0"/>
              <a:t>○　心配事</a:t>
            </a:r>
            <a:r>
              <a:rPr lang="ja-JP" altLang="en-US" dirty="0" smtClean="0"/>
              <a:t>にくよくよしないこと。一人で抱え込まないで。</a:t>
            </a:r>
            <a:endParaRPr lang="en-US" altLang="ja-JP" dirty="0" smtClean="0"/>
          </a:p>
          <a:p>
            <a:endParaRPr lang="en-US" altLang="ja-JP" dirty="0" smtClean="0"/>
          </a:p>
          <a:p>
            <a:r>
              <a:rPr lang="ja-JP" altLang="en-US" dirty="0" smtClean="0"/>
              <a:t>○　家族</a:t>
            </a:r>
            <a:r>
              <a:rPr lang="ja-JP" altLang="en-US" dirty="0" smtClean="0"/>
              <a:t>・友人、くよくよせずなんでも話せる関係を築きましょう。</a:t>
            </a:r>
            <a:endParaRPr lang="en-US" altLang="ja-JP" dirty="0" smtClean="0"/>
          </a:p>
          <a:p>
            <a:endParaRPr lang="en-US" altLang="ja-JP" dirty="0" smtClean="0"/>
          </a:p>
          <a:p>
            <a:r>
              <a:rPr lang="ja-JP" altLang="en-US" dirty="0" smtClean="0"/>
              <a:t>　もういちど言います。一人で抱え込まないで、皆さんは一人一人大切な</a:t>
            </a:r>
            <a:endParaRPr lang="en-US" altLang="ja-JP" dirty="0" smtClean="0"/>
          </a:p>
          <a:p>
            <a:r>
              <a:rPr lang="ja-JP" altLang="en-US" dirty="0" smtClean="0"/>
              <a:t>　存在です。自分で自分の体を傷つけないでください。</a:t>
            </a:r>
            <a:endParaRPr lang="en-US" altLang="ja-JP" dirty="0" smtClean="0"/>
          </a:p>
          <a:p>
            <a:r>
              <a:rPr lang="ja-JP" altLang="en-US" dirty="0" smtClean="0"/>
              <a:t>　一人一人が大切な命です。</a:t>
            </a:r>
            <a:endParaRPr lang="en-US" altLang="ja-JP" dirty="0" smtClean="0"/>
          </a:p>
          <a:p>
            <a:endParaRPr lang="ja-JP"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itchFamily="34" charset="0"/>
              </a:rPr>
              <a:t>○</a:t>
            </a:r>
            <a:r>
              <a:rPr lang="ja-JP" altLang="en-US" dirty="0" smtClean="0">
                <a:latin typeface="Arial" pitchFamily="34" charset="0"/>
              </a:rPr>
              <a:t>　それでは、薬物事犯の状況についてお話します。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itchFamily="34" charset="0"/>
              </a:rPr>
              <a:t>○</a:t>
            </a:r>
            <a:r>
              <a:rPr lang="ja-JP" altLang="en-US" dirty="0" smtClean="0">
                <a:latin typeface="Arial" pitchFamily="34" charset="0"/>
              </a:rPr>
              <a:t>　これは、大麻の押収量と検挙人数のグラフです。</a:t>
            </a:r>
            <a:endParaRPr lang="en-US" altLang="ja-JP" dirty="0" smtClean="0">
              <a:latin typeface="Arial" pitchFamily="34" charset="0"/>
            </a:endParaRPr>
          </a:p>
          <a:p>
            <a:r>
              <a:rPr lang="ja-JP" altLang="en-US" dirty="0" smtClean="0">
                <a:latin typeface="Arial" pitchFamily="34" charset="0"/>
              </a:rPr>
              <a:t>　　平成２５年から大麻の押収量です。グラフを見ても一目瞭然</a:t>
            </a:r>
            <a:endParaRPr lang="en-US" altLang="ja-JP" dirty="0" smtClean="0">
              <a:latin typeface="Arial" pitchFamily="34" charset="0"/>
            </a:endParaRPr>
          </a:p>
          <a:p>
            <a:r>
              <a:rPr lang="ja-JP" altLang="en-US" dirty="0" smtClean="0">
                <a:latin typeface="Arial" pitchFamily="34" charset="0"/>
              </a:rPr>
              <a:t>　　ですが、国内での押収量が非常に増加している事がわかります。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ln/>
        </p:spPr>
      </p:sp>
      <p:sp>
        <p:nvSpPr>
          <p:cNvPr id="20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itchFamily="34" charset="0"/>
              </a:rPr>
              <a:t>○　大麻の押収量の増加に伴って、検挙者数も、もちろん</a:t>
            </a:r>
            <a:endParaRPr lang="en-US" altLang="ja-JP" dirty="0" smtClean="0">
              <a:latin typeface="Arial" pitchFamily="34" charset="0"/>
            </a:endParaRPr>
          </a:p>
          <a:p>
            <a:r>
              <a:rPr lang="ja-JP" altLang="en-US" dirty="0" smtClean="0">
                <a:latin typeface="Arial" pitchFamily="34" charset="0"/>
              </a:rPr>
              <a:t>　　増えています。</a:t>
            </a:r>
            <a:endParaRPr lang="en-US" altLang="ja-JP" dirty="0" smtClean="0">
              <a:latin typeface="Arial" pitchFamily="34" charset="0"/>
            </a:endParaRPr>
          </a:p>
          <a:p>
            <a:endParaRPr lang="en-US" altLang="ja-JP" dirty="0" smtClean="0">
              <a:latin typeface="Arial" pitchFamily="34" charset="0"/>
            </a:endParaRPr>
          </a:p>
          <a:p>
            <a:r>
              <a:rPr lang="ja-JP" altLang="en-US" dirty="0" smtClean="0">
                <a:latin typeface="Arial" pitchFamily="34" charset="0"/>
              </a:rPr>
              <a:t>○　このグラフは少年及び</a:t>
            </a:r>
            <a:r>
              <a:rPr lang="en-US" altLang="ja-JP" dirty="0" smtClean="0">
                <a:latin typeface="Arial" pitchFamily="34" charset="0"/>
              </a:rPr>
              <a:t>20</a:t>
            </a:r>
            <a:r>
              <a:rPr lang="ja-JP" altLang="en-US" dirty="0" smtClean="0">
                <a:latin typeface="Arial" pitchFamily="34" charset="0"/>
              </a:rPr>
              <a:t>歳代の覚醒剤及び大麻での</a:t>
            </a:r>
            <a:endParaRPr lang="en-US" altLang="ja-JP" dirty="0" smtClean="0">
              <a:latin typeface="Arial" pitchFamily="34" charset="0"/>
            </a:endParaRPr>
          </a:p>
          <a:p>
            <a:r>
              <a:rPr lang="ja-JP" altLang="en-US" dirty="0" smtClean="0">
                <a:latin typeface="Arial" pitchFamily="34" charset="0"/>
              </a:rPr>
              <a:t>　　検挙者数のグラフです。</a:t>
            </a:r>
            <a:endParaRPr lang="en-US" altLang="ja-JP" dirty="0" smtClean="0">
              <a:latin typeface="Arial" pitchFamily="34" charset="0"/>
            </a:endParaRPr>
          </a:p>
          <a:p>
            <a:endParaRPr lang="en-US" altLang="ja-JP" dirty="0" smtClean="0">
              <a:latin typeface="Arial" pitchFamily="34" charset="0"/>
            </a:endParaRPr>
          </a:p>
          <a:p>
            <a:r>
              <a:rPr lang="ja-JP" altLang="en-US" dirty="0" smtClean="0">
                <a:latin typeface="Arial" pitchFamily="34" charset="0"/>
              </a:rPr>
              <a:t>○　若者の大麻の検挙者数が非常に増加しているので非常に</a:t>
            </a:r>
            <a:endParaRPr lang="en-US" altLang="ja-JP" dirty="0" smtClean="0">
              <a:latin typeface="Arial" pitchFamily="34" charset="0"/>
            </a:endParaRPr>
          </a:p>
          <a:p>
            <a:r>
              <a:rPr lang="ja-JP" altLang="en-US" dirty="0" smtClean="0">
                <a:latin typeface="Arial" pitchFamily="34" charset="0"/>
              </a:rPr>
              <a:t>　　心配しています。</a:t>
            </a:r>
            <a:endParaRPr lang="en-US" altLang="ja-JP"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a:ln/>
        </p:spPr>
      </p:sp>
      <p:sp>
        <p:nvSpPr>
          <p:cNvPr id="235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t>○</a:t>
            </a:r>
            <a:r>
              <a:rPr kumimoji="1" lang="ja-JP" altLang="en-US" dirty="0" smtClean="0"/>
              <a:t>　これは、沖縄県の薬物事犯についてのデータです。</a:t>
            </a:r>
            <a:endParaRPr kumimoji="1" lang="en-US" altLang="ja-JP" dirty="0" smtClean="0"/>
          </a:p>
          <a:p>
            <a:endParaRPr kumimoji="1" lang="en-US" altLang="ja-JP" dirty="0" smtClean="0"/>
          </a:p>
          <a:p>
            <a:r>
              <a:rPr kumimoji="1" lang="ja-JP" altLang="en-US" dirty="0" smtClean="0"/>
              <a:t>○</a:t>
            </a:r>
            <a:r>
              <a:rPr kumimoji="1" lang="ja-JP" altLang="en-US" dirty="0" smtClean="0"/>
              <a:t>　事犯は沖縄県でも</a:t>
            </a:r>
            <a:r>
              <a:rPr kumimoji="1" lang="en-US" altLang="ja-JP" dirty="0" smtClean="0"/>
              <a:t>H25</a:t>
            </a:r>
            <a:r>
              <a:rPr kumimoji="1" lang="ja-JP" altLang="en-US" dirty="0" smtClean="0"/>
              <a:t>年以降増え続けています。</a:t>
            </a:r>
            <a:endParaRPr kumimoji="1" lang="en-US" altLang="ja-JP" dirty="0" smtClean="0"/>
          </a:p>
          <a:p>
            <a:endParaRPr lang="en-US" altLang="ja-JP" dirty="0" smtClean="0"/>
          </a:p>
          <a:p>
            <a:r>
              <a:rPr kumimoji="1" lang="ja-JP" altLang="en-US" dirty="0" smtClean="0"/>
              <a:t>○</a:t>
            </a:r>
            <a:r>
              <a:rPr kumimoji="1" lang="ja-JP" altLang="en-US" dirty="0" smtClean="0"/>
              <a:t>　特に、覚醒剤、大麻の増加がわかります。</a:t>
            </a:r>
            <a:endParaRPr lang="en-US" altLang="ja-JP" dirty="0" smtClean="0"/>
          </a:p>
          <a:p>
            <a:endParaRPr kumimoji="1" lang="en-US" altLang="ja-JP" dirty="0" smtClean="0"/>
          </a:p>
          <a:p>
            <a:r>
              <a:rPr lang="ja-JP" altLang="en-US" dirty="0" smtClean="0"/>
              <a:t>◎　社会全体での薬物事犯が増えるということは、青少年の皆さんにも</a:t>
            </a:r>
            <a:endParaRPr lang="en-US" altLang="ja-JP" dirty="0" smtClean="0"/>
          </a:p>
          <a:p>
            <a:r>
              <a:rPr kumimoji="1" lang="ja-JP" altLang="en-US" dirty="0" smtClean="0"/>
              <a:t>　　</a:t>
            </a:r>
            <a:r>
              <a:rPr kumimoji="1" lang="ja-JP" altLang="en-US" baseline="0" dirty="0" smtClean="0"/>
              <a:t> 影響があると言えます。</a:t>
            </a:r>
            <a:endParaRPr kumimoji="1" lang="ja-JP" altLang="en-US" dirty="0" smtClean="0"/>
          </a:p>
          <a:p>
            <a:endParaRPr lang="ja-JP"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9414" indent="-288236" eaLnBrk="0" hangingPunct="0">
              <a:spcBef>
                <a:spcPct val="30000"/>
              </a:spcBef>
              <a:defRPr kumimoji="1" sz="1200">
                <a:solidFill>
                  <a:schemeClr val="tx1"/>
                </a:solidFill>
                <a:latin typeface="Arial" pitchFamily="34" charset="0"/>
                <a:ea typeface="ＭＳ Ｐ明朝" pitchFamily="18" charset="-128"/>
              </a:defRPr>
            </a:lvl2pPr>
            <a:lvl3pPr marL="1152944" indent="-230589" eaLnBrk="0" hangingPunct="0">
              <a:spcBef>
                <a:spcPct val="30000"/>
              </a:spcBef>
              <a:defRPr kumimoji="1" sz="1200">
                <a:solidFill>
                  <a:schemeClr val="tx1"/>
                </a:solidFill>
                <a:latin typeface="Arial" pitchFamily="34" charset="0"/>
                <a:ea typeface="ＭＳ Ｐ明朝" pitchFamily="18" charset="-128"/>
              </a:defRPr>
            </a:lvl3pPr>
            <a:lvl4pPr marL="1614122" indent="-230589" eaLnBrk="0" hangingPunct="0">
              <a:spcBef>
                <a:spcPct val="30000"/>
              </a:spcBef>
              <a:defRPr kumimoji="1" sz="1200">
                <a:solidFill>
                  <a:schemeClr val="tx1"/>
                </a:solidFill>
                <a:latin typeface="Arial" pitchFamily="34" charset="0"/>
                <a:ea typeface="ＭＳ Ｐ明朝" pitchFamily="18" charset="-128"/>
              </a:defRPr>
            </a:lvl4pPr>
            <a:lvl5pPr marL="2075299" indent="-230589" eaLnBrk="0" hangingPunct="0">
              <a:spcBef>
                <a:spcPct val="30000"/>
              </a:spcBef>
              <a:defRPr kumimoji="1" sz="1200">
                <a:solidFill>
                  <a:schemeClr val="tx1"/>
                </a:solidFill>
                <a:latin typeface="Arial" pitchFamily="34"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AFD59A8A-F34D-4FAC-9027-CFAC967FC174}" type="slidenum">
              <a:rPr lang="en-US" altLang="ja-JP">
                <a:solidFill>
                  <a:prstClr val="black"/>
                </a:solidFill>
                <a:ea typeface="ＭＳ Ｐゴシック" pitchFamily="50" charset="-128"/>
              </a:rPr>
              <a:pPr eaLnBrk="1" hangingPunct="1">
                <a:spcBef>
                  <a:spcPct val="0"/>
                </a:spcBef>
              </a:pPr>
              <a:t>8</a:t>
            </a:fld>
            <a:endParaRPr lang="en-US" altLang="ja-JP">
              <a:solidFill>
                <a:prstClr val="black"/>
              </a:solidFill>
              <a:ea typeface="ＭＳ Ｐゴシック" pitchFamily="50" charset="-128"/>
            </a:endParaRPr>
          </a:p>
        </p:txBody>
      </p:sp>
      <p:sp>
        <p:nvSpPr>
          <p:cNvPr id="99331" name="Rectangle 7"/>
          <p:cNvSpPr txBox="1">
            <a:spLocks noGrp="1" noChangeArrowheads="1"/>
          </p:cNvSpPr>
          <p:nvPr/>
        </p:nvSpPr>
        <p:spPr bwMode="auto">
          <a:xfrm>
            <a:off x="3856825" y="9440372"/>
            <a:ext cx="2948770"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16" tIns="46209" rIns="92416" bIns="46209" anchor="b"/>
          <a:lstStyle>
            <a:lvl1pPr defTabSz="915988" eaLnBrk="0" hangingPunct="0">
              <a:spcBef>
                <a:spcPct val="30000"/>
              </a:spcBef>
              <a:defRPr kumimoji="1" sz="1200">
                <a:solidFill>
                  <a:schemeClr val="tx1"/>
                </a:solidFill>
                <a:latin typeface="Arial" pitchFamily="34" charset="0"/>
                <a:ea typeface="ＭＳ Ｐ明朝" pitchFamily="18" charset="-128"/>
              </a:defRPr>
            </a:lvl1pPr>
            <a:lvl2pPr marL="742950" indent="-285750" defTabSz="915988" eaLnBrk="0" hangingPunct="0">
              <a:spcBef>
                <a:spcPct val="30000"/>
              </a:spcBef>
              <a:defRPr kumimoji="1" sz="1200">
                <a:solidFill>
                  <a:schemeClr val="tx1"/>
                </a:solidFill>
                <a:latin typeface="Arial" pitchFamily="34" charset="0"/>
                <a:ea typeface="ＭＳ Ｐ明朝" pitchFamily="18" charset="-128"/>
              </a:defRPr>
            </a:lvl2pPr>
            <a:lvl3pPr marL="1143000" indent="-228600" defTabSz="915988" eaLnBrk="0" hangingPunct="0">
              <a:spcBef>
                <a:spcPct val="30000"/>
              </a:spcBef>
              <a:defRPr kumimoji="1" sz="1200">
                <a:solidFill>
                  <a:schemeClr val="tx1"/>
                </a:solidFill>
                <a:latin typeface="Arial" pitchFamily="34" charset="0"/>
                <a:ea typeface="ＭＳ Ｐ明朝" pitchFamily="18" charset="-128"/>
              </a:defRPr>
            </a:lvl3pPr>
            <a:lvl4pPr marL="1600200" indent="-228600" defTabSz="915988" eaLnBrk="0" hangingPunct="0">
              <a:spcBef>
                <a:spcPct val="30000"/>
              </a:spcBef>
              <a:defRPr kumimoji="1" sz="1200">
                <a:solidFill>
                  <a:schemeClr val="tx1"/>
                </a:solidFill>
                <a:latin typeface="Arial" pitchFamily="34" charset="0"/>
                <a:ea typeface="ＭＳ Ｐ明朝" pitchFamily="18" charset="-128"/>
              </a:defRPr>
            </a:lvl4pPr>
            <a:lvl5pPr marL="2057400" indent="-228600" defTabSz="915988"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1598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1598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1598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1598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fontAlgn="base" hangingPunct="1">
              <a:spcBef>
                <a:spcPct val="0"/>
              </a:spcBef>
              <a:spcAft>
                <a:spcPct val="0"/>
              </a:spcAft>
            </a:pPr>
            <a:fld id="{E83E4D39-A181-4BFF-B6B5-90CFD0AD2CB4}" type="slidenum">
              <a:rPr lang="en-US" altLang="ja-JP" smtClean="0">
                <a:solidFill>
                  <a:srgbClr val="000000"/>
                </a:solidFill>
                <a:latin typeface="Times New Roman" pitchFamily="18" charset="0"/>
                <a:ea typeface="ＭＳ Ｐゴシック" pitchFamily="50" charset="-128"/>
              </a:rPr>
              <a:pPr algn="r" eaLnBrk="1" fontAlgn="base" hangingPunct="1">
                <a:spcBef>
                  <a:spcPct val="0"/>
                </a:spcBef>
                <a:spcAft>
                  <a:spcPct val="0"/>
                </a:spcAft>
              </a:pPr>
              <a:t>8</a:t>
            </a:fld>
            <a:endParaRPr lang="en-US" altLang="ja-JP" smtClean="0">
              <a:solidFill>
                <a:srgbClr val="000000"/>
              </a:solidFill>
              <a:latin typeface="Times New Roman" pitchFamily="18" charset="0"/>
              <a:ea typeface="ＭＳ Ｐゴシック" pitchFamily="50" charset="-128"/>
            </a:endParaRPr>
          </a:p>
        </p:txBody>
      </p:sp>
      <p:sp>
        <p:nvSpPr>
          <p:cNvPr id="99332" name="Rectangle 7"/>
          <p:cNvSpPr txBox="1">
            <a:spLocks noGrp="1" noChangeArrowheads="1"/>
          </p:cNvSpPr>
          <p:nvPr/>
        </p:nvSpPr>
        <p:spPr bwMode="auto">
          <a:xfrm>
            <a:off x="3856825" y="9441971"/>
            <a:ext cx="2950375" cy="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9" tIns="46455" rIns="92909" bIns="46455"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defTabSz="922355" eaLnBrk="1" fontAlgn="b" hangingPunct="1">
              <a:spcBef>
                <a:spcPct val="0"/>
              </a:spcBef>
              <a:spcAft>
                <a:spcPct val="0"/>
              </a:spcAft>
            </a:pPr>
            <a:fld id="{A2F722D9-8F86-40E8-818A-08C19C969147}" type="slidenum">
              <a:rPr lang="en-US" altLang="ja-JP" b="1" smtClean="0">
                <a:solidFill>
                  <a:srgbClr val="FF0000"/>
                </a:solidFill>
                <a:latin typeface="Times New Roman" pitchFamily="18" charset="0"/>
                <a:ea typeface="ＭＳ Ｐゴシック" pitchFamily="50" charset="-128"/>
              </a:rPr>
              <a:pPr algn="r" defTabSz="922355" eaLnBrk="1" fontAlgn="b" hangingPunct="1">
                <a:spcBef>
                  <a:spcPct val="0"/>
                </a:spcBef>
                <a:spcAft>
                  <a:spcPct val="0"/>
                </a:spcAft>
              </a:pPr>
              <a:t>8</a:t>
            </a:fld>
            <a:endParaRPr lang="en-US" altLang="ja-JP" b="1" smtClean="0">
              <a:solidFill>
                <a:srgbClr val="FF0000"/>
              </a:solidFill>
              <a:latin typeface="Times New Roman" pitchFamily="18" charset="0"/>
              <a:ea typeface="ＭＳ Ｐゴシック" pitchFamily="50" charset="-128"/>
            </a:endParaRPr>
          </a:p>
        </p:txBody>
      </p:sp>
      <p:sp>
        <p:nvSpPr>
          <p:cNvPr id="99333" name="Rectangle 2"/>
          <p:cNvSpPr>
            <a:spLocks noGrp="1" noRot="1" noChangeAspect="1" noChangeArrowheads="1" noTextEdit="1"/>
          </p:cNvSpPr>
          <p:nvPr>
            <p:ph type="sldImg"/>
          </p:nvPr>
        </p:nvSpPr>
        <p:spPr>
          <a:xfrm>
            <a:off x="920750" y="744538"/>
            <a:ext cx="4968875" cy="3727450"/>
          </a:xfrm>
          <a:ln/>
        </p:spPr>
      </p:sp>
      <p:sp>
        <p:nvSpPr>
          <p:cNvPr id="99334" name="Rectangle 3"/>
          <p:cNvSpPr>
            <a:spLocks noGrp="1" noChangeArrowheads="1"/>
          </p:cNvSpPr>
          <p:nvPr>
            <p:ph type="body" idx="1"/>
          </p:nvPr>
        </p:nvSpPr>
        <p:spPr>
          <a:noFill/>
        </p:spPr>
        <p:txBody>
          <a:bodyPr lIns="92416" tIns="46209" rIns="92416" bIns="46209"/>
          <a:lstStyle/>
          <a:p>
            <a:r>
              <a:rPr lang="ja-JP" altLang="ja-JP" dirty="0" smtClean="0">
                <a:latin typeface="Arial" pitchFamily="34" charset="0"/>
              </a:rPr>
              <a:t>○</a:t>
            </a:r>
            <a:r>
              <a:rPr lang="ja-JP" altLang="en-US" dirty="0" smtClean="0">
                <a:latin typeface="Arial" pitchFamily="34" charset="0"/>
              </a:rPr>
              <a:t>　</a:t>
            </a:r>
            <a:r>
              <a:rPr lang="ja-JP" altLang="ja-JP" dirty="0" smtClean="0">
                <a:latin typeface="Arial" pitchFamily="34" charset="0"/>
              </a:rPr>
              <a:t>乱用をくりかえす人は、「快感を得るため」ではなく、いつまでもなおらない</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疲労感やイライラ、不安からのがれるため、つまり「不安感をなくすため」に</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薬物に頼らざるを得なくなります。そうして、薬物なしではいられなくなるの</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です。これを薬物の「依存性」といいます。</a:t>
            </a:r>
          </a:p>
          <a:p>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しかも覚せい剤などいくつかの乱用薬物には、使用をくりかえしているうち、</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それまでと同じ量では効かなくなる「耐性」という性質があります。</a:t>
            </a:r>
            <a:endParaRPr lang="en-US" altLang="ja-JP" dirty="0" smtClean="0">
              <a:latin typeface="Arial" pitchFamily="34" charset="0"/>
            </a:endParaRPr>
          </a:p>
          <a:p>
            <a:endParaRPr lang="ja-JP" altLang="ja-JP" dirty="0" smtClean="0">
              <a:latin typeface="Arial" pitchFamily="34" charset="0"/>
            </a:endParaRPr>
          </a:p>
          <a:p>
            <a:r>
              <a:rPr lang="ja-JP" altLang="ja-JP" dirty="0" smtClean="0">
                <a:latin typeface="Arial" pitchFamily="34" charset="0"/>
              </a:rPr>
              <a:t>○</a:t>
            </a:r>
            <a:r>
              <a:rPr lang="ja-JP" altLang="en-US" dirty="0" smtClean="0">
                <a:latin typeface="Arial" pitchFamily="34" charset="0"/>
              </a:rPr>
              <a:t>　</a:t>
            </a:r>
            <a:r>
              <a:rPr lang="en-US" altLang="ja-JP" dirty="0" smtClean="0">
                <a:latin typeface="Arial" pitchFamily="34" charset="0"/>
              </a:rPr>
              <a:t>1</a:t>
            </a:r>
            <a:r>
              <a:rPr lang="ja-JP" altLang="ja-JP" dirty="0" smtClean="0">
                <a:latin typeface="Arial" pitchFamily="34" charset="0"/>
              </a:rPr>
              <a:t>回だけと思って始めた人も、薬物の「依存性」と「耐性」によって使用する量</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や回数がどんどん増えていき、自分の意志ではやめることができなくなり、</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どうしようもない悪循環となるのです。</a:t>
            </a:r>
            <a:r>
              <a:rPr lang="en-US" altLang="ja-JP" dirty="0" smtClean="0">
                <a:latin typeface="Arial" pitchFamily="34" charset="0"/>
              </a:rPr>
              <a:t>1</a:t>
            </a:r>
            <a:r>
              <a:rPr lang="ja-JP" altLang="ja-JP" dirty="0" smtClean="0">
                <a:latin typeface="Arial" pitchFamily="34" charset="0"/>
              </a:rPr>
              <a:t>回だけなら大丈夫、いつでもやめられ</a:t>
            </a:r>
            <a:endParaRPr lang="en-US" altLang="ja-JP" dirty="0" smtClean="0">
              <a:latin typeface="Arial" pitchFamily="34" charset="0"/>
            </a:endParaRPr>
          </a:p>
          <a:p>
            <a:r>
              <a:rPr lang="ja-JP" altLang="en-US" dirty="0" smtClean="0">
                <a:latin typeface="Arial" pitchFamily="34" charset="0"/>
              </a:rPr>
              <a:t>　　　</a:t>
            </a:r>
            <a:r>
              <a:rPr lang="ja-JP" altLang="ja-JP" dirty="0" smtClean="0">
                <a:latin typeface="Arial" pitchFamily="34" charset="0"/>
              </a:rPr>
              <a:t>る、そんな甘い考えはとても危険です。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9414" indent="-288236" eaLnBrk="0" hangingPunct="0">
              <a:spcBef>
                <a:spcPct val="30000"/>
              </a:spcBef>
              <a:defRPr kumimoji="1" sz="1200">
                <a:solidFill>
                  <a:schemeClr val="tx1"/>
                </a:solidFill>
                <a:latin typeface="Arial" pitchFamily="34" charset="0"/>
                <a:ea typeface="ＭＳ Ｐ明朝" pitchFamily="18" charset="-128"/>
              </a:defRPr>
            </a:lvl2pPr>
            <a:lvl3pPr marL="1152944" indent="-230589" eaLnBrk="0" hangingPunct="0">
              <a:spcBef>
                <a:spcPct val="30000"/>
              </a:spcBef>
              <a:defRPr kumimoji="1" sz="1200">
                <a:solidFill>
                  <a:schemeClr val="tx1"/>
                </a:solidFill>
                <a:latin typeface="Arial" pitchFamily="34" charset="0"/>
                <a:ea typeface="ＭＳ Ｐ明朝" pitchFamily="18" charset="-128"/>
              </a:defRPr>
            </a:lvl3pPr>
            <a:lvl4pPr marL="1614122" indent="-230589" eaLnBrk="0" hangingPunct="0">
              <a:spcBef>
                <a:spcPct val="30000"/>
              </a:spcBef>
              <a:defRPr kumimoji="1" sz="1200">
                <a:solidFill>
                  <a:schemeClr val="tx1"/>
                </a:solidFill>
                <a:latin typeface="Arial" pitchFamily="34" charset="0"/>
                <a:ea typeface="ＭＳ Ｐ明朝" pitchFamily="18" charset="-128"/>
              </a:defRPr>
            </a:lvl4pPr>
            <a:lvl5pPr marL="2075299" indent="-230589" eaLnBrk="0" hangingPunct="0">
              <a:spcBef>
                <a:spcPct val="30000"/>
              </a:spcBef>
              <a:defRPr kumimoji="1" sz="1200">
                <a:solidFill>
                  <a:schemeClr val="tx1"/>
                </a:solidFill>
                <a:latin typeface="Arial" pitchFamily="34"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99F2B1AC-B65C-49F2-AF90-A01F1446B467}" type="slidenum">
              <a:rPr lang="en-US" altLang="ja-JP" smtClean="0">
                <a:ea typeface="ＭＳ Ｐゴシック" pitchFamily="50" charset="-128"/>
              </a:rPr>
              <a:pPr eaLnBrk="1" hangingPunct="1">
                <a:spcBef>
                  <a:spcPct val="0"/>
                </a:spcBef>
              </a:pPr>
              <a:t>9</a:t>
            </a:fld>
            <a:endParaRPr lang="en-US" altLang="ja-JP" smtClean="0">
              <a:ea typeface="ＭＳ Ｐゴシック" pitchFamily="50" charset="-128"/>
            </a:endParaRPr>
          </a:p>
        </p:txBody>
      </p:sp>
      <p:sp>
        <p:nvSpPr>
          <p:cNvPr id="97283" name="Rectangle 7"/>
          <p:cNvSpPr txBox="1">
            <a:spLocks noGrp="1" noChangeArrowheads="1"/>
          </p:cNvSpPr>
          <p:nvPr/>
        </p:nvSpPr>
        <p:spPr bwMode="auto">
          <a:xfrm>
            <a:off x="3856825" y="9440372"/>
            <a:ext cx="2948770"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65" tIns="45883" rIns="91765" bIns="45883" anchor="b"/>
          <a:lstStyle>
            <a:lvl1pPr defTabSz="909638" eaLnBrk="0" hangingPunct="0">
              <a:spcBef>
                <a:spcPct val="30000"/>
              </a:spcBef>
              <a:defRPr kumimoji="1" sz="1200">
                <a:solidFill>
                  <a:schemeClr val="tx1"/>
                </a:solidFill>
                <a:latin typeface="Arial" pitchFamily="34" charset="0"/>
                <a:ea typeface="ＭＳ Ｐ明朝" pitchFamily="18" charset="-128"/>
              </a:defRPr>
            </a:lvl1pPr>
            <a:lvl2pPr marL="742950" indent="-285750" defTabSz="909638" eaLnBrk="0" hangingPunct="0">
              <a:spcBef>
                <a:spcPct val="30000"/>
              </a:spcBef>
              <a:defRPr kumimoji="1" sz="1200">
                <a:solidFill>
                  <a:schemeClr val="tx1"/>
                </a:solidFill>
                <a:latin typeface="Arial" pitchFamily="34" charset="0"/>
                <a:ea typeface="ＭＳ Ｐ明朝" pitchFamily="18" charset="-128"/>
              </a:defRPr>
            </a:lvl2pPr>
            <a:lvl3pPr marL="1143000" indent="-228600" defTabSz="909638" eaLnBrk="0" hangingPunct="0">
              <a:spcBef>
                <a:spcPct val="30000"/>
              </a:spcBef>
              <a:defRPr kumimoji="1" sz="1200">
                <a:solidFill>
                  <a:schemeClr val="tx1"/>
                </a:solidFill>
                <a:latin typeface="Arial" pitchFamily="34" charset="0"/>
                <a:ea typeface="ＭＳ Ｐ明朝" pitchFamily="18" charset="-128"/>
              </a:defRPr>
            </a:lvl3pPr>
            <a:lvl4pPr marL="1600200" indent="-228600" defTabSz="909638" eaLnBrk="0" hangingPunct="0">
              <a:spcBef>
                <a:spcPct val="30000"/>
              </a:spcBef>
              <a:defRPr kumimoji="1" sz="1200">
                <a:solidFill>
                  <a:schemeClr val="tx1"/>
                </a:solidFill>
                <a:latin typeface="Arial" pitchFamily="34" charset="0"/>
                <a:ea typeface="ＭＳ Ｐ明朝" pitchFamily="18" charset="-128"/>
              </a:defRPr>
            </a:lvl4pPr>
            <a:lvl5pPr marL="2057400" indent="-228600" defTabSz="909638"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0963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0963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0963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0963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5216A35C-7658-4354-8592-1263DDA35044}" type="slidenum">
              <a:rPr lang="en-US" altLang="ja-JP">
                <a:latin typeface="Times New Roman" pitchFamily="18" charset="0"/>
                <a:ea typeface="ＭＳ Ｐゴシック" pitchFamily="50" charset="-128"/>
              </a:rPr>
              <a:pPr algn="r" eaLnBrk="1" hangingPunct="1">
                <a:spcBef>
                  <a:spcPct val="0"/>
                </a:spcBef>
              </a:pPr>
              <a:t>9</a:t>
            </a:fld>
            <a:endParaRPr lang="en-US" altLang="ja-JP">
              <a:latin typeface="Times New Roman" pitchFamily="18" charset="0"/>
              <a:ea typeface="ＭＳ Ｐゴシック" pitchFamily="50" charset="-128"/>
            </a:endParaRPr>
          </a:p>
        </p:txBody>
      </p:sp>
      <p:sp>
        <p:nvSpPr>
          <p:cNvPr id="97284" name="Rectangle 2"/>
          <p:cNvSpPr>
            <a:spLocks noGrp="1" noRot="1" noChangeAspect="1" noChangeArrowheads="1" noTextEdit="1"/>
          </p:cNvSpPr>
          <p:nvPr>
            <p:ph type="sldImg"/>
          </p:nvPr>
        </p:nvSpPr>
        <p:spPr>
          <a:xfrm>
            <a:off x="920750" y="744538"/>
            <a:ext cx="4968875" cy="3727450"/>
          </a:xfrm>
          <a:ln/>
        </p:spPr>
      </p:sp>
      <p:sp>
        <p:nvSpPr>
          <p:cNvPr id="97285" name="Rectangle 3"/>
          <p:cNvSpPr>
            <a:spLocks noGrp="1" noChangeArrowheads="1"/>
          </p:cNvSpPr>
          <p:nvPr>
            <p:ph type="body" idx="1"/>
          </p:nvPr>
        </p:nvSpPr>
        <p:spPr>
          <a:noFill/>
        </p:spPr>
        <p:txBody>
          <a:bodyPr lIns="91765" tIns="45883" rIns="91765" bIns="45883"/>
          <a:lstStyle/>
          <a:p>
            <a:r>
              <a:rPr lang="ja-JP" altLang="ja-JP" dirty="0" smtClean="0">
                <a:latin typeface="Arial" pitchFamily="34" charset="0"/>
              </a:rPr>
              <a:t>○</a:t>
            </a:r>
            <a:r>
              <a:rPr lang="ja-JP" altLang="en-US" dirty="0" smtClean="0">
                <a:latin typeface="Arial" pitchFamily="34" charset="0"/>
              </a:rPr>
              <a:t>　薬物</a:t>
            </a:r>
            <a:r>
              <a:rPr lang="ja-JP" altLang="en-US" dirty="0" smtClean="0">
                <a:latin typeface="Arial" pitchFamily="34" charset="0"/>
              </a:rPr>
              <a:t>は</a:t>
            </a:r>
            <a:r>
              <a:rPr lang="ja-JP" altLang="ja-JP" dirty="0" smtClean="0">
                <a:latin typeface="Arial" pitchFamily="34" charset="0"/>
              </a:rPr>
              <a:t>脳をはじめ、体の様々な器官にも悪い影響を及ぼします。</a:t>
            </a:r>
            <a:endParaRPr lang="en-US" altLang="ja-JP" dirty="0" smtClean="0">
              <a:latin typeface="Arial" pitchFamily="34" charset="0"/>
            </a:endParaRPr>
          </a:p>
          <a:p>
            <a:endParaRPr lang="ja-JP" altLang="ja-JP" dirty="0" smtClean="0">
              <a:latin typeface="Arial" pitchFamily="34" charset="0"/>
            </a:endParaRPr>
          </a:p>
          <a:p>
            <a:r>
              <a:rPr lang="ja-JP" altLang="ja-JP" dirty="0" smtClean="0">
                <a:latin typeface="Arial" pitchFamily="34" charset="0"/>
              </a:rPr>
              <a:t>○</a:t>
            </a:r>
            <a:r>
              <a:rPr lang="ja-JP" altLang="en-US" dirty="0" smtClean="0">
                <a:latin typeface="Arial" pitchFamily="34" charset="0"/>
              </a:rPr>
              <a:t>　</a:t>
            </a:r>
            <a:r>
              <a:rPr lang="ja-JP" altLang="ja-JP" dirty="0" smtClean="0">
                <a:latin typeface="Arial" pitchFamily="34" charset="0"/>
              </a:rPr>
              <a:t>思考力</a:t>
            </a:r>
            <a:r>
              <a:rPr lang="ja-JP" altLang="ja-JP" dirty="0" smtClean="0">
                <a:latin typeface="Arial" pitchFamily="34" charset="0"/>
              </a:rPr>
              <a:t>の低下や知覚の異状、食欲の減退、歯がぼろぼろに</a:t>
            </a:r>
            <a:r>
              <a:rPr lang="ja-JP" altLang="ja-JP" dirty="0" err="1" smtClean="0">
                <a:latin typeface="Arial" pitchFamily="34" charset="0"/>
              </a:rPr>
              <a:t>なっ</a:t>
            </a:r>
            <a:endParaRPr lang="en-US" altLang="ja-JP" dirty="0" smtClean="0">
              <a:latin typeface="Arial" pitchFamily="34" charset="0"/>
            </a:endParaRPr>
          </a:p>
          <a:p>
            <a:r>
              <a:rPr lang="ja-JP" altLang="en-US" dirty="0" smtClean="0">
                <a:latin typeface="Arial" pitchFamily="34" charset="0"/>
              </a:rPr>
              <a:t>　</a:t>
            </a:r>
            <a:r>
              <a:rPr lang="ja-JP" altLang="en-US" dirty="0" smtClean="0">
                <a:latin typeface="Arial" pitchFamily="34" charset="0"/>
              </a:rPr>
              <a:t>　</a:t>
            </a:r>
            <a:r>
              <a:rPr lang="ja-JP" altLang="ja-JP" dirty="0" smtClean="0">
                <a:latin typeface="Arial" pitchFamily="34" charset="0"/>
              </a:rPr>
              <a:t>たり</a:t>
            </a:r>
            <a:r>
              <a:rPr lang="ja-JP" altLang="ja-JP" dirty="0" smtClean="0">
                <a:latin typeface="Arial" pitchFamily="34" charset="0"/>
              </a:rPr>
              <a:t>、内臓機能や造血機能に障がいが現れます。</a:t>
            </a:r>
            <a:endParaRPr lang="en-US" altLang="ja-JP" dirty="0" smtClean="0">
              <a:latin typeface="Arial" pitchFamily="34" charset="0"/>
            </a:endParaRPr>
          </a:p>
          <a:p>
            <a:r>
              <a:rPr lang="ja-JP" altLang="en-US" dirty="0" smtClean="0">
                <a:latin typeface="Arial" pitchFamily="34" charset="0"/>
              </a:rPr>
              <a:t>　</a:t>
            </a:r>
            <a:r>
              <a:rPr lang="ja-JP" altLang="en-US" dirty="0" smtClean="0">
                <a:latin typeface="Arial" pitchFamily="34" charset="0"/>
              </a:rPr>
              <a:t>　</a:t>
            </a:r>
            <a:r>
              <a:rPr lang="ja-JP" altLang="ja-JP" dirty="0" smtClean="0">
                <a:latin typeface="Arial" pitchFamily="34" charset="0"/>
              </a:rPr>
              <a:t>とく</a:t>
            </a:r>
            <a:r>
              <a:rPr lang="ja-JP" altLang="ja-JP" dirty="0" smtClean="0">
                <a:latin typeface="Arial" pitchFamily="34" charset="0"/>
              </a:rPr>
              <a:t>に成長期の青少年には、背がのびない、筋肉が衰えるなど、</a:t>
            </a:r>
            <a:endParaRPr lang="en-US" altLang="ja-JP" dirty="0" smtClean="0">
              <a:latin typeface="Arial" pitchFamily="34" charset="0"/>
            </a:endParaRPr>
          </a:p>
          <a:p>
            <a:r>
              <a:rPr lang="ja-JP" altLang="en-US" dirty="0" smtClean="0">
                <a:latin typeface="Arial" pitchFamily="34" charset="0"/>
              </a:rPr>
              <a:t>　</a:t>
            </a:r>
            <a:r>
              <a:rPr lang="ja-JP" altLang="en-US" dirty="0" smtClean="0">
                <a:latin typeface="Arial" pitchFamily="34" charset="0"/>
              </a:rPr>
              <a:t>　</a:t>
            </a:r>
            <a:r>
              <a:rPr lang="ja-JP" altLang="ja-JP" dirty="0" smtClean="0">
                <a:latin typeface="Arial" pitchFamily="34" charset="0"/>
              </a:rPr>
              <a:t>発育</a:t>
            </a:r>
            <a:r>
              <a:rPr lang="ja-JP" altLang="ja-JP" dirty="0" smtClean="0">
                <a:latin typeface="Arial" pitchFamily="34" charset="0"/>
              </a:rPr>
              <a:t>をさまたげる大きな要因となります。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24195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24414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6"/>
            <a:ext cx="1971675" cy="5811839"/>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2" y="365126"/>
            <a:ext cx="5800725" cy="581183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2087902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942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9933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7"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00086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6743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26458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637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118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2364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58341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49133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3910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lang="ja-JP" altLang="en-US" smtClean="0">
                <a:solidFill>
                  <a:prstClr val="black">
                    <a:tint val="75000"/>
                  </a:prstClr>
                </a:solidFill>
              </a:rPr>
              <a:pPr/>
              <a:t>2019/5/28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920255-E80E-46AB-BCD0-035F76C5BE6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8418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8800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6258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9847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246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4746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448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149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846130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3833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3546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7438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6"/>
            <a:ext cx="1971675" cy="5811839"/>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2" y="365126"/>
            <a:ext cx="5800725" cy="581183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9483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C6CD2-38F3-42BA-B77B-7576434EFA3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65315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FF43CB-AB16-4091-BDB8-CEB751DB46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2447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1CEB4A-85AF-4805-8DCA-96C04939B9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0982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CCAB5B-BC52-4455-BBF6-35FAB541CC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5821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AE426C-B5D6-4AA7-A61D-B696303BB94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4242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9B0C36-9226-40A3-ADD0-A6D621649F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8152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36595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B24816-DA11-4240-9524-917D0F2659E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06458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835445-8858-41F7-96B0-B711FC3267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50108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2CD2F2-5628-4D19-9034-728857F645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77038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C46FEC-4208-4E47-ABEE-6299D704F0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1042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8A88F-298A-4D2D-A51F-EEC350D509F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52157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C3B8AB-F422-4749-8BB3-EA0FBBB5C2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9636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C6CD2-38F3-42BA-B77B-7576434EFA3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0688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FF43CB-AB16-4091-BDB8-CEB751DB46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53562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1CEB4A-85AF-4805-8DCA-96C04939B9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40328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CCAB5B-BC52-4455-BBF6-35FAB541CC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820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541729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AE426C-B5D6-4AA7-A61D-B696303BB94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66744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9B0C36-9226-40A3-ADD0-A6D621649F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5465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B24816-DA11-4240-9524-917D0F2659E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5569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835445-8858-41F7-96B0-B711FC3267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3836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2CD2F2-5628-4D19-9034-728857F645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3144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C46FEC-4208-4E47-ABEE-6299D704F0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08775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8A88F-298A-4D2D-A51F-EEC350D509F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08268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C3B8AB-F422-4749-8BB3-EA0FBBB5C2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05085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ja-JP" altLang="en-US" sz="1800" smtClean="0">
                  <a:solidFill>
                    <a:srgbClr val="FFFFFF"/>
                  </a:solidFill>
                  <a:latin typeface="Arial" pitchFamily="34" charset="0"/>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ja-JP" altLang="en-US" sz="1800" smtClean="0">
                <a:solidFill>
                  <a:srgbClr val="FFFFFF"/>
                </a:solidFill>
                <a:latin typeface="Arial" pitchFamily="34" charset="0"/>
              </a:endParaRPr>
            </a:p>
          </p:txBody>
        </p:sp>
      </p:grpSp>
      <p:sp>
        <p:nvSpPr>
          <p:cNvPr id="5223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ja-JP" altLang="en-US" noProof="0" smtClean="0"/>
              <a:t>マスター タイトルの書式設定</a:t>
            </a:r>
          </a:p>
        </p:txBody>
      </p:sp>
      <p:sp>
        <p:nvSpPr>
          <p:cNvPr id="522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smtClean="0"/>
              <a:t>マスター サブタイトルの書式設定</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ja-JP">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ja-JP">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70D60B9-FC9C-436C-A266-4B753CDD2381}"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16816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F395262-7565-495A-AC7B-170DE72562C3}" type="slidenum">
              <a:rPr lang="en-US" altLang="ja-JP">
                <a:solidFill>
                  <a:srgbClr val="FFFFFF"/>
                </a:solidFill>
              </a:rPr>
              <a:pPr>
                <a:defRPr/>
              </a:pPr>
              <a:t>‹#›</a:t>
            </a:fld>
            <a:endParaRPr lang="en-US" altLang="ja-JP">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383972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943271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B0D2819-9BFA-4F9D-8CD1-F9B68C65937E}" type="slidenum">
              <a:rPr lang="en-US" altLang="ja-JP">
                <a:solidFill>
                  <a:srgbClr val="FFFFFF"/>
                </a:solidFill>
              </a:rPr>
              <a:pPr>
                <a:defRPr/>
              </a:pPr>
              <a:t>‹#›</a:t>
            </a:fld>
            <a:endParaRPr lang="en-US" altLang="ja-JP">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187813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192CA9F-4E94-4DD9-B368-BE26ED550F63}" type="slidenum">
              <a:rPr lang="en-US" altLang="ja-JP">
                <a:solidFill>
                  <a:srgbClr val="FFFFFF"/>
                </a:solidFill>
              </a:rPr>
              <a:pPr>
                <a:defRPr/>
              </a:pPr>
              <a:t>‹#›</a:t>
            </a:fld>
            <a:endParaRPr lang="en-US" altLang="ja-JP">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27251424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F67A75F-A4F1-4143-8730-93505BA9B696}" type="slidenum">
              <a:rPr lang="en-US" altLang="ja-JP">
                <a:solidFill>
                  <a:srgbClr val="FFFFFF"/>
                </a:solidFill>
              </a:rPr>
              <a:pPr>
                <a:defRPr/>
              </a:pPr>
              <a:t>‹#›</a:t>
            </a:fld>
            <a:endParaRPr lang="en-US" altLang="ja-JP">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2124232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189813C-9CA1-4DFB-B273-E6B82F9EEA12}" type="slidenum">
              <a:rPr lang="en-US" altLang="ja-JP">
                <a:solidFill>
                  <a:srgbClr val="FFFFFF"/>
                </a:solidFill>
              </a:rPr>
              <a:pPr>
                <a:defRPr/>
              </a:pPr>
              <a:t>‹#›</a:t>
            </a:fld>
            <a:endParaRPr lang="en-US" altLang="ja-JP">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2082434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2A10EAA0-6DF1-44E7-82D8-92BB1FFD3D31}" type="slidenum">
              <a:rPr lang="en-US" altLang="ja-JP">
                <a:solidFill>
                  <a:srgbClr val="FFFFFF"/>
                </a:solidFill>
              </a:rPr>
              <a:pPr>
                <a:defRPr/>
              </a:pPr>
              <a:t>‹#›</a:t>
            </a:fld>
            <a:endParaRPr lang="en-US" altLang="ja-JP">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2282325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1BEE616-3DAA-4385-B66B-370EB72BF594}" type="slidenum">
              <a:rPr lang="en-US" altLang="ja-JP">
                <a:solidFill>
                  <a:srgbClr val="FFFFFF"/>
                </a:solidFill>
              </a:rPr>
              <a:pPr>
                <a:defRPr/>
              </a:pPr>
              <a:t>‹#›</a:t>
            </a:fld>
            <a:endParaRPr lang="en-US" altLang="ja-JP">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4391573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6F9A8A0-9C97-467A-B58D-62C1B8E618E3}" type="slidenum">
              <a:rPr lang="en-US" altLang="ja-JP">
                <a:solidFill>
                  <a:srgbClr val="FFFFFF"/>
                </a:solidFill>
              </a:rPr>
              <a:pPr>
                <a:defRPr/>
              </a:pPr>
              <a:t>‹#›</a:t>
            </a:fld>
            <a:endParaRPr lang="en-US" altLang="ja-JP">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2255322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98F46A5-1667-41C6-BCB1-A6833650DC0E}" type="slidenum">
              <a:rPr lang="en-US" altLang="ja-JP">
                <a:solidFill>
                  <a:srgbClr val="FFFFFF"/>
                </a:solidFill>
              </a:rPr>
              <a:pPr>
                <a:defRPr/>
              </a:pPr>
              <a:t>‹#›</a:t>
            </a:fld>
            <a:endParaRPr lang="en-US" altLang="ja-JP">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4225842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5047DA9-1A2D-4D7C-B765-BECAF02EB603}" type="slidenum">
              <a:rPr lang="en-US" altLang="ja-JP">
                <a:solidFill>
                  <a:srgbClr val="FFFFFF"/>
                </a:solidFill>
              </a:rPr>
              <a:pPr>
                <a:defRPr/>
              </a:pPr>
              <a:t>‹#›</a:t>
            </a:fld>
            <a:endParaRPr lang="en-US" altLang="ja-JP">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24083685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4005D15-A7C7-45BB-9267-42BE96655C77}" type="slidenum">
              <a:rPr lang="en-US" altLang="ja-JP">
                <a:solidFill>
                  <a:srgbClr val="FFFFFF"/>
                </a:solidFill>
              </a:rPr>
              <a:pPr>
                <a:defRPr/>
              </a:pPr>
              <a:t>‹#›</a:t>
            </a:fld>
            <a:endParaRPr lang="en-US" altLang="ja-JP">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362085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10672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8983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2019/5/28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46291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8000">
              <a:srgbClr val="0A128C"/>
            </a:gs>
            <a:gs pos="37000">
              <a:srgbClr val="181CC7"/>
            </a:gs>
            <a:gs pos="74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68580" tIns="34290" rIns="68580" bIns="3429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A2237598-D95A-4658-925D-090ECB3D9A65}" type="datetimeFigureOut">
              <a:rPr kumimoji="1" lang="ja-JP" altLang="en-US" smtClean="0"/>
              <a:pPr/>
              <a:t>2019/5/28</a:t>
            </a:fld>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2"/>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2209918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685800" rtl="0" eaLnBrk="1" latinLnBrk="0" hangingPunct="1">
        <a:defRPr kumimoji="1" sz="1400" kern="1200">
          <a:solidFill>
            <a:schemeClr val="tx1"/>
          </a:solidFill>
          <a:latin typeface="+mn-lt"/>
          <a:ea typeface="+mn-ea"/>
          <a:cs typeface="+mn-cs"/>
        </a:defRPr>
      </a:lvl1pPr>
      <a:lvl2pPr marL="342900" algn="l" defTabSz="685800" rtl="0" eaLnBrk="1" latinLnBrk="0" hangingPunct="1">
        <a:defRPr kumimoji="1" sz="1400" kern="1200">
          <a:solidFill>
            <a:schemeClr val="tx1"/>
          </a:solidFill>
          <a:latin typeface="+mn-lt"/>
          <a:ea typeface="+mn-ea"/>
          <a:cs typeface="+mn-cs"/>
        </a:defRPr>
      </a:lvl2pPr>
      <a:lvl3pPr marL="685800" algn="l" defTabSz="685800" rtl="0" eaLnBrk="1" latinLnBrk="0" hangingPunct="1">
        <a:defRPr kumimoji="1" sz="1400" kern="1200">
          <a:solidFill>
            <a:schemeClr val="tx1"/>
          </a:solidFill>
          <a:latin typeface="+mn-lt"/>
          <a:ea typeface="+mn-ea"/>
          <a:cs typeface="+mn-cs"/>
        </a:defRPr>
      </a:lvl3pPr>
      <a:lvl4pPr marL="1028700" algn="l" defTabSz="685800" rtl="0" eaLnBrk="1" latinLnBrk="0" hangingPunct="1">
        <a:defRPr kumimoji="1" sz="1400" kern="1200">
          <a:solidFill>
            <a:schemeClr val="tx1"/>
          </a:solidFill>
          <a:latin typeface="+mn-lt"/>
          <a:ea typeface="+mn-ea"/>
          <a:cs typeface="+mn-cs"/>
        </a:defRPr>
      </a:lvl4pPr>
      <a:lvl5pPr marL="1371600" algn="l" defTabSz="685800" rtl="0" eaLnBrk="1" latinLnBrk="0" hangingPunct="1">
        <a:defRPr kumimoji="1" sz="1400" kern="1200">
          <a:solidFill>
            <a:schemeClr val="tx1"/>
          </a:solidFill>
          <a:latin typeface="+mn-lt"/>
          <a:ea typeface="+mn-ea"/>
          <a:cs typeface="+mn-cs"/>
        </a:defRPr>
      </a:lvl5pPr>
      <a:lvl6pPr marL="1714500" algn="l" defTabSz="685800" rtl="0" eaLnBrk="1" latinLnBrk="0" hangingPunct="1">
        <a:defRPr kumimoji="1" sz="1400" kern="1200">
          <a:solidFill>
            <a:schemeClr val="tx1"/>
          </a:solidFill>
          <a:latin typeface="+mn-lt"/>
          <a:ea typeface="+mn-ea"/>
          <a:cs typeface="+mn-cs"/>
        </a:defRPr>
      </a:lvl6pPr>
      <a:lvl7pPr marL="2057400" algn="l" defTabSz="685800" rtl="0" eaLnBrk="1" latinLnBrk="0" hangingPunct="1">
        <a:defRPr kumimoji="1" sz="1400" kern="1200">
          <a:solidFill>
            <a:schemeClr val="tx1"/>
          </a:solidFill>
          <a:latin typeface="+mn-lt"/>
          <a:ea typeface="+mn-ea"/>
          <a:cs typeface="+mn-cs"/>
        </a:defRPr>
      </a:lvl7pPr>
      <a:lvl8pPr marL="2400300" algn="l" defTabSz="685800" rtl="0" eaLnBrk="1" latinLnBrk="0" hangingPunct="1">
        <a:defRPr kumimoji="1" sz="1400" kern="1200">
          <a:solidFill>
            <a:schemeClr val="tx1"/>
          </a:solidFill>
          <a:latin typeface="+mn-lt"/>
          <a:ea typeface="+mn-ea"/>
          <a:cs typeface="+mn-cs"/>
        </a:defRPr>
      </a:lvl8pPr>
      <a:lvl9pPr marL="2743200" algn="l" defTabSz="685800" rtl="0" eaLnBrk="1" latinLnBrk="0" hangingPunct="1">
        <a:defRPr kumimoji="1"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8000">
              <a:srgbClr val="0A128C"/>
            </a:gs>
            <a:gs pos="37000">
              <a:srgbClr val="181CC7"/>
            </a:gs>
            <a:gs pos="74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165619F-45EA-4AA1-8E48-66470B992F2B}" type="datetimeFigureOut">
              <a:rPr lang="ja-JP" altLang="en-US" smtClean="0">
                <a:solidFill>
                  <a:prstClr val="black">
                    <a:tint val="75000"/>
                  </a:prstClr>
                </a:solidFill>
              </a:rPr>
              <a:pPr defTabSz="914400"/>
              <a:t>2019/5/28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7920255-E80E-46AB-BCD0-035F76C5BE62}" type="slidenum">
              <a:rPr lang="ja-JP" altLang="en-US" smtClean="0">
                <a:solidFill>
                  <a:prstClr val="black">
                    <a:tint val="75000"/>
                  </a:prstClr>
                </a:solidFill>
              </a:rPr>
              <a:pPr defTabSz="914400"/>
              <a:t>‹#›</a:t>
            </a:fld>
            <a:endParaRPr lang="ja-JP" altLang="en-US" dirty="0">
              <a:solidFill>
                <a:prstClr val="black">
                  <a:tint val="75000"/>
                </a:prstClr>
              </a:solidFill>
            </a:endParaRPr>
          </a:p>
        </p:txBody>
      </p:sp>
    </p:spTree>
    <p:extLst>
      <p:ext uri="{BB962C8B-B14F-4D97-AF65-F5344CB8AC3E}">
        <p14:creationId xmlns:p14="http://schemas.microsoft.com/office/powerpoint/2010/main" val="232725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8000">
              <a:srgbClr val="0A128C"/>
            </a:gs>
            <a:gs pos="37000">
              <a:srgbClr val="181CC7"/>
            </a:gs>
            <a:gs pos="74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68580" tIns="34290" rIns="68580" bIns="3429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A2237598-D95A-4658-925D-090ECB3D9A65}" type="datetimeFigureOut">
              <a:rPr lang="ja-JP" altLang="en-US" smtClean="0">
                <a:solidFill>
                  <a:prstClr val="black">
                    <a:tint val="75000"/>
                  </a:prstClr>
                </a:solidFill>
              </a:rPr>
              <a:pPr/>
              <a:t>2019/5/28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2"/>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EFB20928-EC10-41B1-B931-9550BFBA74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6939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685800" rtl="0" eaLnBrk="1" latinLnBrk="0" hangingPunct="1">
        <a:defRPr kumimoji="1" sz="1400" kern="1200">
          <a:solidFill>
            <a:schemeClr val="tx1"/>
          </a:solidFill>
          <a:latin typeface="+mn-lt"/>
          <a:ea typeface="+mn-ea"/>
          <a:cs typeface="+mn-cs"/>
        </a:defRPr>
      </a:lvl1pPr>
      <a:lvl2pPr marL="342900" algn="l" defTabSz="685800" rtl="0" eaLnBrk="1" latinLnBrk="0" hangingPunct="1">
        <a:defRPr kumimoji="1" sz="1400" kern="1200">
          <a:solidFill>
            <a:schemeClr val="tx1"/>
          </a:solidFill>
          <a:latin typeface="+mn-lt"/>
          <a:ea typeface="+mn-ea"/>
          <a:cs typeface="+mn-cs"/>
        </a:defRPr>
      </a:lvl2pPr>
      <a:lvl3pPr marL="685800" algn="l" defTabSz="685800" rtl="0" eaLnBrk="1" latinLnBrk="0" hangingPunct="1">
        <a:defRPr kumimoji="1" sz="1400" kern="1200">
          <a:solidFill>
            <a:schemeClr val="tx1"/>
          </a:solidFill>
          <a:latin typeface="+mn-lt"/>
          <a:ea typeface="+mn-ea"/>
          <a:cs typeface="+mn-cs"/>
        </a:defRPr>
      </a:lvl3pPr>
      <a:lvl4pPr marL="1028700" algn="l" defTabSz="685800" rtl="0" eaLnBrk="1" latinLnBrk="0" hangingPunct="1">
        <a:defRPr kumimoji="1" sz="1400" kern="1200">
          <a:solidFill>
            <a:schemeClr val="tx1"/>
          </a:solidFill>
          <a:latin typeface="+mn-lt"/>
          <a:ea typeface="+mn-ea"/>
          <a:cs typeface="+mn-cs"/>
        </a:defRPr>
      </a:lvl4pPr>
      <a:lvl5pPr marL="1371600" algn="l" defTabSz="685800" rtl="0" eaLnBrk="1" latinLnBrk="0" hangingPunct="1">
        <a:defRPr kumimoji="1" sz="1400" kern="1200">
          <a:solidFill>
            <a:schemeClr val="tx1"/>
          </a:solidFill>
          <a:latin typeface="+mn-lt"/>
          <a:ea typeface="+mn-ea"/>
          <a:cs typeface="+mn-cs"/>
        </a:defRPr>
      </a:lvl5pPr>
      <a:lvl6pPr marL="1714500" algn="l" defTabSz="685800" rtl="0" eaLnBrk="1" latinLnBrk="0" hangingPunct="1">
        <a:defRPr kumimoji="1" sz="1400" kern="1200">
          <a:solidFill>
            <a:schemeClr val="tx1"/>
          </a:solidFill>
          <a:latin typeface="+mn-lt"/>
          <a:ea typeface="+mn-ea"/>
          <a:cs typeface="+mn-cs"/>
        </a:defRPr>
      </a:lvl6pPr>
      <a:lvl7pPr marL="2057400" algn="l" defTabSz="685800" rtl="0" eaLnBrk="1" latinLnBrk="0" hangingPunct="1">
        <a:defRPr kumimoji="1" sz="1400" kern="1200">
          <a:solidFill>
            <a:schemeClr val="tx1"/>
          </a:solidFill>
          <a:latin typeface="+mn-lt"/>
          <a:ea typeface="+mn-ea"/>
          <a:cs typeface="+mn-cs"/>
        </a:defRPr>
      </a:lvl7pPr>
      <a:lvl8pPr marL="2400300" algn="l" defTabSz="685800" rtl="0" eaLnBrk="1" latinLnBrk="0" hangingPunct="1">
        <a:defRPr kumimoji="1" sz="1400" kern="1200">
          <a:solidFill>
            <a:schemeClr val="tx1"/>
          </a:solidFill>
          <a:latin typeface="+mn-lt"/>
          <a:ea typeface="+mn-ea"/>
          <a:cs typeface="+mn-cs"/>
        </a:defRPr>
      </a:lvl8pPr>
      <a:lvl9pPr marL="2743200" algn="l" defTabSz="685800" rtl="0" eaLnBrk="1" latinLnBrk="0" hangingPunct="1">
        <a:defRPr kumimoji="1"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8000">
              <a:srgbClr val="0A128C"/>
            </a:gs>
            <a:gs pos="37000">
              <a:srgbClr val="181CC7"/>
            </a:gs>
            <a:gs pos="74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4A05C034-2FA7-4358-980D-CB6C3FB593CF}" type="slidenum">
              <a:rPr lang="en-US" altLang="ja-JP">
                <a:solidFill>
                  <a:srgbClr val="000000"/>
                </a:solidFill>
              </a:rPr>
              <a:pPr defTabSz="914400"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253324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8000">
              <a:srgbClr val="0A128C"/>
            </a:gs>
            <a:gs pos="37000">
              <a:srgbClr val="181CC7"/>
            </a:gs>
            <a:gs pos="74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4A05C034-2FA7-4358-980D-CB6C3FB593CF}" type="slidenum">
              <a:rPr lang="en-US" altLang="ja-JP">
                <a:solidFill>
                  <a:srgbClr val="000000"/>
                </a:solidFill>
              </a:rPr>
              <a:pPr defTabSz="914400"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05796126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Arial" pitchFamily="34" charset="0"/>
              </a:defRPr>
            </a:lvl1pPr>
          </a:lstStyle>
          <a:p>
            <a:pPr defTabSz="914400" fontAlgn="base">
              <a:spcBef>
                <a:spcPct val="0"/>
              </a:spcBef>
              <a:spcAft>
                <a:spcPct val="0"/>
              </a:spcAft>
              <a:defRPr/>
            </a:pPr>
            <a:endParaRPr lang="en-US" altLang="ja-JP">
              <a:solidFill>
                <a:srgbClr val="FFFFFF"/>
              </a:solidFill>
            </a:endParaRPr>
          </a:p>
        </p:txBody>
      </p:sp>
      <p:sp>
        <p:nvSpPr>
          <p:cNvPr id="5120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Arial" pitchFamily="34" charset="0"/>
              </a:defRPr>
            </a:lvl1pPr>
          </a:lstStyle>
          <a:p>
            <a:pPr defTabSz="914400" fontAlgn="base">
              <a:spcBef>
                <a:spcPct val="0"/>
              </a:spcBef>
              <a:spcAft>
                <a:spcPct val="0"/>
              </a:spcAft>
              <a:defRPr/>
            </a:pPr>
            <a:fld id="{D3A25B29-5E0C-42F2-88DB-63D56AA9C411}" type="slidenum">
              <a:rPr lang="en-US" altLang="ja-JP">
                <a:solidFill>
                  <a:srgbClr val="FFFFFF"/>
                </a:solidFill>
              </a:rPr>
              <a:pPr defTabSz="914400" fontAlgn="base">
                <a:spcBef>
                  <a:spcPct val="0"/>
                </a:spcBef>
                <a:spcAft>
                  <a:spcPct val="0"/>
                </a:spcAft>
                <a:defRPr/>
              </a:pPr>
              <a:t>‹#›</a:t>
            </a:fld>
            <a:endParaRPr lang="en-US" altLang="ja-JP">
              <a:solidFill>
                <a:srgbClr val="FFFFFF"/>
              </a:solidFill>
            </a:endParaRPr>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5120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5120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5120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30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ja-JP" altLang="en-US" sz="1800" smtClean="0">
                  <a:solidFill>
                    <a:srgbClr val="FFFFFF"/>
                  </a:solidFill>
                  <a:latin typeface="Arial" pitchFamily="34" charset="0"/>
                </a:endParaRPr>
              </a:p>
            </p:txBody>
          </p:sp>
          <p:sp>
            <p:nvSpPr>
              <p:cNvPr id="5121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grpSp>
        <p:sp>
          <p:nvSpPr>
            <p:cNvPr id="5121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ja-JP" altLang="en-US" sz="1800">
                <a:solidFill>
                  <a:srgbClr val="FFFFFF"/>
                </a:solidFill>
                <a:latin typeface="Arial" pitchFamily="34" charset="0"/>
              </a:endParaRPr>
            </a:p>
          </p:txBody>
        </p:sp>
        <p:sp>
          <p:nvSpPr>
            <p:cNvPr id="3082" name="Freeform 12"/>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ja-JP" altLang="en-US" sz="1800" smtClean="0">
                <a:solidFill>
                  <a:srgbClr val="FFFFFF"/>
                </a:solidFill>
                <a:latin typeface="Arial" pitchFamily="34" charset="0"/>
              </a:endParaRPr>
            </a:p>
          </p:txBody>
        </p:sp>
      </p:grpSp>
      <p:sp>
        <p:nvSpPr>
          <p:cNvPr id="5121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1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Arial" pitchFamily="34" charset="0"/>
              </a:defRPr>
            </a:lvl1pPr>
          </a:lstStyle>
          <a:p>
            <a:pPr defTabSz="914400" fontAlgn="base">
              <a:spcBef>
                <a:spcPct val="0"/>
              </a:spcBef>
              <a:spcAft>
                <a:spcPct val="0"/>
              </a:spcAft>
              <a:defRPr/>
            </a:pPr>
            <a:endParaRPr lang="en-US" altLang="ja-JP">
              <a:solidFill>
                <a:srgbClr val="FFFFFF"/>
              </a:solidFill>
            </a:endParaRPr>
          </a:p>
        </p:txBody>
      </p:sp>
      <p:sp>
        <p:nvSpPr>
          <p:cNvPr id="5121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extLst>
      <p:ext uri="{BB962C8B-B14F-4D97-AF65-F5344CB8AC3E}">
        <p14:creationId xmlns:p14="http://schemas.microsoft.com/office/powerpoint/2010/main" val="2350548800"/>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eaLnBrk="1" fontAlgn="base" hangingPunct="1">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eaLnBrk="1" fontAlgn="base" hangingPunct="1">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eaLnBrk="1" fontAlgn="base" hangingPunct="1">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eaLnBrk="1" fontAlgn="base" hangingPunct="1">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7.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Microsoft_Excel_97-2003_Worksheet2.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Excel_97-2003_Worksheet3.xls"/></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14.w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1631" y="1306295"/>
            <a:ext cx="8150308" cy="1669688"/>
          </a:xfrm>
          <a:prstGeom prst="rect">
            <a:avLst/>
          </a:prstGeom>
          <a:noFill/>
        </p:spPr>
        <p:txBody>
          <a:bodyPr wrap="none" lIns="68580" tIns="34290" rIns="68580" bIns="34290" rtlCol="0">
            <a:spAutoFit/>
          </a:bodyPr>
          <a:lstStyle/>
          <a:p>
            <a:r>
              <a:rPr lang="ja-JP" altLang="en-US" sz="10400" b="1" dirty="0" smtClean="0">
                <a:ln w="22225">
                  <a:solidFill>
                    <a:srgbClr val="ED7D31"/>
                  </a:solidFill>
                  <a:prstDash val="solid"/>
                </a:ln>
                <a:solidFill>
                  <a:srgbClr val="ED7D31">
                    <a:lumMod val="40000"/>
                    <a:lumOff val="60000"/>
                  </a:srgbClr>
                </a:solidFill>
                <a:latin typeface="ＤＦ特太ゴシック体" panose="020B0509000000000000" pitchFamily="49" charset="-128"/>
                <a:ea typeface="ＤＦ特太ゴシック体" panose="020B0509000000000000" pitchFamily="49" charset="-128"/>
              </a:rPr>
              <a:t>薬物乱用防止</a:t>
            </a:r>
            <a:endParaRPr lang="ja-JP" altLang="en-US" sz="10400" b="1" dirty="0">
              <a:ln w="22225">
                <a:solidFill>
                  <a:srgbClr val="ED7D31"/>
                </a:solidFill>
                <a:prstDash val="solid"/>
              </a:ln>
              <a:solidFill>
                <a:srgbClr val="ED7D31">
                  <a:lumMod val="40000"/>
                  <a:lumOff val="60000"/>
                </a:srgbClr>
              </a:solidFill>
              <a:latin typeface="ＤＦ特太ゴシック体" panose="020B0509000000000000" pitchFamily="49" charset="-128"/>
              <a:ea typeface="ＤＦ特太ゴシック体" panose="020B0509000000000000" pitchFamily="49" charset="-128"/>
            </a:endParaRPr>
          </a:p>
        </p:txBody>
      </p:sp>
      <p:sp>
        <p:nvSpPr>
          <p:cNvPr id="4" name="テキスト ボックス 3"/>
          <p:cNvSpPr txBox="1"/>
          <p:nvPr/>
        </p:nvSpPr>
        <p:spPr>
          <a:xfrm>
            <a:off x="203818" y="192907"/>
            <a:ext cx="3985706" cy="838691"/>
          </a:xfrm>
          <a:prstGeom prst="rect">
            <a:avLst/>
          </a:prstGeom>
          <a:noFill/>
        </p:spPr>
        <p:txBody>
          <a:bodyPr wrap="none" lIns="68580" tIns="34290" rIns="68580" bIns="34290" rtlCol="0">
            <a:spAutoFit/>
          </a:bodyPr>
          <a:lstStyle/>
          <a:p>
            <a:r>
              <a:rPr lang="ja-JP" altLang="en-US" sz="50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ＤＦ特太ゴシック体" panose="020B0509000000000000" pitchFamily="49" charset="-128"/>
                <a:ea typeface="ＤＦ特太ゴシック体" panose="020B0509000000000000" pitchFamily="49" charset="-128"/>
              </a:rPr>
              <a:t>○○○○学校</a:t>
            </a:r>
            <a:endParaRPr lang="ja-JP" altLang="en-US" sz="5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ＤＦ特太ゴシック体" panose="020B0509000000000000" pitchFamily="49" charset="-128"/>
              <a:ea typeface="ＤＦ特太ゴシック体" panose="020B0509000000000000" pitchFamily="49" charset="-128"/>
            </a:endParaRPr>
          </a:p>
        </p:txBody>
      </p:sp>
      <p:sp>
        <p:nvSpPr>
          <p:cNvPr id="5" name="テキスト ボックス 4"/>
          <p:cNvSpPr txBox="1"/>
          <p:nvPr/>
        </p:nvSpPr>
        <p:spPr>
          <a:xfrm>
            <a:off x="2076590" y="3093165"/>
            <a:ext cx="4755148" cy="623248"/>
          </a:xfrm>
          <a:prstGeom prst="rect">
            <a:avLst/>
          </a:prstGeom>
          <a:noFill/>
        </p:spPr>
        <p:txBody>
          <a:bodyPr wrap="none" lIns="68580" tIns="34290" rIns="68580" bIns="34290" rtlCol="0">
            <a:spAutoFit/>
          </a:bodyPr>
          <a:lstStyle/>
          <a:p>
            <a:r>
              <a:rPr lang="ja-JP" altLang="en-US" sz="36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ＤＦ特太ゴシック体" panose="020B0509000000000000" pitchFamily="49" charset="-128"/>
                <a:ea typeface="ＤＦ特太ゴシック体" panose="020B0509000000000000" pitchFamily="49" charset="-128"/>
              </a:rPr>
              <a:t>～</a:t>
            </a:r>
            <a:r>
              <a:rPr lang="ja-JP" altLang="en-US" sz="36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ＤＦ特太ゴシック体" panose="020B0509000000000000" pitchFamily="49" charset="-128"/>
                <a:ea typeface="ＤＦ特太ゴシック体" panose="020B0509000000000000" pitchFamily="49" charset="-128"/>
              </a:rPr>
              <a:t>大麻</a:t>
            </a:r>
            <a:r>
              <a:rPr lang="ja-JP" altLang="en-US" sz="36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ＤＦ特太ゴシック体" panose="020B0509000000000000" pitchFamily="49" charset="-128"/>
                <a:ea typeface="ＤＦ特太ゴシック体" panose="020B0509000000000000" pitchFamily="49" charset="-128"/>
              </a:rPr>
              <a:t>のおそろしさ～</a:t>
            </a:r>
            <a:endParaRPr lang="ja-JP" altLang="en-US" sz="36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ＤＦ特太ゴシック体" panose="020B0509000000000000" pitchFamily="49" charset="-128"/>
              <a:ea typeface="ＤＦ特太ゴシック体" panose="020B0509000000000000" pitchFamily="49" charset="-128"/>
            </a:endParaRPr>
          </a:p>
        </p:txBody>
      </p:sp>
      <p:sp>
        <p:nvSpPr>
          <p:cNvPr id="6" name="テキスト ボックス 5"/>
          <p:cNvSpPr txBox="1"/>
          <p:nvPr/>
        </p:nvSpPr>
        <p:spPr>
          <a:xfrm>
            <a:off x="5531380" y="5752368"/>
            <a:ext cx="3365483" cy="500137"/>
          </a:xfrm>
          <a:prstGeom prst="rect">
            <a:avLst/>
          </a:prstGeom>
          <a:noFill/>
        </p:spPr>
        <p:txBody>
          <a:bodyPr wrap="square" lIns="68580" tIns="34290" rIns="68580" bIns="34290" rtlCol="0">
            <a:spAutoFit/>
          </a:bodyPr>
          <a:lstStyle/>
          <a:p>
            <a:r>
              <a:rPr lang="ja-JP" altLang="en-US" sz="2800" dirty="0" smtClean="0">
                <a:solidFill>
                  <a:prstClr val="white"/>
                </a:solidFill>
              </a:rPr>
              <a:t>沖縄県</a:t>
            </a:r>
            <a:r>
              <a:rPr lang="ja-JP" altLang="en-US" sz="2400" dirty="0" smtClean="0">
                <a:solidFill>
                  <a:prstClr val="white"/>
                </a:solidFill>
              </a:rPr>
              <a:t>教育委員会</a:t>
            </a:r>
            <a:endParaRPr lang="en-US" altLang="ja-JP" sz="2400" dirty="0" smtClean="0">
              <a:solidFill>
                <a:prstClr val="white"/>
              </a:solidFill>
            </a:endParaRPr>
          </a:p>
        </p:txBody>
      </p:sp>
    </p:spTree>
    <p:extLst>
      <p:ext uri="{BB962C8B-B14F-4D97-AF65-F5344CB8AC3E}">
        <p14:creationId xmlns:p14="http://schemas.microsoft.com/office/powerpoint/2010/main" val="3901587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48369" y="37070"/>
            <a:ext cx="7698259" cy="1371600"/>
          </a:xfrm>
        </p:spPr>
        <p:txBody>
          <a:bodyPr/>
          <a:lstStyle/>
          <a:p>
            <a:pPr eaLnBrk="1" hangingPunct="1"/>
            <a:r>
              <a:rPr lang="ja-JP" altLang="en-US" sz="6000" dirty="0" smtClean="0">
                <a:solidFill>
                  <a:schemeClr val="bg1"/>
                </a:solidFill>
                <a:ea typeface="HGP創英角ｺﾞｼｯｸUB" pitchFamily="50" charset="-128"/>
              </a:rPr>
              <a:t>興奮作用のある薬物</a:t>
            </a:r>
          </a:p>
        </p:txBody>
      </p:sp>
      <p:grpSp>
        <p:nvGrpSpPr>
          <p:cNvPr id="2" name="グループ化 9"/>
          <p:cNvGrpSpPr>
            <a:grpSpLocks/>
          </p:cNvGrpSpPr>
          <p:nvPr/>
        </p:nvGrpSpPr>
        <p:grpSpPr bwMode="auto">
          <a:xfrm>
            <a:off x="250825" y="3049588"/>
            <a:ext cx="2655888" cy="2971800"/>
            <a:chOff x="250825" y="3049588"/>
            <a:chExt cx="2655888" cy="2971800"/>
          </a:xfrm>
        </p:grpSpPr>
        <p:pic>
          <p:nvPicPr>
            <p:cNvPr id="8203" name="Picture 3" descr="img_abuse_wha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049588"/>
              <a:ext cx="26558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4"/>
            <p:cNvSpPr txBox="1">
              <a:spLocks noChangeArrowheads="1"/>
            </p:cNvSpPr>
            <p:nvPr/>
          </p:nvSpPr>
          <p:spPr bwMode="auto">
            <a:xfrm>
              <a:off x="357188" y="5319713"/>
              <a:ext cx="2447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覚せい剤</a:t>
              </a:r>
            </a:p>
          </p:txBody>
        </p:sp>
      </p:grpSp>
      <p:grpSp>
        <p:nvGrpSpPr>
          <p:cNvPr id="3" name="グループ化 11"/>
          <p:cNvGrpSpPr>
            <a:grpSpLocks/>
          </p:cNvGrpSpPr>
          <p:nvPr/>
        </p:nvGrpSpPr>
        <p:grpSpPr bwMode="auto">
          <a:xfrm>
            <a:off x="6227763" y="3049588"/>
            <a:ext cx="2660650" cy="2898775"/>
            <a:chOff x="6227763" y="3049588"/>
            <a:chExt cx="2660650" cy="2898775"/>
          </a:xfrm>
        </p:grpSpPr>
        <p:pic>
          <p:nvPicPr>
            <p:cNvPr id="8201" name="Picture 5" descr="img_abuse_what04"/>
            <p:cNvPicPr>
              <a:picLocks noChangeAspect="1" noChangeArrowheads="1"/>
            </p:cNvPicPr>
            <p:nvPr/>
          </p:nvPicPr>
          <p:blipFill>
            <a:blip r:embed="rId4">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227763" y="3049588"/>
              <a:ext cx="266065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6"/>
            <p:cNvSpPr txBox="1">
              <a:spLocks noChangeArrowheads="1"/>
            </p:cNvSpPr>
            <p:nvPr/>
          </p:nvSpPr>
          <p:spPr bwMode="auto">
            <a:xfrm>
              <a:off x="6443663" y="5246688"/>
              <a:ext cx="224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ＭＤＭＡ</a:t>
              </a:r>
            </a:p>
          </p:txBody>
        </p:sp>
      </p:grpSp>
      <p:grpSp>
        <p:nvGrpSpPr>
          <p:cNvPr id="4" name="グループ化 10"/>
          <p:cNvGrpSpPr>
            <a:grpSpLocks/>
          </p:cNvGrpSpPr>
          <p:nvPr/>
        </p:nvGrpSpPr>
        <p:grpSpPr bwMode="auto">
          <a:xfrm>
            <a:off x="3257550" y="3049588"/>
            <a:ext cx="2660650" cy="2971800"/>
            <a:chOff x="3257550" y="3049588"/>
            <a:chExt cx="2660650" cy="2971800"/>
          </a:xfrm>
        </p:grpSpPr>
        <p:pic>
          <p:nvPicPr>
            <p:cNvPr id="8199" name="Picture 7" descr="img_abuse_what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550" y="3049588"/>
              <a:ext cx="266065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3454400" y="5319713"/>
              <a:ext cx="2274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コカイン</a:t>
              </a:r>
            </a:p>
          </p:txBody>
        </p:sp>
      </p:grpSp>
      <p:sp>
        <p:nvSpPr>
          <p:cNvPr id="8198" name="Text Box 9"/>
          <p:cNvSpPr txBox="1">
            <a:spLocks noChangeArrowheads="1"/>
          </p:cNvSpPr>
          <p:nvPr/>
        </p:nvSpPr>
        <p:spPr bwMode="auto">
          <a:xfrm>
            <a:off x="179388" y="1800225"/>
            <a:ext cx="8748712" cy="823913"/>
          </a:xfrm>
          <a:prstGeom prst="rect">
            <a:avLst/>
          </a:prstGeom>
          <a:solidFill>
            <a:schemeClr val="bg1"/>
          </a:solidFill>
          <a:ln w="9525">
            <a:solidFill>
              <a:srgbClr val="000000"/>
            </a:solidFill>
            <a:miter lim="800000"/>
            <a:headEnd/>
            <a:tailEnd/>
          </a:ln>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800" b="1" dirty="0">
                <a:solidFill>
                  <a:srgbClr val="FF0066"/>
                </a:solidFill>
                <a:latin typeface="Times New Roman" pitchFamily="18" charset="0"/>
                <a:ea typeface="HG丸ｺﾞｼｯｸM-PRO" pitchFamily="50" charset="-128"/>
              </a:rPr>
              <a:t>脳を刺激して興奮させる薬物</a:t>
            </a:r>
          </a:p>
        </p:txBody>
      </p:sp>
    </p:spTree>
    <p:extLst>
      <p:ext uri="{BB962C8B-B14F-4D97-AF65-F5344CB8AC3E}">
        <p14:creationId xmlns:p14="http://schemas.microsoft.com/office/powerpoint/2010/main" val="3081955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57262" y="103059"/>
            <a:ext cx="7673975" cy="1371600"/>
          </a:xfrm>
        </p:spPr>
        <p:txBody>
          <a:bodyPr/>
          <a:lstStyle/>
          <a:p>
            <a:pPr eaLnBrk="1" hangingPunct="1"/>
            <a:r>
              <a:rPr lang="ja-JP" altLang="en-US" sz="6000" dirty="0" smtClean="0">
                <a:solidFill>
                  <a:schemeClr val="bg1"/>
                </a:solidFill>
                <a:ea typeface="HGP創英角ｺﾞｼｯｸUB" pitchFamily="50" charset="-128"/>
              </a:rPr>
              <a:t>抑制作用のある薬物</a:t>
            </a:r>
          </a:p>
        </p:txBody>
      </p:sp>
      <p:sp>
        <p:nvSpPr>
          <p:cNvPr id="9219" name="Text Box 3"/>
          <p:cNvSpPr txBox="1">
            <a:spLocks noChangeArrowheads="1"/>
          </p:cNvSpPr>
          <p:nvPr/>
        </p:nvSpPr>
        <p:spPr bwMode="auto">
          <a:xfrm>
            <a:off x="280988" y="1684338"/>
            <a:ext cx="8785225" cy="1555750"/>
          </a:xfrm>
          <a:prstGeom prst="rect">
            <a:avLst/>
          </a:prstGeom>
          <a:solidFill>
            <a:schemeClr val="bg1"/>
          </a:solidFill>
          <a:ln w="9525">
            <a:solidFill>
              <a:srgbClr val="000000"/>
            </a:solidFill>
            <a:miter lim="800000"/>
            <a:headEnd/>
            <a:tailEnd/>
          </a:ln>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4800" b="1" dirty="0">
                <a:solidFill>
                  <a:srgbClr val="FF0066"/>
                </a:solidFill>
                <a:latin typeface="Times New Roman" pitchFamily="18" charset="0"/>
                <a:ea typeface="HG丸ｺﾞｼｯｸM-PRO" pitchFamily="50" charset="-128"/>
              </a:rPr>
              <a:t>脳を麻痺させ、気分を静めたり眠らせたりする薬物</a:t>
            </a:r>
          </a:p>
        </p:txBody>
      </p:sp>
      <p:grpSp>
        <p:nvGrpSpPr>
          <p:cNvPr id="2" name="グループ化 7"/>
          <p:cNvGrpSpPr>
            <a:grpSpLocks/>
          </p:cNvGrpSpPr>
          <p:nvPr/>
        </p:nvGrpSpPr>
        <p:grpSpPr bwMode="auto">
          <a:xfrm>
            <a:off x="684213" y="3500438"/>
            <a:ext cx="4110037" cy="3006725"/>
            <a:chOff x="684213" y="3500438"/>
            <a:chExt cx="4110037" cy="3006725"/>
          </a:xfrm>
        </p:grpSpPr>
        <p:pic>
          <p:nvPicPr>
            <p:cNvPr id="9224" name="Picture 4" descr="img_abuse_what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3500438"/>
              <a:ext cx="264953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5"/>
            <p:cNvSpPr txBox="1">
              <a:spLocks noChangeArrowheads="1"/>
            </p:cNvSpPr>
            <p:nvPr/>
          </p:nvSpPr>
          <p:spPr bwMode="auto">
            <a:xfrm>
              <a:off x="684213" y="5805488"/>
              <a:ext cx="4110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あへん系麻薬</a:t>
              </a:r>
            </a:p>
          </p:txBody>
        </p:sp>
      </p:grpSp>
      <p:grpSp>
        <p:nvGrpSpPr>
          <p:cNvPr id="3" name="グループ化 8"/>
          <p:cNvGrpSpPr>
            <a:grpSpLocks/>
          </p:cNvGrpSpPr>
          <p:nvPr/>
        </p:nvGrpSpPr>
        <p:grpSpPr bwMode="auto">
          <a:xfrm>
            <a:off x="5226050" y="3500438"/>
            <a:ext cx="2649538" cy="3006725"/>
            <a:chOff x="5219700" y="3500438"/>
            <a:chExt cx="2649538" cy="3006725"/>
          </a:xfrm>
        </p:grpSpPr>
        <p:pic>
          <p:nvPicPr>
            <p:cNvPr id="9222" name="Picture 6" descr="img_abuse_what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500438"/>
              <a:ext cx="264953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5427663" y="5805488"/>
              <a:ext cx="2246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有機溶剤</a:t>
              </a:r>
            </a:p>
          </p:txBody>
        </p:sp>
      </p:grpSp>
    </p:spTree>
    <p:extLst>
      <p:ext uri="{BB962C8B-B14F-4D97-AF65-F5344CB8AC3E}">
        <p14:creationId xmlns:p14="http://schemas.microsoft.com/office/powerpoint/2010/main" val="1264402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10423" y="206719"/>
            <a:ext cx="7725804" cy="1164881"/>
          </a:xfrm>
        </p:spPr>
        <p:txBody>
          <a:bodyPr/>
          <a:lstStyle/>
          <a:p>
            <a:pPr eaLnBrk="1" hangingPunct="1"/>
            <a:r>
              <a:rPr lang="ja-JP" altLang="en-US" sz="6000" dirty="0" smtClean="0">
                <a:solidFill>
                  <a:schemeClr val="bg1"/>
                </a:solidFill>
                <a:ea typeface="HGP創英角ｺﾞｼｯｸUB" pitchFamily="50" charset="-128"/>
              </a:rPr>
              <a:t>幻覚作用のある薬物</a:t>
            </a:r>
          </a:p>
        </p:txBody>
      </p:sp>
      <p:sp>
        <p:nvSpPr>
          <p:cNvPr id="10243" name="Text Box 3"/>
          <p:cNvSpPr txBox="1">
            <a:spLocks noChangeArrowheads="1"/>
          </p:cNvSpPr>
          <p:nvPr/>
        </p:nvSpPr>
        <p:spPr bwMode="auto">
          <a:xfrm>
            <a:off x="458788" y="1481138"/>
            <a:ext cx="8462962" cy="2287587"/>
          </a:xfrm>
          <a:prstGeom prst="rect">
            <a:avLst/>
          </a:prstGeom>
          <a:solidFill>
            <a:schemeClr val="bg1"/>
          </a:solidFill>
          <a:ln>
            <a:noFill/>
          </a:ln>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4800" b="1" dirty="0">
                <a:solidFill>
                  <a:srgbClr val="FF0066"/>
                </a:solidFill>
                <a:latin typeface="Times New Roman" pitchFamily="18" charset="0"/>
                <a:ea typeface="HG丸ｺﾞｼｯｸM-PRO" pitchFamily="50" charset="-128"/>
              </a:rPr>
              <a:t>実際にはないものが見えたり聞こえたりするなどの異常を引き起こす薬物</a:t>
            </a:r>
          </a:p>
        </p:txBody>
      </p:sp>
      <p:grpSp>
        <p:nvGrpSpPr>
          <p:cNvPr id="2" name="グループ化 9"/>
          <p:cNvGrpSpPr>
            <a:grpSpLocks/>
          </p:cNvGrpSpPr>
          <p:nvPr/>
        </p:nvGrpSpPr>
        <p:grpSpPr bwMode="auto">
          <a:xfrm>
            <a:off x="357188" y="3895725"/>
            <a:ext cx="2649537" cy="2827338"/>
            <a:chOff x="357188" y="3895725"/>
            <a:chExt cx="2649537" cy="2827338"/>
          </a:xfrm>
        </p:grpSpPr>
        <p:pic>
          <p:nvPicPr>
            <p:cNvPr id="10251" name="Picture 4" descr="img_abuse_what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895725"/>
              <a:ext cx="2649537"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5"/>
            <p:cNvSpPr txBox="1">
              <a:spLocks noChangeArrowheads="1"/>
            </p:cNvSpPr>
            <p:nvPr/>
          </p:nvSpPr>
          <p:spPr bwMode="auto">
            <a:xfrm>
              <a:off x="901700" y="6021388"/>
              <a:ext cx="1555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大　麻</a:t>
              </a:r>
            </a:p>
          </p:txBody>
        </p:sp>
      </p:grpSp>
      <p:grpSp>
        <p:nvGrpSpPr>
          <p:cNvPr id="3" name="グループ化 10"/>
          <p:cNvGrpSpPr>
            <a:grpSpLocks/>
          </p:cNvGrpSpPr>
          <p:nvPr/>
        </p:nvGrpSpPr>
        <p:grpSpPr bwMode="auto">
          <a:xfrm>
            <a:off x="3309938" y="3895725"/>
            <a:ext cx="2649537" cy="2827338"/>
            <a:chOff x="3309938" y="3895725"/>
            <a:chExt cx="2649537" cy="2827338"/>
          </a:xfrm>
        </p:grpSpPr>
        <p:pic>
          <p:nvPicPr>
            <p:cNvPr id="10249" name="Picture 6" descr="img_abuse_what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938" y="3895725"/>
              <a:ext cx="2649537"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7"/>
            <p:cNvSpPr txBox="1">
              <a:spLocks noChangeArrowheads="1"/>
            </p:cNvSpPr>
            <p:nvPr/>
          </p:nvSpPr>
          <p:spPr bwMode="auto">
            <a:xfrm>
              <a:off x="3517900" y="6021388"/>
              <a:ext cx="2246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有機溶剤</a:t>
              </a:r>
            </a:p>
          </p:txBody>
        </p:sp>
      </p:grpSp>
      <p:grpSp>
        <p:nvGrpSpPr>
          <p:cNvPr id="4" name="グループ化 11"/>
          <p:cNvGrpSpPr>
            <a:grpSpLocks/>
          </p:cNvGrpSpPr>
          <p:nvPr/>
        </p:nvGrpSpPr>
        <p:grpSpPr bwMode="auto">
          <a:xfrm>
            <a:off x="5940425" y="3895725"/>
            <a:ext cx="3168650" cy="2827338"/>
            <a:chOff x="5940425" y="3895725"/>
            <a:chExt cx="3168650" cy="2827338"/>
          </a:xfrm>
        </p:grpSpPr>
        <p:pic>
          <p:nvPicPr>
            <p:cNvPr id="10247" name="Picture 8" descr="img_abuse_what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3895725"/>
              <a:ext cx="264953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p:cNvSpPr txBox="1">
              <a:spLocks noChangeArrowheads="1"/>
            </p:cNvSpPr>
            <p:nvPr/>
          </p:nvSpPr>
          <p:spPr bwMode="auto">
            <a:xfrm>
              <a:off x="5940425" y="6021388"/>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dirty="0">
                  <a:solidFill>
                    <a:schemeClr val="bg1"/>
                  </a:solidFill>
                </a:rPr>
                <a:t>幻覚性きのこ</a:t>
              </a:r>
            </a:p>
          </p:txBody>
        </p:sp>
      </p:grpSp>
    </p:spTree>
    <p:extLst>
      <p:ext uri="{BB962C8B-B14F-4D97-AF65-F5344CB8AC3E}">
        <p14:creationId xmlns:p14="http://schemas.microsoft.com/office/powerpoint/2010/main" val="3695759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211" y="2819187"/>
            <a:ext cx="3324739" cy="249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9306" y="2819186"/>
            <a:ext cx="3286899" cy="249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084564" y="1415151"/>
            <a:ext cx="6144139" cy="116488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smtClean="0">
                <a:solidFill>
                  <a:srgbClr val="000066"/>
                </a:solidFill>
                <a:ea typeface="HGP創英角ｺﾞｼｯｸUB" pitchFamily="50" charset="-128"/>
              </a:rPr>
              <a:t>幻覚作用とは・・・</a:t>
            </a:r>
          </a:p>
        </p:txBody>
      </p:sp>
      <p:sp>
        <p:nvSpPr>
          <p:cNvPr id="6" name="Rectangle 2"/>
          <p:cNvSpPr>
            <a:spLocks noChangeArrowheads="1"/>
          </p:cNvSpPr>
          <p:nvPr/>
        </p:nvSpPr>
        <p:spPr bwMode="auto">
          <a:xfrm>
            <a:off x="433388" y="241859"/>
            <a:ext cx="8351837" cy="112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eaLnBrk="1" fontAlgn="base" hangingPunct="1">
              <a:spcBef>
                <a:spcPct val="0"/>
              </a:spcBef>
              <a:spcAft>
                <a:spcPct val="0"/>
              </a:spcAft>
              <a:buFontTx/>
              <a:buNone/>
            </a:pPr>
            <a:r>
              <a:rPr lang="ja-JP" altLang="en-US" sz="6000" dirty="0" smtClean="0">
                <a:solidFill>
                  <a:schemeClr val="bg1"/>
                </a:solidFill>
                <a:ea typeface="HGP創英角ｺﾞｼｯｸUB" pitchFamily="50" charset="-128"/>
              </a:rPr>
              <a:t>薬物乱用の恐ろしさ　１</a:t>
            </a:r>
          </a:p>
        </p:txBody>
      </p:sp>
      <p:sp>
        <p:nvSpPr>
          <p:cNvPr id="7" name="正方形/長方形 6"/>
          <p:cNvSpPr/>
          <p:nvPr/>
        </p:nvSpPr>
        <p:spPr>
          <a:xfrm>
            <a:off x="605481" y="5565338"/>
            <a:ext cx="7290724" cy="646331"/>
          </a:xfrm>
          <a:prstGeom prst="rect">
            <a:avLst/>
          </a:prstGeom>
          <a:solidFill>
            <a:schemeClr val="bg1"/>
          </a:solidFill>
        </p:spPr>
        <p:txBody>
          <a:bodyPr wrap="square">
            <a:spAutoFit/>
          </a:bodyPr>
          <a:lstStyle/>
          <a:p>
            <a:r>
              <a:rPr lang="ja-JP" altLang="ja-JP" sz="1800" dirty="0">
                <a:latin typeface="Arial" pitchFamily="34" charset="0"/>
              </a:rPr>
              <a:t>覚せい剤を乱用すると幻覚・幻聴といって、実際には無いものが</a:t>
            </a:r>
            <a:r>
              <a:rPr lang="ja-JP" altLang="ja-JP" sz="1800" dirty="0" smtClean="0">
                <a:latin typeface="Arial" pitchFamily="34" charset="0"/>
              </a:rPr>
              <a:t>見</a:t>
            </a:r>
            <a:r>
              <a:rPr lang="ja-JP" altLang="en-US" sz="1800" dirty="0" smtClean="0">
                <a:latin typeface="Arial" pitchFamily="34" charset="0"/>
              </a:rPr>
              <a:t>え</a:t>
            </a:r>
            <a:endParaRPr lang="en-US" altLang="ja-JP" sz="1800" dirty="0" smtClean="0">
              <a:latin typeface="Arial" pitchFamily="34" charset="0"/>
            </a:endParaRPr>
          </a:p>
          <a:p>
            <a:r>
              <a:rPr lang="ja-JP" altLang="ja-JP" sz="1800" dirty="0" smtClean="0">
                <a:latin typeface="Arial" pitchFamily="34" charset="0"/>
              </a:rPr>
              <a:t>たり</a:t>
            </a:r>
            <a:r>
              <a:rPr lang="ja-JP" altLang="ja-JP" sz="1800" dirty="0">
                <a:latin typeface="Arial" pitchFamily="34" charset="0"/>
              </a:rPr>
              <a:t>、聞こえない音や声が聞こえたりします。</a:t>
            </a:r>
            <a:endParaRPr lang="en-US" altLang="ja-JP" sz="1800" dirty="0">
              <a:latin typeface="Arial" pitchFamily="34" charset="0"/>
            </a:endParaRPr>
          </a:p>
        </p:txBody>
      </p:sp>
    </p:spTree>
    <p:extLst>
      <p:ext uri="{BB962C8B-B14F-4D97-AF65-F5344CB8AC3E}">
        <p14:creationId xmlns:p14="http://schemas.microsoft.com/office/powerpoint/2010/main" val="11597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33388" y="241859"/>
            <a:ext cx="8351837" cy="112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eaLnBrk="1" fontAlgn="base" hangingPunct="1">
              <a:spcBef>
                <a:spcPct val="0"/>
              </a:spcBef>
              <a:spcAft>
                <a:spcPct val="0"/>
              </a:spcAft>
              <a:buFontTx/>
              <a:buNone/>
            </a:pPr>
            <a:r>
              <a:rPr lang="ja-JP" altLang="en-US" sz="6000" dirty="0" smtClean="0">
                <a:solidFill>
                  <a:schemeClr val="bg1"/>
                </a:solidFill>
                <a:ea typeface="HGP創英角ｺﾞｼｯｸUB" pitchFamily="50" charset="-128"/>
              </a:rPr>
              <a:t>薬物乱用の恐ろしさ　２</a:t>
            </a:r>
          </a:p>
        </p:txBody>
      </p:sp>
      <p:sp>
        <p:nvSpPr>
          <p:cNvPr id="22531" name="AutoShape 3"/>
          <p:cNvSpPr>
            <a:spLocks noChangeArrowheads="1"/>
          </p:cNvSpPr>
          <p:nvPr/>
        </p:nvSpPr>
        <p:spPr bwMode="auto">
          <a:xfrm>
            <a:off x="215900" y="1552575"/>
            <a:ext cx="8569325" cy="1152525"/>
          </a:xfrm>
          <a:prstGeom prst="roundRect">
            <a:avLst>
              <a:gd name="adj" fmla="val 16667"/>
            </a:avLst>
          </a:prstGeom>
          <a:gradFill rotWithShape="1">
            <a:gsLst>
              <a:gs pos="0">
                <a:srgbClr val="FF66FF"/>
              </a:gs>
              <a:gs pos="50000">
                <a:srgbClr val="FFF9FF"/>
              </a:gs>
              <a:gs pos="100000">
                <a:srgbClr val="FF66FF"/>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eaLnBrk="1" fontAlgn="base" hangingPunct="1">
              <a:spcBef>
                <a:spcPct val="0"/>
              </a:spcBef>
              <a:spcAft>
                <a:spcPct val="0"/>
              </a:spcAft>
              <a:buFontTx/>
              <a:buNone/>
            </a:pPr>
            <a:r>
              <a:rPr lang="ja-JP" altLang="en-US" sz="4800" b="1" dirty="0" smtClean="0">
                <a:solidFill>
                  <a:srgbClr val="000000"/>
                </a:solidFill>
                <a:ea typeface="HG丸ｺﾞｼｯｸM-PRO" pitchFamily="50" charset="-128"/>
              </a:rPr>
              <a:t>薬物乱用は脳を破壊する</a:t>
            </a:r>
          </a:p>
        </p:txBody>
      </p:sp>
      <p:grpSp>
        <p:nvGrpSpPr>
          <p:cNvPr id="2" name="グループ化 7"/>
          <p:cNvGrpSpPr>
            <a:grpSpLocks/>
          </p:cNvGrpSpPr>
          <p:nvPr/>
        </p:nvGrpSpPr>
        <p:grpSpPr bwMode="auto">
          <a:xfrm>
            <a:off x="1390317" y="2599896"/>
            <a:ext cx="2601441" cy="3910406"/>
            <a:chOff x="523766" y="2705100"/>
            <a:chExt cx="3765763" cy="5131284"/>
          </a:xfrm>
          <a:solidFill>
            <a:schemeClr val="bg1"/>
          </a:solidFill>
        </p:grpSpPr>
        <p:pic>
          <p:nvPicPr>
            <p:cNvPr id="22540" name="Picture 8" descr="シンナーを乱用していない者が書いた線"/>
            <p:cNvPicPr>
              <a:picLocks noChangeAspect="1" noChangeArrowheads="1"/>
            </p:cNvPicPr>
            <p:nvPr/>
          </p:nvPicPr>
          <p:blipFill>
            <a:blip r:embed="rId3">
              <a:clrChange>
                <a:clrFrom>
                  <a:srgbClr val="FDFEFE"/>
                </a:clrFrom>
                <a:clrTo>
                  <a:srgbClr val="FDFEFE">
                    <a:alpha val="0"/>
                  </a:srgbClr>
                </a:clrTo>
              </a:clrChange>
              <a:lum bright="-24000" contrast="18000"/>
              <a:extLst>
                <a:ext uri="{28A0092B-C50C-407E-A947-70E740481C1C}">
                  <a14:useLocalDpi xmlns:a14="http://schemas.microsoft.com/office/drawing/2010/main" val="0"/>
                </a:ext>
              </a:extLst>
            </a:blip>
            <a:srcRect/>
            <a:stretch>
              <a:fillRect/>
            </a:stretch>
          </p:blipFill>
          <p:spPr bwMode="auto">
            <a:xfrm>
              <a:off x="1031875" y="2705100"/>
              <a:ext cx="2749548" cy="30904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41" name="Text Box 6"/>
            <p:cNvSpPr txBox="1">
              <a:spLocks noChangeArrowheads="1"/>
            </p:cNvSpPr>
            <p:nvPr/>
          </p:nvSpPr>
          <p:spPr bwMode="auto">
            <a:xfrm>
              <a:off x="523766" y="6018976"/>
              <a:ext cx="3765763" cy="18174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eaLnBrk="1" fontAlgn="base" hangingPunct="1">
                <a:spcBef>
                  <a:spcPct val="0"/>
                </a:spcBef>
                <a:spcAft>
                  <a:spcPct val="0"/>
                </a:spcAft>
                <a:buFontTx/>
                <a:buNone/>
              </a:pPr>
              <a:r>
                <a:rPr lang="ja-JP" altLang="en-US" sz="2800" b="1" dirty="0" smtClean="0">
                  <a:solidFill>
                    <a:srgbClr val="000000"/>
                  </a:solidFill>
                  <a:latin typeface="Times New Roman" pitchFamily="18" charset="0"/>
                </a:rPr>
                <a:t>シンナーを乱用していない人が書いた円</a:t>
              </a:r>
            </a:p>
          </p:txBody>
        </p:sp>
      </p:grpSp>
      <p:grpSp>
        <p:nvGrpSpPr>
          <p:cNvPr id="3" name="グループ化 8"/>
          <p:cNvGrpSpPr>
            <a:grpSpLocks/>
          </p:cNvGrpSpPr>
          <p:nvPr/>
        </p:nvGrpSpPr>
        <p:grpSpPr bwMode="auto">
          <a:xfrm>
            <a:off x="5606999" y="2599896"/>
            <a:ext cx="2780018" cy="3479519"/>
            <a:chOff x="4270298" y="2463496"/>
            <a:chExt cx="4397001" cy="3451054"/>
          </a:xfrm>
          <a:solidFill>
            <a:schemeClr val="bg1"/>
          </a:solidFill>
        </p:grpSpPr>
        <p:pic>
          <p:nvPicPr>
            <p:cNvPr id="22538" name="Picture 9" descr="シンナー乱用者が書いた線"/>
            <p:cNvPicPr>
              <a:picLocks noChangeAspect="1" noChangeArrowheads="1"/>
            </p:cNvPicPr>
            <p:nvPr/>
          </p:nvPicPr>
          <p:blipFill>
            <a:blip r:embed="rId4">
              <a:clrChange>
                <a:clrFrom>
                  <a:srgbClr val="FCFEFD"/>
                </a:clrFrom>
                <a:clrTo>
                  <a:srgbClr val="FCFEFD">
                    <a:alpha val="0"/>
                  </a:srgbClr>
                </a:clrTo>
              </a:clrChange>
              <a:lum bright="-24000" contrast="24000"/>
              <a:extLst>
                <a:ext uri="{28A0092B-C50C-407E-A947-70E740481C1C}">
                  <a14:useLocalDpi xmlns:a14="http://schemas.microsoft.com/office/drawing/2010/main" val="0"/>
                </a:ext>
              </a:extLst>
            </a:blip>
            <a:srcRect l="7751" r="15613"/>
            <a:stretch>
              <a:fillRect/>
            </a:stretch>
          </p:blipFill>
          <p:spPr bwMode="auto">
            <a:xfrm>
              <a:off x="5076298" y="2463496"/>
              <a:ext cx="2785003" cy="23358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9" name="Text Box 7"/>
            <p:cNvSpPr txBox="1">
              <a:spLocks noChangeArrowheads="1"/>
            </p:cNvSpPr>
            <p:nvPr/>
          </p:nvSpPr>
          <p:spPr bwMode="auto">
            <a:xfrm>
              <a:off x="4270298" y="4968248"/>
              <a:ext cx="4397001" cy="9463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4400" eaLnBrk="1" fontAlgn="base" hangingPunct="1">
                <a:spcBef>
                  <a:spcPct val="0"/>
                </a:spcBef>
                <a:spcAft>
                  <a:spcPct val="0"/>
                </a:spcAft>
                <a:buFontTx/>
                <a:buNone/>
              </a:pPr>
              <a:r>
                <a:rPr lang="ja-JP" altLang="en-US" sz="2800" b="1" dirty="0" smtClean="0">
                  <a:solidFill>
                    <a:srgbClr val="000000"/>
                  </a:solidFill>
                  <a:latin typeface="Times New Roman" pitchFamily="18" charset="0"/>
                </a:rPr>
                <a:t>シンナー乱用者が書いた円</a:t>
              </a:r>
            </a:p>
          </p:txBody>
        </p:sp>
      </p:grpSp>
    </p:spTree>
    <p:extLst>
      <p:ext uri="{BB962C8B-B14F-4D97-AF65-F5344CB8AC3E}">
        <p14:creationId xmlns:p14="http://schemas.microsoft.com/office/powerpoint/2010/main" val="2486191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07950" y="130175"/>
            <a:ext cx="89646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6000" dirty="0">
                <a:solidFill>
                  <a:schemeClr val="bg1"/>
                </a:solidFill>
                <a:ea typeface="HGP創英角ｺﾞｼｯｸUB" pitchFamily="50" charset="-128"/>
              </a:rPr>
              <a:t>薬物乱用の恐ろしさ　３</a:t>
            </a:r>
          </a:p>
        </p:txBody>
      </p:sp>
      <p:sp>
        <p:nvSpPr>
          <p:cNvPr id="28675" name="AutoShape 3"/>
          <p:cNvSpPr>
            <a:spLocks noChangeArrowheads="1"/>
          </p:cNvSpPr>
          <p:nvPr/>
        </p:nvSpPr>
        <p:spPr bwMode="auto">
          <a:xfrm>
            <a:off x="180181" y="1246488"/>
            <a:ext cx="8820150" cy="1152525"/>
          </a:xfrm>
          <a:prstGeom prst="roundRect">
            <a:avLst>
              <a:gd name="adj" fmla="val 16667"/>
            </a:avLst>
          </a:prstGeom>
          <a:gradFill rotWithShape="1">
            <a:gsLst>
              <a:gs pos="0">
                <a:srgbClr val="FF66FF"/>
              </a:gs>
              <a:gs pos="50000">
                <a:srgbClr val="FFF9FF"/>
              </a:gs>
              <a:gs pos="100000">
                <a:srgbClr val="FF66FF"/>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4800" b="1">
                <a:ea typeface="HG丸ｺﾞｼｯｸM-PRO" pitchFamily="50" charset="-128"/>
              </a:rPr>
              <a:t>薬物乱用は犯罪を起こす</a:t>
            </a:r>
          </a:p>
        </p:txBody>
      </p:sp>
      <p:pic>
        <p:nvPicPr>
          <p:cNvPr id="28676" name="Picture 4" descr="an2"/>
          <p:cNvPicPr>
            <a:picLocks noChangeAspect="1" noChangeArrowheads="1"/>
          </p:cNvPicPr>
          <p:nvPr/>
        </p:nvPicPr>
        <p:blipFill>
          <a:blip r:embed="rId3">
            <a:clrChange>
              <a:clrFrom>
                <a:srgbClr val="FFFFFF"/>
              </a:clrFrom>
              <a:clrTo>
                <a:srgbClr val="FFFFFF">
                  <a:alpha val="0"/>
                </a:srgbClr>
              </a:clrTo>
            </a:clrChange>
            <a:lum bright="-30000" contrast="42000"/>
            <a:extLst>
              <a:ext uri="{28A0092B-C50C-407E-A947-70E740481C1C}">
                <a14:useLocalDpi xmlns:a14="http://schemas.microsoft.com/office/drawing/2010/main" val="0"/>
              </a:ext>
            </a:extLst>
          </a:blip>
          <a:srcRect r="-1917"/>
          <a:stretch>
            <a:fillRect/>
          </a:stretch>
        </p:blipFill>
        <p:spPr bwMode="auto">
          <a:xfrm>
            <a:off x="1260389" y="2490573"/>
            <a:ext cx="6882714" cy="3603625"/>
          </a:xfrm>
          <a:prstGeom prst="rect">
            <a:avLst/>
          </a:prstGeom>
          <a:solidFill>
            <a:schemeClr val="bg1"/>
          </a:solidFill>
          <a:ln>
            <a:noFill/>
          </a:ln>
          <a:extLst/>
        </p:spPr>
      </p:pic>
      <p:sp>
        <p:nvSpPr>
          <p:cNvPr id="3" name="正方形/長方形 2"/>
          <p:cNvSpPr/>
          <p:nvPr/>
        </p:nvSpPr>
        <p:spPr>
          <a:xfrm>
            <a:off x="1260389" y="6211669"/>
            <a:ext cx="6882714" cy="646331"/>
          </a:xfrm>
          <a:prstGeom prst="rect">
            <a:avLst/>
          </a:prstGeom>
          <a:solidFill>
            <a:schemeClr val="bg1"/>
          </a:solidFill>
        </p:spPr>
        <p:txBody>
          <a:bodyPr wrap="square">
            <a:spAutoFit/>
          </a:bodyPr>
          <a:lstStyle/>
          <a:p>
            <a:r>
              <a:rPr lang="ja-JP" altLang="ja-JP" sz="1800" dirty="0">
                <a:latin typeface="Arial" pitchFamily="34" charset="0"/>
              </a:rPr>
              <a:t>覚せい剤を乱用すると幻覚・幻聴といって、実際には無いものが</a:t>
            </a:r>
            <a:r>
              <a:rPr lang="ja-JP" altLang="ja-JP" sz="1800" dirty="0" smtClean="0">
                <a:latin typeface="Arial" pitchFamily="34" charset="0"/>
              </a:rPr>
              <a:t>見</a:t>
            </a:r>
            <a:r>
              <a:rPr lang="ja-JP" altLang="en-US" sz="1800" dirty="0" smtClean="0">
                <a:latin typeface="Arial" pitchFamily="34" charset="0"/>
              </a:rPr>
              <a:t>え</a:t>
            </a:r>
            <a:endParaRPr lang="en-US" altLang="ja-JP" sz="1800" dirty="0" smtClean="0">
              <a:latin typeface="Arial" pitchFamily="34" charset="0"/>
            </a:endParaRPr>
          </a:p>
          <a:p>
            <a:r>
              <a:rPr lang="ja-JP" altLang="ja-JP" sz="1800" dirty="0" smtClean="0">
                <a:latin typeface="Arial" pitchFamily="34" charset="0"/>
              </a:rPr>
              <a:t>たり</a:t>
            </a:r>
            <a:r>
              <a:rPr lang="ja-JP" altLang="ja-JP" sz="1800" dirty="0">
                <a:latin typeface="Arial" pitchFamily="34" charset="0"/>
              </a:rPr>
              <a:t>、聞こえない音や声が聞こえたりします。</a:t>
            </a:r>
            <a:endParaRPr lang="en-US" altLang="ja-JP" sz="1800" dirty="0">
              <a:latin typeface="Arial" pitchFamily="34" charset="0"/>
            </a:endParaRPr>
          </a:p>
        </p:txBody>
      </p:sp>
    </p:spTree>
    <p:extLst>
      <p:ext uri="{BB962C8B-B14F-4D97-AF65-F5344CB8AC3E}">
        <p14:creationId xmlns:p14="http://schemas.microsoft.com/office/powerpoint/2010/main" val="7928778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交通事故"/>
          <p:cNvPicPr>
            <a:picLocks noChangeAspect="1" noChangeArrowheads="1"/>
          </p:cNvPicPr>
          <p:nvPr/>
        </p:nvPicPr>
        <p:blipFill>
          <a:blip r:embed="rId3">
            <a:lum bright="-6000"/>
            <a:extLst>
              <a:ext uri="{28A0092B-C50C-407E-A947-70E740481C1C}">
                <a14:useLocalDpi xmlns:a14="http://schemas.microsoft.com/office/drawing/2010/main" val="0"/>
              </a:ext>
            </a:extLst>
          </a:blip>
          <a:srcRect l="14037" t="16724" r="15184" b="1672"/>
          <a:stretch>
            <a:fillRect/>
          </a:stretch>
        </p:blipFill>
        <p:spPr bwMode="auto">
          <a:xfrm>
            <a:off x="-36513" y="0"/>
            <a:ext cx="9180513" cy="682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00FF"/>
                </a:solidFill>
                <a:miter lim="800000"/>
                <a:headEnd/>
                <a:tailEnd/>
              </a14:hiddenLine>
            </a:ext>
            <a:ext uri="{AF507438-7753-43E0-B8FC-AC1667EBCBE1}">
              <a14:hiddenEffects xmlns:a14="http://schemas.microsoft.com/office/drawing/2010/main">
                <a:effectLst>
                  <a:outerShdw dist="107763" dir="2700000" algn="ctr" rotWithShape="0">
                    <a:srgbClr val="333333"/>
                  </a:outerShdw>
                </a:effectLst>
              </a14:hiddenEffects>
            </a:ext>
          </a:extLst>
        </p:spPr>
      </p:pic>
      <p:sp>
        <p:nvSpPr>
          <p:cNvPr id="29699" name="Text Box 7"/>
          <p:cNvSpPr txBox="1">
            <a:spLocks noChangeArrowheads="1"/>
          </p:cNvSpPr>
          <p:nvPr/>
        </p:nvSpPr>
        <p:spPr bwMode="auto">
          <a:xfrm>
            <a:off x="2236788" y="5386388"/>
            <a:ext cx="4673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8800" b="1">
                <a:solidFill>
                  <a:srgbClr val="CC0000"/>
                </a:solidFill>
              </a:rPr>
              <a:t>交通事故</a:t>
            </a:r>
          </a:p>
        </p:txBody>
      </p:sp>
    </p:spTree>
    <p:extLst>
      <p:ext uri="{BB962C8B-B14F-4D97-AF65-F5344CB8AC3E}">
        <p14:creationId xmlns:p14="http://schemas.microsoft.com/office/powerpoint/2010/main" val="343609979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Users\y-mitsuoka58\AppData\Local\Microsoft\Windows\Temporary Internet Files\Content.IE5\40II0EP9\MP9004073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0"/>
            <a:ext cx="92265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2214563" y="4691063"/>
            <a:ext cx="31750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8800" b="1" dirty="0">
                <a:solidFill>
                  <a:srgbClr val="CC0000"/>
                </a:solidFill>
              </a:rPr>
              <a:t>放　火</a:t>
            </a:r>
          </a:p>
        </p:txBody>
      </p:sp>
    </p:spTree>
    <p:extLst>
      <p:ext uri="{BB962C8B-B14F-4D97-AF65-F5344CB8AC3E}">
        <p14:creationId xmlns:p14="http://schemas.microsoft.com/office/powerpoint/2010/main" val="280901085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9"/>
          <p:cNvSpPr>
            <a:spLocks noChangeArrowheads="1"/>
          </p:cNvSpPr>
          <p:nvPr/>
        </p:nvSpPr>
        <p:spPr bwMode="auto">
          <a:xfrm>
            <a:off x="425450" y="2997200"/>
            <a:ext cx="3592513" cy="2243138"/>
          </a:xfrm>
          <a:prstGeom prst="cloudCallout">
            <a:avLst>
              <a:gd name="adj1" fmla="val 75083"/>
              <a:gd name="adj2" fmla="val 23866"/>
            </a:avLst>
          </a:prstGeom>
          <a:gradFill rotWithShape="1">
            <a:gsLst>
              <a:gs pos="0">
                <a:srgbClr val="F0F0F0">
                  <a:alpha val="89998"/>
                </a:srgbClr>
              </a:gs>
              <a:gs pos="100000">
                <a:srgbClr val="C0C0C0">
                  <a:alpha val="89998"/>
                </a:srgb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ja-JP" sz="5400">
              <a:ea typeface="ＤＨＰ特太ゴシック体" pitchFamily="2" charset="-128"/>
            </a:endParaRPr>
          </a:p>
        </p:txBody>
      </p:sp>
      <p:sp>
        <p:nvSpPr>
          <p:cNvPr id="31747" name="Rectangle 2"/>
          <p:cNvSpPr>
            <a:spLocks noChangeArrowheads="1"/>
          </p:cNvSpPr>
          <p:nvPr/>
        </p:nvSpPr>
        <p:spPr bwMode="auto">
          <a:xfrm>
            <a:off x="107950" y="201613"/>
            <a:ext cx="89646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6000" dirty="0">
                <a:solidFill>
                  <a:schemeClr val="bg1"/>
                </a:solidFill>
                <a:ea typeface="HGP創英角ｺﾞｼｯｸUB" pitchFamily="50" charset="-128"/>
              </a:rPr>
              <a:t>薬物乱用の恐ろしさ　４</a:t>
            </a:r>
          </a:p>
        </p:txBody>
      </p:sp>
      <p:sp>
        <p:nvSpPr>
          <p:cNvPr id="31748" name="AutoShape 3"/>
          <p:cNvSpPr>
            <a:spLocks noChangeArrowheads="1"/>
          </p:cNvSpPr>
          <p:nvPr/>
        </p:nvSpPr>
        <p:spPr bwMode="auto">
          <a:xfrm>
            <a:off x="144463" y="1555750"/>
            <a:ext cx="8820150" cy="1152525"/>
          </a:xfrm>
          <a:prstGeom prst="roundRect">
            <a:avLst>
              <a:gd name="adj" fmla="val 16667"/>
            </a:avLst>
          </a:prstGeom>
          <a:gradFill rotWithShape="1">
            <a:gsLst>
              <a:gs pos="0">
                <a:srgbClr val="FF66FF"/>
              </a:gs>
              <a:gs pos="50000">
                <a:srgbClr val="FFF9FF"/>
              </a:gs>
              <a:gs pos="100000">
                <a:srgbClr val="FF66FF"/>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b="1">
                <a:ea typeface="HG丸ｺﾞｼｯｸM-PRO" pitchFamily="50" charset="-128"/>
              </a:rPr>
              <a:t>薬物乱用は犯罪者の資金源となる！</a:t>
            </a:r>
          </a:p>
        </p:txBody>
      </p:sp>
      <p:pic>
        <p:nvPicPr>
          <p:cNvPr id="31749" name="Picture 8" descr="j01993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00000">
            <a:off x="2563813" y="2978150"/>
            <a:ext cx="515937"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グループ化 1"/>
          <p:cNvGrpSpPr>
            <a:grpSpLocks/>
          </p:cNvGrpSpPr>
          <p:nvPr/>
        </p:nvGrpSpPr>
        <p:grpSpPr bwMode="auto">
          <a:xfrm>
            <a:off x="4017963" y="3806825"/>
            <a:ext cx="4657725" cy="2695575"/>
            <a:chOff x="3737171" y="3394075"/>
            <a:chExt cx="4657911" cy="2695026"/>
          </a:xfrm>
        </p:grpSpPr>
        <p:pic>
          <p:nvPicPr>
            <p:cNvPr id="31753" name="Picture 7" descr="j02387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171" y="4655642"/>
              <a:ext cx="2305245" cy="14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7" descr="j02387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793" y="4655642"/>
              <a:ext cx="2305245" cy="14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7" descr="j02387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9837" y="4655642"/>
              <a:ext cx="2305245" cy="14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7" descr="j02387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391" y="4027692"/>
              <a:ext cx="2305245" cy="14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7" descr="j02387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986" y="4036704"/>
              <a:ext cx="2305245" cy="14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7" descr="j02387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4949" y="3394075"/>
              <a:ext cx="2305245" cy="14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1" name="Picture 13" descr="C:\Users\y-mitsuoka58\AppData\Local\Microsoft\Windows\Temporary Internet Files\Content.IE5\WNDM3QLJ\MC90021525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450" y="3532188"/>
            <a:ext cx="1662113"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7075" y="4524375"/>
            <a:ext cx="16478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26656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325231" y="762000"/>
            <a:ext cx="4493539" cy="1015663"/>
          </a:xfrm>
          <a:prstGeom prst="rect">
            <a:avLst/>
          </a:prstGeom>
          <a:noFill/>
        </p:spPr>
        <p:txBody>
          <a:bodyPr wrap="none" rtlCol="0">
            <a:spAutoFit/>
          </a:bodyPr>
          <a:lstStyle/>
          <a:p>
            <a:pPr algn="ctr"/>
            <a:r>
              <a:rPr lang="ja-JP" altLang="en-US" sz="5400" dirty="0" smtClean="0">
                <a:solidFill>
                  <a:schemeClr val="bg1"/>
                </a:solidFill>
              </a:rPr>
              <a:t>薬物乱用</a:t>
            </a:r>
            <a:r>
              <a:rPr lang="ja-JP" altLang="en-US" sz="6000" dirty="0" smtClean="0">
                <a:solidFill>
                  <a:schemeClr val="bg1"/>
                </a:solidFill>
              </a:rPr>
              <a:t>防止</a:t>
            </a:r>
            <a:endParaRPr kumimoji="1" lang="ja-JP" altLang="en-US" sz="6000" dirty="0">
              <a:solidFill>
                <a:schemeClr val="bg1"/>
              </a:solidFill>
            </a:endParaRPr>
          </a:p>
        </p:txBody>
      </p:sp>
      <p:sp>
        <p:nvSpPr>
          <p:cNvPr id="10" name="テキスト ボックス 9"/>
          <p:cNvSpPr txBox="1"/>
          <p:nvPr/>
        </p:nvSpPr>
        <p:spPr>
          <a:xfrm>
            <a:off x="559520" y="2493797"/>
            <a:ext cx="8127280" cy="2277547"/>
          </a:xfrm>
          <a:prstGeom prst="rect">
            <a:avLst/>
          </a:prstGeom>
          <a:noFill/>
        </p:spPr>
        <p:txBody>
          <a:bodyPr wrap="square" rtlCol="0">
            <a:spAutoFit/>
          </a:bodyPr>
          <a:lstStyle/>
          <a:p>
            <a:pPr algn="ctr"/>
            <a:r>
              <a:rPr kumimoji="1" lang="en-US" altLang="ja-JP" sz="5400" dirty="0" smtClean="0">
                <a:solidFill>
                  <a:schemeClr val="bg1"/>
                </a:solidFill>
              </a:rPr>
              <a:t>『</a:t>
            </a:r>
            <a:r>
              <a:rPr kumimoji="1" lang="ja-JP" altLang="en-US" sz="5400" dirty="0" smtClean="0">
                <a:solidFill>
                  <a:schemeClr val="bg1"/>
                </a:solidFill>
              </a:rPr>
              <a:t>大麻はタバコより安全</a:t>
            </a:r>
            <a:r>
              <a:rPr kumimoji="1" lang="en-US" altLang="ja-JP" sz="5400" dirty="0" smtClean="0">
                <a:solidFill>
                  <a:schemeClr val="bg1"/>
                </a:solidFill>
              </a:rPr>
              <a:t>』</a:t>
            </a:r>
          </a:p>
          <a:p>
            <a:pPr algn="ctr"/>
            <a:r>
              <a:rPr lang="ja-JP" altLang="en-US" sz="5400" dirty="0" smtClean="0">
                <a:solidFill>
                  <a:schemeClr val="bg1"/>
                </a:solidFill>
              </a:rPr>
              <a:t>という</a:t>
            </a:r>
            <a:r>
              <a:rPr lang="ja-JP" altLang="en-US" sz="8800" dirty="0" smtClean="0">
                <a:solidFill>
                  <a:schemeClr val="bg1"/>
                </a:solidFill>
              </a:rPr>
              <a:t>嘘</a:t>
            </a:r>
            <a:endParaRPr kumimoji="1" lang="ja-JP" altLang="en-US" sz="5400" dirty="0">
              <a:solidFill>
                <a:schemeClr val="bg1"/>
              </a:solidFill>
            </a:endParaRPr>
          </a:p>
        </p:txBody>
      </p:sp>
    </p:spTree>
    <p:extLst>
      <p:ext uri="{BB962C8B-B14F-4D97-AF65-F5344CB8AC3E}">
        <p14:creationId xmlns:p14="http://schemas.microsoft.com/office/powerpoint/2010/main" val="400805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38100"/>
            <a:ext cx="8964613" cy="1371600"/>
          </a:xfrm>
          <a:noFill/>
        </p:spPr>
        <p:txBody>
          <a:bodyPr/>
          <a:lstStyle/>
          <a:p>
            <a:pPr eaLnBrk="1" hangingPunct="1"/>
            <a:r>
              <a:rPr lang="ja-JP" altLang="en-US" sz="6000" dirty="0" smtClean="0">
                <a:solidFill>
                  <a:schemeClr val="bg1"/>
                </a:solidFill>
                <a:ea typeface="HGP創英角ｺﾞｼｯｸUB" pitchFamily="50" charset="-128"/>
              </a:rPr>
              <a:t>薬物乱用とは</a:t>
            </a:r>
          </a:p>
        </p:txBody>
      </p:sp>
      <p:sp>
        <p:nvSpPr>
          <p:cNvPr id="3076" name="Text Box 3"/>
          <p:cNvSpPr txBox="1">
            <a:spLocks noChangeArrowheads="1"/>
          </p:cNvSpPr>
          <p:nvPr/>
        </p:nvSpPr>
        <p:spPr bwMode="auto">
          <a:xfrm>
            <a:off x="331788" y="1836738"/>
            <a:ext cx="87487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eaLnBrk="1" fontAlgn="base" hangingPunct="1">
              <a:spcBef>
                <a:spcPct val="0"/>
              </a:spcBef>
              <a:spcAft>
                <a:spcPct val="0"/>
              </a:spcAft>
              <a:buFontTx/>
              <a:buNone/>
            </a:pPr>
            <a:r>
              <a:rPr lang="ja-JP" altLang="en-US" sz="4400" b="1" dirty="0" smtClean="0">
                <a:solidFill>
                  <a:schemeClr val="bg1"/>
                </a:solidFill>
                <a:latin typeface="Times New Roman" pitchFamily="18" charset="0"/>
                <a:ea typeface="HG丸ｺﾞｼｯｸM-PRO" pitchFamily="50" charset="-128"/>
              </a:rPr>
              <a:t>薬物を社会のルールからはずれた</a:t>
            </a:r>
          </a:p>
          <a:p>
            <a:pPr defTabSz="914400" eaLnBrk="1" fontAlgn="base" hangingPunct="1">
              <a:spcBef>
                <a:spcPct val="0"/>
              </a:spcBef>
              <a:spcAft>
                <a:spcPct val="0"/>
              </a:spcAft>
              <a:buFontTx/>
              <a:buNone/>
            </a:pPr>
            <a:r>
              <a:rPr lang="ja-JP" altLang="en-US" sz="4400" b="1" dirty="0" smtClean="0">
                <a:solidFill>
                  <a:schemeClr val="bg1"/>
                </a:solidFill>
                <a:latin typeface="Times New Roman" pitchFamily="18" charset="0"/>
                <a:ea typeface="HG丸ｺﾞｼｯｸM-PRO" pitchFamily="50" charset="-128"/>
              </a:rPr>
              <a:t>方法や目的で使うことです。</a:t>
            </a:r>
          </a:p>
        </p:txBody>
      </p:sp>
      <p:sp>
        <p:nvSpPr>
          <p:cNvPr id="10244" name="AutoShape 4"/>
          <p:cNvSpPr>
            <a:spLocks noChangeArrowheads="1"/>
          </p:cNvSpPr>
          <p:nvPr/>
        </p:nvSpPr>
        <p:spPr bwMode="auto">
          <a:xfrm>
            <a:off x="1528762" y="4037871"/>
            <a:ext cx="6354763" cy="2022475"/>
          </a:xfrm>
          <a:prstGeom prst="roundRect">
            <a:avLst>
              <a:gd name="adj" fmla="val 16667"/>
            </a:avLst>
          </a:prstGeom>
          <a:gradFill rotWithShape="1">
            <a:gsLst>
              <a:gs pos="0">
                <a:srgbClr val="C0C0C0"/>
              </a:gs>
              <a:gs pos="50000">
                <a:srgbClr val="E3E3E3"/>
              </a:gs>
              <a:gs pos="100000">
                <a:srgbClr val="C0C0C0"/>
              </a:gs>
            </a:gsLst>
            <a:lin ang="2700000" scaled="1"/>
          </a:gradFill>
          <a:ln w="9525">
            <a:round/>
            <a:headEnd/>
            <a:tailEnd/>
          </a:ln>
          <a:scene3d>
            <a:camera prst="legacyPerspectiveTop"/>
            <a:lightRig rig="legacyFlat3" dir="b"/>
          </a:scene3d>
          <a:sp3d extrusionH="887400" prstMaterial="legacyMatte">
            <a:bevelT w="13500" h="13500" prst="angle"/>
            <a:bevelB w="13500" h="13500" prst="angle"/>
            <a:extrusionClr>
              <a:srgbClr val="C0C0C0"/>
            </a:extrusionClr>
          </a:sp3d>
        </p:spPr>
        <p:txBody>
          <a:bodyPr wrap="none" anchor="ctr" anchorCtr="1">
            <a:flatTx/>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914400" eaLnBrk="1" fontAlgn="base" hangingPunct="1">
              <a:spcBef>
                <a:spcPct val="0"/>
              </a:spcBef>
              <a:spcAft>
                <a:spcPct val="0"/>
              </a:spcAft>
              <a:buFontTx/>
              <a:buNone/>
            </a:pPr>
            <a:r>
              <a:rPr lang="ja-JP" altLang="en-US" sz="5400" dirty="0" smtClean="0">
                <a:solidFill>
                  <a:srgbClr val="FF0000"/>
                </a:solidFill>
                <a:ea typeface="HGP創英角ｺﾞｼｯｸUB" pitchFamily="50" charset="-128"/>
              </a:rPr>
              <a:t>１回</a:t>
            </a:r>
            <a:r>
              <a:rPr lang="ja-JP" altLang="en-US" sz="5400" dirty="0" smtClean="0">
                <a:solidFill>
                  <a:srgbClr val="111111"/>
                </a:solidFill>
                <a:ea typeface="HGP創英角ｺﾞｼｯｸUB" pitchFamily="50" charset="-128"/>
              </a:rPr>
              <a:t>使っただけでも</a:t>
            </a:r>
          </a:p>
          <a:p>
            <a:pPr defTabSz="914400" eaLnBrk="1" fontAlgn="base" hangingPunct="1">
              <a:spcBef>
                <a:spcPct val="0"/>
              </a:spcBef>
              <a:spcAft>
                <a:spcPct val="0"/>
              </a:spcAft>
              <a:buFontTx/>
              <a:buNone/>
            </a:pPr>
            <a:r>
              <a:rPr lang="ja-JP" altLang="en-US" sz="5400" dirty="0" smtClean="0">
                <a:solidFill>
                  <a:srgbClr val="111111"/>
                </a:solidFill>
                <a:ea typeface="HGP創英角ｺﾞｼｯｸUB" pitchFamily="50" charset="-128"/>
              </a:rPr>
              <a:t>乱用になります！</a:t>
            </a:r>
          </a:p>
        </p:txBody>
      </p:sp>
    </p:spTree>
    <p:extLst>
      <p:ext uri="{BB962C8B-B14F-4D97-AF65-F5344CB8AC3E}">
        <p14:creationId xmlns:p14="http://schemas.microsoft.com/office/powerpoint/2010/main" val="205995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60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コンテンツ プレースホルダー 2"/>
          <p:cNvSpPr>
            <a:spLocks noGrp="1"/>
          </p:cNvSpPr>
          <p:nvPr>
            <p:ph idx="1"/>
          </p:nvPr>
        </p:nvSpPr>
        <p:spPr>
          <a:xfrm>
            <a:off x="401782" y="2119874"/>
            <a:ext cx="8229600" cy="1309237"/>
          </a:xfrm>
        </p:spPr>
        <p:txBody>
          <a:bodyPr>
            <a:noAutofit/>
          </a:bodyPr>
          <a:lstStyle/>
          <a:p>
            <a:r>
              <a:rPr lang="ja-JP" altLang="en-US" sz="4400" dirty="0" smtClean="0">
                <a:solidFill>
                  <a:schemeClr val="bg1"/>
                </a:solidFill>
              </a:rPr>
              <a:t>肺がんになる危険性はタバコより</a:t>
            </a:r>
            <a:r>
              <a:rPr lang="ja-JP" altLang="en-US" sz="4400" dirty="0">
                <a:solidFill>
                  <a:schemeClr val="bg1"/>
                </a:solidFill>
              </a:rPr>
              <a:t>本当</a:t>
            </a:r>
            <a:r>
              <a:rPr lang="ja-JP" altLang="en-US" sz="4400" dirty="0" smtClean="0">
                <a:solidFill>
                  <a:schemeClr val="bg1"/>
                </a:solidFill>
              </a:rPr>
              <a:t>に低いのか？</a:t>
            </a:r>
            <a:endParaRPr lang="en-US" altLang="ja-JP" sz="4400" dirty="0" smtClean="0">
              <a:solidFill>
                <a:schemeClr val="bg1"/>
              </a:solidFill>
            </a:endParaRPr>
          </a:p>
        </p:txBody>
      </p:sp>
      <p:sp>
        <p:nvSpPr>
          <p:cNvPr id="2" name="タイトル 1"/>
          <p:cNvSpPr>
            <a:spLocks noGrp="1"/>
          </p:cNvSpPr>
          <p:nvPr>
            <p:ph type="title"/>
          </p:nvPr>
        </p:nvSpPr>
        <p:spPr>
          <a:xfrm>
            <a:off x="628650" y="101883"/>
            <a:ext cx="7886700" cy="1325563"/>
          </a:xfrm>
        </p:spPr>
        <p:txBody>
          <a:bodyPr>
            <a:noAutofit/>
          </a:bodyPr>
          <a:lstStyle/>
          <a:p>
            <a:pPr algn="ctr">
              <a:defRPr/>
            </a:pPr>
            <a:r>
              <a:rPr lang="ja-JP" altLang="en-US" sz="5400" dirty="0" smtClean="0">
                <a:solidFill>
                  <a:srgbClr val="C00000"/>
                </a:solidFill>
              </a:rPr>
              <a:t>大麻はタバコより安全？</a:t>
            </a:r>
            <a:endParaRPr lang="ja-JP" altLang="en-US" sz="5400" dirty="0">
              <a:solidFill>
                <a:srgbClr val="C00000"/>
              </a:solidFill>
            </a:endParaRPr>
          </a:p>
        </p:txBody>
      </p:sp>
      <p:sp>
        <p:nvSpPr>
          <p:cNvPr id="12" name="コンテンツ プレースホルダー 2"/>
          <p:cNvSpPr txBox="1">
            <a:spLocks/>
          </p:cNvSpPr>
          <p:nvPr/>
        </p:nvSpPr>
        <p:spPr>
          <a:xfrm>
            <a:off x="401782" y="4108332"/>
            <a:ext cx="8229600" cy="1877274"/>
          </a:xfrm>
          <a:prstGeom prst="rect">
            <a:avLst/>
          </a:prstGeom>
        </p:spPr>
        <p:txBody>
          <a:bodyPr vert="horz" lIns="68580" tIns="34290" rIns="68580" bIns="3429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ja-JP" altLang="en-US" sz="4400" b="0" i="0" u="none" strike="noStrike" kern="1200" cap="none" spc="0" normalizeH="0" baseline="0" noProof="0" dirty="0" smtClean="0">
                <a:ln>
                  <a:noFill/>
                </a:ln>
                <a:solidFill>
                  <a:schemeClr val="bg1"/>
                </a:solidFill>
                <a:effectLst/>
                <a:uLnTx/>
                <a:uFillTx/>
                <a:latin typeface="+mn-lt"/>
                <a:ea typeface="+mn-ea"/>
                <a:cs typeface="+mn-cs"/>
              </a:rPr>
              <a:t>大麻を乱用しても、依存症にならないとネットに書いてあったが・・・</a:t>
            </a:r>
            <a:endParaRPr kumimoji="1" lang="en-US" altLang="ja-JP" sz="4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5093" y="-162576"/>
            <a:ext cx="9214058" cy="4162792"/>
            <a:chOff x="-35093" y="717489"/>
            <a:chExt cx="9214058" cy="3773624"/>
          </a:xfrm>
        </p:grpSpPr>
        <p:sp>
          <p:nvSpPr>
            <p:cNvPr id="7" name="爆発 2 6"/>
            <p:cNvSpPr/>
            <p:nvPr/>
          </p:nvSpPr>
          <p:spPr>
            <a:xfrm rot="513339">
              <a:off x="-35093" y="717489"/>
              <a:ext cx="9214058" cy="3773624"/>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00"/>
                </a:solidFill>
              </a:endParaRPr>
            </a:p>
          </p:txBody>
        </p:sp>
        <p:sp>
          <p:nvSpPr>
            <p:cNvPr id="8" name="テキスト ボックス 7"/>
            <p:cNvSpPr txBox="1">
              <a:spLocks noChangeArrowheads="1"/>
            </p:cNvSpPr>
            <p:nvPr/>
          </p:nvSpPr>
          <p:spPr bwMode="auto">
            <a:xfrm>
              <a:off x="1728353" y="1836341"/>
              <a:ext cx="6011862" cy="1938338"/>
            </a:xfrm>
            <a:prstGeom prst="rect">
              <a:avLst/>
            </a:prstGeom>
            <a:noFill/>
            <a:ln w="9525">
              <a:noFill/>
              <a:miter lim="800000"/>
              <a:headEnd/>
              <a:tailEnd/>
            </a:ln>
          </p:spPr>
          <p:txBody>
            <a:bodyPr>
              <a:spAutoFit/>
            </a:bodyPr>
            <a:lstStyle/>
            <a:p>
              <a:r>
                <a:rPr lang="ja-JP" altLang="en-US" sz="4000" dirty="0">
                  <a:solidFill>
                    <a:srgbClr val="FF0000"/>
                  </a:solidFill>
                </a:rPr>
                <a:t>大麻タバコ１本には、</a:t>
              </a:r>
              <a:endParaRPr lang="en-US" altLang="ja-JP" sz="4000" dirty="0">
                <a:solidFill>
                  <a:srgbClr val="FF0000"/>
                </a:solidFill>
              </a:endParaRPr>
            </a:p>
            <a:p>
              <a:r>
                <a:rPr lang="ja-JP" altLang="en-US" sz="4000" dirty="0">
                  <a:solidFill>
                    <a:srgbClr val="FF0000"/>
                  </a:solidFill>
                </a:rPr>
                <a:t>普通のタバコ２０本分の</a:t>
              </a:r>
              <a:endParaRPr lang="en-US" altLang="ja-JP" sz="4000" dirty="0">
                <a:solidFill>
                  <a:srgbClr val="FF0000"/>
                </a:solidFill>
              </a:endParaRPr>
            </a:p>
            <a:p>
              <a:r>
                <a:rPr lang="ja-JP" altLang="en-US" sz="4000" dirty="0">
                  <a:solidFill>
                    <a:srgbClr val="FF0000"/>
                  </a:solidFill>
                </a:rPr>
                <a:t>発</a:t>
              </a:r>
              <a:r>
                <a:rPr lang="ja-JP" altLang="en-US" sz="4000" dirty="0" smtClean="0">
                  <a:solidFill>
                    <a:srgbClr val="FF0000"/>
                  </a:solidFill>
                </a:rPr>
                <a:t>がん性物質</a:t>
              </a:r>
              <a:r>
                <a:rPr lang="ja-JP" altLang="en-US" sz="4000" dirty="0">
                  <a:solidFill>
                    <a:srgbClr val="FF0000"/>
                  </a:solidFill>
                </a:rPr>
                <a:t>！</a:t>
              </a:r>
            </a:p>
          </p:txBody>
        </p:sp>
      </p:grpSp>
      <p:grpSp>
        <p:nvGrpSpPr>
          <p:cNvPr id="9" name="グループ化 8"/>
          <p:cNvGrpSpPr/>
          <p:nvPr/>
        </p:nvGrpSpPr>
        <p:grpSpPr>
          <a:xfrm>
            <a:off x="-396516" y="3564140"/>
            <a:ext cx="10261601" cy="3738442"/>
            <a:chOff x="-396515" y="3255221"/>
            <a:chExt cx="10261601" cy="3738442"/>
          </a:xfrm>
        </p:grpSpPr>
        <p:sp>
          <p:nvSpPr>
            <p:cNvPr id="10" name="爆発 2 9"/>
            <p:cNvSpPr/>
            <p:nvPr/>
          </p:nvSpPr>
          <p:spPr>
            <a:xfrm rot="513339">
              <a:off x="-396515" y="3255221"/>
              <a:ext cx="10261601" cy="3738442"/>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0"/>
            <p:cNvSpPr txBox="1">
              <a:spLocks noChangeArrowheads="1"/>
            </p:cNvSpPr>
            <p:nvPr/>
          </p:nvSpPr>
          <p:spPr bwMode="auto">
            <a:xfrm>
              <a:off x="186719" y="4353522"/>
              <a:ext cx="7786254" cy="1569660"/>
            </a:xfrm>
            <a:prstGeom prst="rect">
              <a:avLst/>
            </a:prstGeom>
            <a:noFill/>
            <a:ln w="9525">
              <a:noFill/>
              <a:miter lim="800000"/>
              <a:headEnd/>
              <a:tailEnd/>
            </a:ln>
          </p:spPr>
          <p:txBody>
            <a:bodyPr wrap="square">
              <a:spAutoFit/>
            </a:bodyPr>
            <a:lstStyle/>
            <a:p>
              <a:pPr algn="ctr"/>
              <a:r>
                <a:rPr lang="ja-JP" altLang="en-US" sz="3200" dirty="0">
                  <a:solidFill>
                    <a:srgbClr val="FF0000"/>
                  </a:solidFill>
                </a:rPr>
                <a:t>何年たって</a:t>
              </a:r>
              <a:r>
                <a:rPr lang="ja-JP" altLang="en-US" sz="3200" dirty="0" smtClean="0">
                  <a:solidFill>
                    <a:srgbClr val="FF0000"/>
                  </a:solidFill>
                </a:rPr>
                <a:t>も脳が覚えている！</a:t>
              </a:r>
              <a:endParaRPr lang="en-US" altLang="ja-JP" sz="3200" dirty="0" smtClean="0">
                <a:solidFill>
                  <a:srgbClr val="FF0000"/>
                </a:solidFill>
              </a:endParaRPr>
            </a:p>
            <a:p>
              <a:pPr algn="ctr"/>
              <a:r>
                <a:rPr lang="ja-JP" altLang="en-US" sz="3200" dirty="0">
                  <a:solidFill>
                    <a:srgbClr val="FF0000"/>
                  </a:solidFill>
                </a:rPr>
                <a:t>一度でも手を出す</a:t>
              </a:r>
              <a:r>
                <a:rPr lang="ja-JP" altLang="en-US" sz="3200" dirty="0" smtClean="0">
                  <a:solidFill>
                    <a:srgbClr val="FF0000"/>
                  </a:solidFill>
                </a:rPr>
                <a:t>と</a:t>
              </a:r>
              <a:r>
                <a:rPr lang="ja-JP" altLang="en-US" sz="3200" dirty="0">
                  <a:solidFill>
                    <a:srgbClr val="FF0000"/>
                  </a:solidFill>
                </a:rPr>
                <a:t>、</a:t>
              </a:r>
              <a:endParaRPr lang="en-US" altLang="ja-JP" sz="3200" dirty="0" smtClean="0">
                <a:solidFill>
                  <a:srgbClr val="FF0000"/>
                </a:solidFill>
              </a:endParaRPr>
            </a:p>
            <a:p>
              <a:pPr algn="ctr"/>
              <a:r>
                <a:rPr lang="ja-JP" altLang="en-US" sz="3200" dirty="0">
                  <a:solidFill>
                    <a:srgbClr val="FF0000"/>
                  </a:solidFill>
                </a:rPr>
                <a:t>　</a:t>
              </a:r>
              <a:r>
                <a:rPr lang="ja-JP" altLang="en-US" sz="3200" dirty="0" smtClean="0">
                  <a:solidFill>
                    <a:srgbClr val="FF0000"/>
                  </a:solidFill>
                </a:rPr>
                <a:t>一生を台無しにすることに！</a:t>
              </a:r>
              <a:endParaRPr lang="ja-JP" altLang="en-US" sz="3200" dirty="0">
                <a:solidFill>
                  <a:srgbClr val="FF0000"/>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9579" y="2937164"/>
            <a:ext cx="8359981" cy="584775"/>
          </a:xfrm>
          <a:prstGeom prst="rect">
            <a:avLst/>
          </a:prstGeom>
          <a:noFill/>
        </p:spPr>
        <p:txBody>
          <a:bodyPr wrap="none" rtlCol="0">
            <a:spAutoFit/>
          </a:bodyPr>
          <a:lstStyle/>
          <a:p>
            <a:pPr algn="ctr"/>
            <a:r>
              <a:rPr kumimoji="1" lang="ja-JP" altLang="en-US" sz="3200" dirty="0" smtClean="0">
                <a:solidFill>
                  <a:schemeClr val="bg1"/>
                </a:solidFill>
              </a:rPr>
              <a:t>ネットには、この様な</a:t>
            </a:r>
            <a:r>
              <a:rPr kumimoji="1" lang="en-US" altLang="ja-JP" sz="3200" dirty="0" smtClean="0">
                <a:solidFill>
                  <a:schemeClr val="bg1"/>
                </a:solidFill>
              </a:rPr>
              <a:t>『</a:t>
            </a:r>
            <a:r>
              <a:rPr kumimoji="1" lang="ja-JP" altLang="en-US" sz="3200" dirty="0" smtClean="0">
                <a:solidFill>
                  <a:schemeClr val="bg1"/>
                </a:solidFill>
              </a:rPr>
              <a:t>デマ</a:t>
            </a:r>
            <a:r>
              <a:rPr kumimoji="1" lang="en-US" altLang="ja-JP" sz="3200" dirty="0" smtClean="0">
                <a:solidFill>
                  <a:schemeClr val="bg1"/>
                </a:solidFill>
              </a:rPr>
              <a:t>』</a:t>
            </a:r>
            <a:r>
              <a:rPr kumimoji="1" lang="ja-JP" altLang="en-US" sz="3200" dirty="0" smtClean="0">
                <a:solidFill>
                  <a:schemeClr val="bg1"/>
                </a:solidFill>
              </a:rPr>
              <a:t>がたくさんあります</a:t>
            </a:r>
            <a:endParaRPr kumimoji="1" lang="ja-JP" altLang="en-US" sz="32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80108" y="1332352"/>
            <a:ext cx="8769927"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1" lang="en-US" altLang="ja-JP" sz="3200" b="0" i="0" u="none" strike="noStrike" cap="none" normalizeH="0" baseline="0" dirty="0" smtClean="0">
                <a:ln>
                  <a:noFill/>
                </a:ln>
                <a:solidFill>
                  <a:schemeClr val="bg1"/>
                </a:solidFill>
                <a:effectLst/>
                <a:latin typeface="Arial" pitchFamily="34" charset="0"/>
                <a:ea typeface="Meiryo"/>
                <a:cs typeface="ＭＳ Ｐゴシック" pitchFamily="50" charset="-128"/>
              </a:rPr>
              <a:t>■</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大麻の精神的影響</a:t>
            </a:r>
            <a:r>
              <a:rPr lang="en-US" altLang="ja-JP" sz="3200" dirty="0" smtClean="0">
                <a:solidFill>
                  <a:schemeClr val="bg1"/>
                </a:solidFill>
                <a:latin typeface="Arial" pitchFamily="34" charset="0"/>
                <a:ea typeface="Meiryo"/>
                <a:cs typeface="ＭＳ Ｐゴシック" pitchFamily="50" charset="-128"/>
              </a:rPr>
              <a:t>■</a:t>
            </a:r>
          </a:p>
          <a:p>
            <a:pPr lvl="0" algn="ctr" defTabSz="914400" fontAlgn="base">
              <a:spcBef>
                <a:spcPct val="0"/>
              </a:spcBef>
              <a:spcAft>
                <a:spcPct val="0"/>
              </a:spcAft>
            </a:pPr>
            <a:endParaRPr kumimoji="1" lang="ja-JP" altLang="en-US" sz="18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大麻を摂取すると、</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五感に異常</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が起こり、いつもより</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感覚が鋭くなったような錯覚</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に陥る。</a:t>
            </a:r>
            <a:endParaRPr kumimoji="1" lang="en-US" altLang="ja-JP"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その状態には独特の心地好さやリラックス感がある。　</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身体</a:t>
            </a:r>
            <a:r>
              <a:rPr lang="ja-JP" altLang="en-US" sz="3200" dirty="0">
                <a:solidFill>
                  <a:srgbClr val="FFFF00"/>
                </a:solidFill>
                <a:latin typeface="Meiryo"/>
                <a:ea typeface="ＭＳ Ｐゴシック" pitchFamily="50" charset="-128"/>
                <a:cs typeface="ＭＳ Ｐゴシック" pitchFamily="50" charset="-128"/>
              </a:rPr>
              <a:t>が</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ほぐれたような気分</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になる！</a:t>
            </a:r>
            <a:endParaRPr kumimoji="1" lang="ja-JP" altLang="en-US" sz="44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5" name="角丸四角形 4"/>
          <p:cNvSpPr/>
          <p:nvPr/>
        </p:nvSpPr>
        <p:spPr>
          <a:xfrm>
            <a:off x="0" y="166255"/>
            <a:ext cx="9144000" cy="914400"/>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なぜ</a:t>
            </a:r>
            <a:r>
              <a:rPr kumimoji="1" lang="en-US" altLang="ja-JP" sz="2800" dirty="0" smtClean="0"/>
              <a:t>､</a:t>
            </a:r>
            <a:r>
              <a:rPr kumimoji="1" lang="ja-JP" altLang="en-US" sz="2800" dirty="0" smtClean="0"/>
              <a:t>ネットには</a:t>
            </a:r>
            <a:r>
              <a:rPr lang="ja-JP" altLang="en-US" sz="2800" dirty="0" smtClean="0"/>
              <a:t>大麻に関する</a:t>
            </a:r>
            <a:r>
              <a:rPr kumimoji="1" lang="en-US" altLang="ja-JP" sz="2800" dirty="0" smtClean="0"/>
              <a:t>『</a:t>
            </a:r>
            <a:r>
              <a:rPr kumimoji="1" lang="ja-JP" altLang="en-US" sz="2800" dirty="0" smtClean="0"/>
              <a:t>嘘</a:t>
            </a:r>
            <a:r>
              <a:rPr kumimoji="1" lang="en-US" altLang="ja-JP" sz="2800" dirty="0" smtClean="0"/>
              <a:t>』『</a:t>
            </a:r>
            <a:r>
              <a:rPr kumimoji="1" lang="ja-JP" altLang="en-US" sz="2800" dirty="0" smtClean="0"/>
              <a:t>誤情報</a:t>
            </a:r>
            <a:r>
              <a:rPr kumimoji="1" lang="en-US" altLang="ja-JP" sz="2800" dirty="0" smtClean="0"/>
              <a:t>』</a:t>
            </a:r>
            <a:r>
              <a:rPr kumimoji="1" lang="ja-JP" altLang="en-US" sz="2800" dirty="0" smtClean="0"/>
              <a:t>が溢れるのか</a:t>
            </a:r>
            <a:endParaRPr kumimoji="1" lang="ja-JP" altLang="en-US" sz="2800" dirty="0"/>
          </a:p>
        </p:txBody>
      </p:sp>
      <p:sp>
        <p:nvSpPr>
          <p:cNvPr id="7" name="Rectangle 1"/>
          <p:cNvSpPr>
            <a:spLocks noChangeArrowheads="1"/>
          </p:cNvSpPr>
          <p:nvPr/>
        </p:nvSpPr>
        <p:spPr bwMode="auto">
          <a:xfrm>
            <a:off x="0" y="528834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それは本当のリラックスではない。</a:t>
            </a:r>
            <a:r>
              <a:rPr lang="ja-JP" altLang="en-US" sz="3200" dirty="0">
                <a:solidFill>
                  <a:schemeClr val="bg1"/>
                </a:solidFill>
                <a:latin typeface="Meiryo"/>
                <a:ea typeface="ＭＳ Ｐゴシック" pitchFamily="50" charset="-128"/>
                <a:cs typeface="ＭＳ Ｐゴシック" pitchFamily="50" charset="-128"/>
              </a:rPr>
              <a:t>「</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やる気がない」、「物事がどうでもよい」など、</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投げやりな気分になっているに過ぎない。</a:t>
            </a:r>
            <a:endParaRPr kumimoji="1" lang="ja-JP" altLang="en-US" sz="4400" b="0" i="0" u="none" strike="noStrike" cap="none" normalizeH="0" baseline="0" dirty="0" smtClean="0">
              <a:ln>
                <a:noFill/>
              </a:ln>
              <a:solidFill>
                <a:srgbClr val="FFFF00"/>
              </a:solidFill>
              <a:effectLst/>
              <a:latin typeface="Arial" pitchFamily="34" charset="0"/>
              <a:ea typeface="ＭＳ Ｐゴシック" pitchFamily="50" charset="-128"/>
              <a:cs typeface="ＭＳ Ｐゴシック" pitchFamily="50" charset="-128"/>
            </a:endParaRPr>
          </a:p>
        </p:txBody>
      </p:sp>
      <p:sp>
        <p:nvSpPr>
          <p:cNvPr id="8" name="下矢印 7"/>
          <p:cNvSpPr/>
          <p:nvPr/>
        </p:nvSpPr>
        <p:spPr>
          <a:xfrm>
            <a:off x="3692236" y="4405745"/>
            <a:ext cx="1759528" cy="678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07817" y="1249558"/>
            <a:ext cx="876992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1" lang="en-US" altLang="ja-JP" sz="3200" b="0" i="0" u="none" strike="noStrike" cap="none" normalizeH="0" baseline="0" dirty="0" smtClean="0">
                <a:ln>
                  <a:noFill/>
                </a:ln>
                <a:solidFill>
                  <a:schemeClr val="bg1"/>
                </a:solidFill>
                <a:effectLst/>
                <a:latin typeface="Arial" pitchFamily="34" charset="0"/>
                <a:ea typeface="Meiryo"/>
                <a:cs typeface="ＭＳ Ｐゴシック" pitchFamily="50" charset="-128"/>
              </a:rPr>
              <a:t>■</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大麻の依存性</a:t>
            </a:r>
            <a:r>
              <a:rPr lang="en-US" altLang="ja-JP" sz="3200" dirty="0" smtClean="0">
                <a:solidFill>
                  <a:schemeClr val="bg1"/>
                </a:solidFill>
                <a:latin typeface="Arial" pitchFamily="34" charset="0"/>
                <a:ea typeface="Meiryo"/>
                <a:cs typeface="ＭＳ Ｐゴシック" pitchFamily="50" charset="-128"/>
              </a:rPr>
              <a:t>■</a:t>
            </a:r>
            <a:endParaRPr kumimoji="1" lang="ja-JP" altLang="en-US" sz="32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大麻にはそれほどの依存性がないとの誤解から繰り返し乱用する人も多くみられる。</a:t>
            </a:r>
            <a:endParaRPr kumimoji="1" lang="en-US" altLang="ja-JP"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情緒不安</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　　</a:t>
            </a: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集中力・忍耐力の低下</a:t>
            </a:r>
            <a:endParaRPr kumimoji="1" lang="en-US" altLang="ja-JP"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幻覚や妄想</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　　</a:t>
            </a: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うつや偏執病的症状</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　　</a:t>
            </a:r>
            <a:r>
              <a:rPr kumimoji="1" lang="ja-JP" altLang="en-US"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錯乱</a:t>
            </a:r>
            <a:endParaRPr kumimoji="1" lang="en-US" altLang="ja-JP" sz="3200" b="0" i="0" u="sng" strike="noStrike" cap="none" normalizeH="0" baseline="0" dirty="0" smtClean="0">
              <a:ln>
                <a:noFill/>
              </a:ln>
              <a:solidFill>
                <a:srgbClr val="FFFF00"/>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長期乱用者には知的障害（</a:t>
            </a:r>
            <a:r>
              <a:rPr kumimoji="1" lang="ja-JP" altLang="en-US" sz="3200" b="0" i="0" u="none" strike="noStrike" cap="none" normalizeH="0" baseline="0" dirty="0" smtClean="0">
                <a:ln>
                  <a:noFill/>
                </a:ln>
                <a:solidFill>
                  <a:srgbClr val="FFFF00"/>
                </a:solidFill>
                <a:effectLst/>
                <a:latin typeface="Meiryo"/>
                <a:ea typeface="ＭＳ Ｐゴシック" pitchFamily="50" charset="-128"/>
                <a:cs typeface="ＭＳ Ｐゴシック" pitchFamily="50" charset="-128"/>
              </a:rPr>
              <a:t>小学生程度の読み書き、計算しかできなくなるケースもあり</a:t>
            </a:r>
            <a:r>
              <a:rPr kumimoji="1" lang="ja-JP" altLang="en-US" sz="3200" b="0" i="0" u="none" strike="noStrike" cap="none" normalizeH="0" baseline="0" dirty="0" smtClean="0">
                <a:ln>
                  <a:noFill/>
                </a:ln>
                <a:solidFill>
                  <a:schemeClr val="bg1"/>
                </a:solidFill>
                <a:effectLst/>
                <a:latin typeface="Meiryo"/>
                <a:ea typeface="ＭＳ Ｐゴシック" pitchFamily="50" charset="-128"/>
                <a:cs typeface="ＭＳ Ｐゴシック" pitchFamily="50" charset="-128"/>
              </a:rPr>
              <a:t>）が見られる</a:t>
            </a:r>
            <a:endParaRPr kumimoji="1" lang="ja-JP" altLang="en-US" sz="44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5" y="69265"/>
            <a:ext cx="9144000" cy="914400"/>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t>大麻に関する</a:t>
            </a:r>
            <a:r>
              <a:rPr kumimoji="1" lang="en-US" altLang="ja-JP" sz="2800" dirty="0" smtClean="0"/>
              <a:t>『</a:t>
            </a:r>
            <a:r>
              <a:rPr kumimoji="1" lang="ja-JP" altLang="en-US" sz="2800" dirty="0" smtClean="0"/>
              <a:t>嘘</a:t>
            </a:r>
            <a:r>
              <a:rPr kumimoji="1" lang="en-US" altLang="ja-JP" sz="2800" dirty="0" smtClean="0"/>
              <a:t>』『</a:t>
            </a:r>
            <a:r>
              <a:rPr kumimoji="1" lang="ja-JP" altLang="en-US" sz="2800" dirty="0" smtClean="0"/>
              <a:t>誤情報</a:t>
            </a:r>
            <a:r>
              <a:rPr kumimoji="1" lang="en-US" altLang="ja-JP" sz="2800" dirty="0" smtClean="0"/>
              <a:t>』</a:t>
            </a:r>
            <a:endParaRPr kumimoji="1" lang="ja-JP" altLang="en-US" sz="2800" dirty="0"/>
          </a:p>
        </p:txBody>
      </p:sp>
      <p:sp>
        <p:nvSpPr>
          <p:cNvPr id="2" name="テキスト ボックス 1"/>
          <p:cNvSpPr txBox="1"/>
          <p:nvPr/>
        </p:nvSpPr>
        <p:spPr>
          <a:xfrm>
            <a:off x="4470899" y="3985625"/>
            <a:ext cx="1583912" cy="338554"/>
          </a:xfrm>
          <a:prstGeom prst="rect">
            <a:avLst/>
          </a:prstGeom>
          <a:noFill/>
        </p:spPr>
        <p:txBody>
          <a:bodyPr wrap="square" rtlCol="0">
            <a:spAutoFit/>
          </a:bodyPr>
          <a:lstStyle/>
          <a:p>
            <a:r>
              <a:rPr kumimoji="1" lang="ja-JP" altLang="en-US" sz="1600" dirty="0" smtClean="0">
                <a:solidFill>
                  <a:schemeClr val="bg1"/>
                </a:solidFill>
              </a:rPr>
              <a:t>へんしゅう</a:t>
            </a:r>
            <a:r>
              <a:rPr kumimoji="1" lang="ja-JP" altLang="en-US" sz="1600" dirty="0" err="1" smtClean="0">
                <a:solidFill>
                  <a:schemeClr val="bg1"/>
                </a:solidFill>
              </a:rPr>
              <a:t>びょう</a:t>
            </a:r>
            <a:endParaRPr kumimoji="1" lang="ja-JP"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87037" y="1628828"/>
            <a:ext cx="8769927"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大麻取締法</a:t>
            </a:r>
            <a:r>
              <a:rPr kumimoji="1" lang="ja-JP" altLang="en-US"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endParaRPr kumimoji="1" lang="en-US" altLang="ja-JP" sz="36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3600" dirty="0" smtClean="0">
              <a:solidFill>
                <a:schemeClr val="bg1"/>
              </a:solidFill>
              <a:latin typeface="メイリオ" pitchFamily="50" charset="-128"/>
              <a:ea typeface="メイリオ" pitchFamily="50" charset="-128"/>
              <a:cs typeface="ＭＳ Ｐゴシック" pitchFamily="50" charset="-128"/>
            </a:endParaRPr>
          </a:p>
          <a:p>
            <a:pPr marL="0" marR="0" lvl="0" indent="0" defTabSz="914400" rtl="0" eaLnBrk="1" fontAlgn="base" latinLnBrk="0" hangingPunct="1">
              <a:lnSpc>
                <a:spcPct val="100000"/>
              </a:lnSpc>
              <a:spcBef>
                <a:spcPct val="0"/>
              </a:spcBef>
              <a:spcAft>
                <a:spcPct val="0"/>
              </a:spcAft>
              <a:buClrTx/>
              <a:buSzTx/>
              <a:buFontTx/>
              <a:buNone/>
              <a:tabLst/>
            </a:pP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大麻の</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所持</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譲渡</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譲</a:t>
            </a:r>
            <a:r>
              <a:rPr kumimoji="1" lang="ja-JP" altLang="en-US"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受</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栽培</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輸入</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輸出</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などの行為が禁止されてい</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る。</a:t>
            </a:r>
            <a:endParaRPr kumimoji="1" lang="en-US" alt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大麻を吸う際には、通常は大麻を</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所持</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していたと考えられ</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る。</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人から大麻をもらった場合</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でも</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大麻の</a:t>
            </a:r>
            <a:r>
              <a:rPr kumimoji="1" lang="ja-JP" sz="3200" b="0" i="0" u="none" strike="noStrike" cap="none" normalizeH="0" baseline="0" dirty="0" smtClean="0">
                <a:ln>
                  <a:noFill/>
                </a:ln>
                <a:solidFill>
                  <a:srgbClr val="FFFF00"/>
                </a:solidFill>
                <a:effectLst/>
                <a:latin typeface="メイリオ" pitchFamily="50" charset="-128"/>
                <a:ea typeface="メイリオ" pitchFamily="50" charset="-128"/>
                <a:cs typeface="ＭＳ Ｐゴシック" pitchFamily="50" charset="-128"/>
              </a:rPr>
              <a:t>譲受け</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の罪が成立</a:t>
            </a:r>
            <a:r>
              <a:rPr kumimoji="1" lang="ja-JP" altLang="en-US"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する</a:t>
            </a:r>
            <a:r>
              <a:rPr kumimoji="1" lang="ja-JP" sz="3200" b="0"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a:t>
            </a:r>
            <a:endParaRPr kumimoji="1" lang="ja-JP" altLang="en-US" sz="48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6" name="角丸四角形 5"/>
          <p:cNvSpPr/>
          <p:nvPr/>
        </p:nvSpPr>
        <p:spPr>
          <a:xfrm>
            <a:off x="-5" y="69265"/>
            <a:ext cx="9144000" cy="914400"/>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800" dirty="0" smtClean="0"/>
              <a:t>『</a:t>
            </a:r>
            <a:r>
              <a:rPr lang="ja-JP" altLang="en-US" sz="2800" dirty="0" smtClean="0"/>
              <a:t>大麻</a:t>
            </a:r>
            <a:r>
              <a:rPr lang="en-US" altLang="ja-JP" sz="2800" dirty="0" smtClean="0"/>
              <a:t>』</a:t>
            </a:r>
            <a:r>
              <a:rPr lang="ja-JP" altLang="en-US" sz="2800" dirty="0" smtClean="0"/>
              <a:t>は法律で規制されています</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fade">
                                      <p:cBhvr>
                                        <p:cTn id="7"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5063" y="457200"/>
            <a:ext cx="7627531" cy="3785652"/>
          </a:xfrm>
          <a:prstGeom prst="rect">
            <a:avLst/>
          </a:prstGeom>
          <a:noFill/>
        </p:spPr>
        <p:txBody>
          <a:bodyPr wrap="square" rtlCol="0">
            <a:spAutoFit/>
          </a:bodyPr>
          <a:lstStyle/>
          <a:p>
            <a:r>
              <a:rPr kumimoji="1" lang="ja-JP" altLang="en-US" sz="4000" dirty="0" smtClean="0">
                <a:solidFill>
                  <a:schemeClr val="bg1"/>
                </a:solidFill>
              </a:rPr>
              <a:t>大麻はもちろんのこと、</a:t>
            </a:r>
            <a:endParaRPr kumimoji="1" lang="en-US" altLang="ja-JP" sz="4000" dirty="0" smtClean="0">
              <a:solidFill>
                <a:schemeClr val="bg1"/>
              </a:solidFill>
            </a:endParaRPr>
          </a:p>
          <a:p>
            <a:r>
              <a:rPr kumimoji="1" lang="ja-JP" altLang="en-US" sz="4000" dirty="0" smtClean="0">
                <a:solidFill>
                  <a:schemeClr val="bg1"/>
                </a:solidFill>
              </a:rPr>
              <a:t>お酒やタバコなどの</a:t>
            </a:r>
            <a:r>
              <a:rPr kumimoji="1" lang="ja-JP" altLang="en-US" sz="4000" dirty="0" smtClean="0">
                <a:solidFill>
                  <a:srgbClr val="FFFF00"/>
                </a:solidFill>
              </a:rPr>
              <a:t>ゲートウェイ</a:t>
            </a:r>
            <a:endParaRPr kumimoji="1" lang="en-US" altLang="ja-JP" sz="4000" dirty="0" smtClean="0">
              <a:solidFill>
                <a:srgbClr val="FFFF00"/>
              </a:solidFill>
            </a:endParaRPr>
          </a:p>
          <a:p>
            <a:r>
              <a:rPr kumimoji="1" lang="ja-JP" altLang="en-US" sz="4000" dirty="0" smtClean="0">
                <a:solidFill>
                  <a:srgbClr val="FFFF00"/>
                </a:solidFill>
              </a:rPr>
              <a:t>ドラッグ</a:t>
            </a:r>
            <a:r>
              <a:rPr kumimoji="1" lang="ja-JP" altLang="en-US" sz="4000" dirty="0" smtClean="0">
                <a:solidFill>
                  <a:schemeClr val="bg1"/>
                </a:solidFill>
              </a:rPr>
              <a:t>（薬物乱用の入口）から、</a:t>
            </a:r>
            <a:endParaRPr kumimoji="1" lang="en-US" altLang="ja-JP" sz="4000" dirty="0" smtClean="0">
              <a:solidFill>
                <a:schemeClr val="bg1"/>
              </a:solidFill>
            </a:endParaRPr>
          </a:p>
          <a:p>
            <a:r>
              <a:rPr lang="ja-JP" altLang="en-US" sz="4000" dirty="0" smtClean="0">
                <a:solidFill>
                  <a:schemeClr val="bg1"/>
                </a:solidFill>
              </a:rPr>
              <a:t>違法薬物へと</a:t>
            </a:r>
            <a:r>
              <a:rPr lang="ja-JP" altLang="en-US" sz="4000" dirty="0" smtClean="0">
                <a:solidFill>
                  <a:srgbClr val="FFFF00"/>
                </a:solidFill>
              </a:rPr>
              <a:t>エスカレート</a:t>
            </a:r>
            <a:r>
              <a:rPr lang="ja-JP" altLang="en-US" sz="4000" dirty="0" smtClean="0">
                <a:solidFill>
                  <a:schemeClr val="bg1"/>
                </a:solidFill>
              </a:rPr>
              <a:t>し、</a:t>
            </a:r>
            <a:endParaRPr lang="en-US" altLang="ja-JP" sz="4000" dirty="0" smtClean="0">
              <a:solidFill>
                <a:schemeClr val="bg1"/>
              </a:solidFill>
            </a:endParaRPr>
          </a:p>
          <a:p>
            <a:endParaRPr kumimoji="1" lang="en-US" altLang="ja-JP" sz="4000" dirty="0" smtClean="0">
              <a:solidFill>
                <a:schemeClr val="bg1"/>
              </a:solidFill>
            </a:endParaRPr>
          </a:p>
          <a:p>
            <a:r>
              <a:rPr lang="ja-JP" altLang="en-US" sz="4000" dirty="0" smtClean="0">
                <a:solidFill>
                  <a:srgbClr val="FF0000"/>
                </a:solidFill>
              </a:rPr>
              <a:t>あなたの人生を</a:t>
            </a:r>
            <a:r>
              <a:rPr lang="ja-JP" altLang="en-US" sz="4000" dirty="0" smtClean="0">
                <a:solidFill>
                  <a:srgbClr val="FFC000"/>
                </a:solidFill>
              </a:rPr>
              <a:t>破滅</a:t>
            </a:r>
            <a:r>
              <a:rPr lang="ja-JP" altLang="en-US" sz="4000" dirty="0" smtClean="0">
                <a:solidFill>
                  <a:srgbClr val="FF0000"/>
                </a:solidFill>
              </a:rPr>
              <a:t>させるのです。</a:t>
            </a:r>
            <a:endParaRPr kumimoji="1" lang="en-US" altLang="ja-JP" sz="4000"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人B-03.png"/>
          <p:cNvPicPr>
            <a:picLocks noChangeAspect="1"/>
          </p:cNvPicPr>
          <p:nvPr/>
        </p:nvPicPr>
        <p:blipFill>
          <a:blip r:embed="rId3" cstate="print"/>
          <a:stretch>
            <a:fillRect/>
          </a:stretch>
        </p:blipFill>
        <p:spPr>
          <a:xfrm>
            <a:off x="-333632" y="412177"/>
            <a:ext cx="4819964" cy="2635823"/>
          </a:xfrm>
          <a:prstGeom prst="rect">
            <a:avLst/>
          </a:prstGeom>
        </p:spPr>
      </p:pic>
      <p:sp>
        <p:nvSpPr>
          <p:cNvPr id="5" name="テキスト ボックス 4"/>
          <p:cNvSpPr txBox="1"/>
          <p:nvPr/>
        </p:nvSpPr>
        <p:spPr>
          <a:xfrm>
            <a:off x="471064" y="2743215"/>
            <a:ext cx="2701650" cy="769441"/>
          </a:xfrm>
          <a:prstGeom prst="rect">
            <a:avLst/>
          </a:prstGeom>
          <a:noFill/>
        </p:spPr>
        <p:txBody>
          <a:bodyPr wrap="square" rtlCol="0">
            <a:spAutoFit/>
          </a:bodyPr>
          <a:lstStyle/>
          <a:p>
            <a:pPr algn="ctr"/>
            <a:r>
              <a:rPr lang="ja-JP" altLang="en-US" sz="4400" dirty="0" smtClean="0">
                <a:solidFill>
                  <a:srgbClr val="FFFF00"/>
                </a:solidFill>
                <a:latin typeface="ＤＨＰ平成明朝体W7" pitchFamily="18" charset="-128"/>
                <a:ea typeface="ＤＨＰ平成明朝体W7" pitchFamily="18" charset="-128"/>
              </a:rPr>
              <a:t>未成年期</a:t>
            </a:r>
            <a:endParaRPr kumimoji="1" lang="ja-JP" altLang="en-US" sz="4400" dirty="0">
              <a:solidFill>
                <a:srgbClr val="FFFF00"/>
              </a:solidFill>
              <a:latin typeface="ＤＨＰ平成明朝体W7" pitchFamily="18" charset="-128"/>
              <a:ea typeface="ＤＨＰ平成明朝体W7" pitchFamily="18" charset="-128"/>
            </a:endParaRPr>
          </a:p>
        </p:txBody>
      </p:sp>
      <p:grpSp>
        <p:nvGrpSpPr>
          <p:cNvPr id="18" name="グループ化 17"/>
          <p:cNvGrpSpPr/>
          <p:nvPr/>
        </p:nvGrpSpPr>
        <p:grpSpPr>
          <a:xfrm>
            <a:off x="3321692" y="437282"/>
            <a:ext cx="2526308" cy="3075374"/>
            <a:chOff x="2951019" y="0"/>
            <a:chExt cx="2701650" cy="3498612"/>
          </a:xfrm>
        </p:grpSpPr>
        <p:sp>
          <p:nvSpPr>
            <p:cNvPr id="8" name="テキスト ボックス 7"/>
            <p:cNvSpPr txBox="1"/>
            <p:nvPr/>
          </p:nvSpPr>
          <p:spPr>
            <a:xfrm>
              <a:off x="2951019" y="2175173"/>
              <a:ext cx="2701650" cy="1323439"/>
            </a:xfrm>
            <a:prstGeom prst="rect">
              <a:avLst/>
            </a:prstGeom>
            <a:noFill/>
          </p:spPr>
          <p:txBody>
            <a:bodyPr wrap="square" rtlCol="0">
              <a:spAutoFit/>
            </a:bodyPr>
            <a:lstStyle/>
            <a:p>
              <a:pPr algn="ctr"/>
              <a:r>
                <a:rPr kumimoji="1" lang="ja-JP" altLang="en-US" sz="8000" dirty="0" smtClean="0">
                  <a:solidFill>
                    <a:schemeClr val="bg1"/>
                  </a:solidFill>
                  <a:latin typeface="ＤＨＰ平成明朝体W7" pitchFamily="18" charset="-128"/>
                  <a:ea typeface="ＤＨＰ平成明朝体W7" pitchFamily="18" charset="-128"/>
                </a:rPr>
                <a:t>飲酒</a:t>
              </a:r>
              <a:endParaRPr kumimoji="1" lang="ja-JP" altLang="en-US" sz="8000" dirty="0">
                <a:solidFill>
                  <a:schemeClr val="bg1"/>
                </a:solidFill>
                <a:latin typeface="ＤＨＰ平成明朝体W7" pitchFamily="18" charset="-128"/>
                <a:ea typeface="ＤＨＰ平成明朝体W7" pitchFamily="18" charset="-128"/>
              </a:endParaRPr>
            </a:p>
          </p:txBody>
        </p:sp>
        <p:pic>
          <p:nvPicPr>
            <p:cNvPr id="9" name="図 8" descr="futsukayoi.png"/>
            <p:cNvPicPr>
              <a:picLocks noChangeAspect="1"/>
            </p:cNvPicPr>
            <p:nvPr/>
          </p:nvPicPr>
          <p:blipFill>
            <a:blip r:embed="rId4" cstate="print"/>
            <a:stretch>
              <a:fillRect/>
            </a:stretch>
          </p:blipFill>
          <p:spPr>
            <a:xfrm>
              <a:off x="3126361" y="0"/>
              <a:ext cx="2235344" cy="2241685"/>
            </a:xfrm>
            <a:prstGeom prst="rect">
              <a:avLst/>
            </a:prstGeom>
          </p:spPr>
        </p:pic>
      </p:grpSp>
      <p:grpSp>
        <p:nvGrpSpPr>
          <p:cNvPr id="20" name="グループ化 19"/>
          <p:cNvGrpSpPr/>
          <p:nvPr/>
        </p:nvGrpSpPr>
        <p:grpSpPr>
          <a:xfrm>
            <a:off x="4256743" y="3792548"/>
            <a:ext cx="4752108" cy="1974592"/>
            <a:chOff x="4142532" y="3643756"/>
            <a:chExt cx="4752108" cy="1974592"/>
          </a:xfrm>
        </p:grpSpPr>
        <p:sp>
          <p:nvSpPr>
            <p:cNvPr id="13" name="下矢印 12"/>
            <p:cNvSpPr/>
            <p:nvPr/>
          </p:nvSpPr>
          <p:spPr>
            <a:xfrm>
              <a:off x="5306290" y="3643756"/>
              <a:ext cx="1274618" cy="44334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142532" y="4294909"/>
              <a:ext cx="4752108" cy="1323439"/>
            </a:xfrm>
            <a:prstGeom prst="rect">
              <a:avLst/>
            </a:prstGeom>
            <a:noFill/>
          </p:spPr>
          <p:txBody>
            <a:bodyPr wrap="square" rtlCol="0">
              <a:spAutoFit/>
            </a:bodyPr>
            <a:lstStyle/>
            <a:p>
              <a:pPr algn="ctr"/>
              <a:r>
                <a:rPr lang="ja-JP" altLang="en-US" sz="4000" dirty="0" smtClean="0">
                  <a:solidFill>
                    <a:schemeClr val="bg1"/>
                  </a:solidFill>
                  <a:latin typeface="ＤＨＰ平成明朝体W7" pitchFamily="18" charset="-128"/>
                  <a:ea typeface="ＤＨＰ平成明朝体W7" pitchFamily="18" charset="-128"/>
                </a:rPr>
                <a:t>体が</a:t>
              </a:r>
              <a:r>
                <a:rPr lang="en-US" altLang="ja-JP" sz="4000" dirty="0" smtClean="0">
                  <a:solidFill>
                    <a:schemeClr val="bg1"/>
                  </a:solidFill>
                  <a:latin typeface="ＤＨＰ平成明朝体W7" pitchFamily="18" charset="-128"/>
                  <a:ea typeface="ＤＨＰ平成明朝体W7" pitchFamily="18" charset="-128"/>
                </a:rPr>
                <a:t>､</a:t>
              </a:r>
              <a:r>
                <a:rPr lang="ja-JP" altLang="en-US" sz="4000" dirty="0" smtClean="0">
                  <a:solidFill>
                    <a:schemeClr val="bg1"/>
                  </a:solidFill>
                  <a:latin typeface="ＤＨＰ平成明朝体W7" pitchFamily="18" charset="-128"/>
                  <a:ea typeface="ＤＨＰ平成明朝体W7" pitchFamily="18" charset="-128"/>
                </a:rPr>
                <a:t>より強い</a:t>
              </a:r>
              <a:endParaRPr lang="en-US" altLang="ja-JP" sz="4000" dirty="0" smtClean="0">
                <a:solidFill>
                  <a:schemeClr val="bg1"/>
                </a:solidFill>
                <a:latin typeface="ＤＨＰ平成明朝体W7" pitchFamily="18" charset="-128"/>
                <a:ea typeface="ＤＨＰ平成明朝体W7" pitchFamily="18" charset="-128"/>
              </a:endParaRPr>
            </a:p>
            <a:p>
              <a:pPr algn="ctr"/>
              <a:r>
                <a:rPr lang="ja-JP" altLang="en-US" sz="4000" dirty="0" smtClean="0">
                  <a:solidFill>
                    <a:schemeClr val="bg1"/>
                  </a:solidFill>
                  <a:latin typeface="ＤＨＰ平成明朝体W7" pitchFamily="18" charset="-128"/>
                  <a:ea typeface="ＤＨＰ平成明朝体W7" pitchFamily="18" charset="-128"/>
                </a:rPr>
                <a:t>刺激</a:t>
              </a:r>
              <a:r>
                <a:rPr kumimoji="1" lang="ja-JP" altLang="en-US" sz="4000" dirty="0" smtClean="0">
                  <a:solidFill>
                    <a:schemeClr val="bg1"/>
                  </a:solidFill>
                  <a:latin typeface="ＤＨＰ平成明朝体W7" pitchFamily="18" charset="-128"/>
                  <a:ea typeface="ＤＨＰ平成明朝体W7" pitchFamily="18" charset="-128"/>
                </a:rPr>
                <a:t>を求める</a:t>
              </a:r>
              <a:endParaRPr kumimoji="1" lang="ja-JP" altLang="en-US" sz="4000" dirty="0">
                <a:solidFill>
                  <a:schemeClr val="bg1"/>
                </a:solidFill>
                <a:latin typeface="ＤＨＰ平成明朝体W7" pitchFamily="18" charset="-128"/>
                <a:ea typeface="ＤＨＰ平成明朝体W7" pitchFamily="18" charset="-128"/>
              </a:endParaRPr>
            </a:p>
          </p:txBody>
        </p:sp>
      </p:grpSp>
      <p:grpSp>
        <p:nvGrpSpPr>
          <p:cNvPr id="21" name="グループ化 20"/>
          <p:cNvGrpSpPr/>
          <p:nvPr/>
        </p:nvGrpSpPr>
        <p:grpSpPr>
          <a:xfrm>
            <a:off x="259471" y="4048710"/>
            <a:ext cx="4589633" cy="2123658"/>
            <a:chOff x="10081" y="3619205"/>
            <a:chExt cx="4589633" cy="2123658"/>
          </a:xfrm>
        </p:grpSpPr>
        <p:sp>
          <p:nvSpPr>
            <p:cNvPr id="16" name="下矢印 15"/>
            <p:cNvSpPr/>
            <p:nvPr/>
          </p:nvSpPr>
          <p:spPr>
            <a:xfrm rot="5400000">
              <a:off x="3740732" y="4765975"/>
              <a:ext cx="1274618" cy="44334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0081" y="3619205"/>
              <a:ext cx="3962400" cy="2123658"/>
            </a:xfrm>
            <a:prstGeom prst="rect">
              <a:avLst/>
            </a:prstGeom>
            <a:noFill/>
          </p:spPr>
          <p:txBody>
            <a:bodyPr wrap="square" rtlCol="0">
              <a:spAutoFit/>
            </a:bodyPr>
            <a:lstStyle/>
            <a:p>
              <a:pPr algn="ctr"/>
              <a:r>
                <a:rPr lang="ja-JP" altLang="en-US" sz="6600" dirty="0" smtClean="0">
                  <a:solidFill>
                    <a:schemeClr val="bg1"/>
                  </a:solidFill>
                  <a:latin typeface="ＤＨＰ平成明朝体W7" pitchFamily="18" charset="-128"/>
                  <a:ea typeface="ＤＨＰ平成明朝体W7" pitchFamily="18" charset="-128"/>
                </a:rPr>
                <a:t>違法</a:t>
              </a:r>
              <a:r>
                <a:rPr kumimoji="1" lang="ja-JP" altLang="en-US" sz="6600" dirty="0" smtClean="0">
                  <a:solidFill>
                    <a:schemeClr val="bg1"/>
                  </a:solidFill>
                  <a:latin typeface="ＤＨＰ平成明朝体W7" pitchFamily="18" charset="-128"/>
                  <a:ea typeface="ＤＨＰ平成明朝体W7" pitchFamily="18" charset="-128"/>
                </a:rPr>
                <a:t>薬物</a:t>
              </a:r>
              <a:endParaRPr kumimoji="1" lang="en-US" altLang="ja-JP" sz="6600" dirty="0" smtClean="0">
                <a:solidFill>
                  <a:schemeClr val="bg1"/>
                </a:solidFill>
                <a:latin typeface="ＤＨＰ平成明朝体W7" pitchFamily="18" charset="-128"/>
                <a:ea typeface="ＤＨＰ平成明朝体W7" pitchFamily="18" charset="-128"/>
              </a:endParaRPr>
            </a:p>
            <a:p>
              <a:pPr algn="ctr"/>
              <a:r>
                <a:rPr lang="ja-JP" altLang="en-US" sz="6600" dirty="0" smtClean="0">
                  <a:solidFill>
                    <a:schemeClr val="bg1"/>
                  </a:solidFill>
                  <a:latin typeface="ＤＨＰ平成明朝体W7" pitchFamily="18" charset="-128"/>
                  <a:ea typeface="ＤＨＰ平成明朝体W7" pitchFamily="18" charset="-128"/>
                </a:rPr>
                <a:t>へ</a:t>
              </a:r>
              <a:r>
                <a:rPr lang="ja-JP" altLang="en-US" sz="6600" dirty="0" smtClean="0">
                  <a:solidFill>
                    <a:srgbClr val="FFFF00"/>
                  </a:solidFill>
                  <a:latin typeface="ＤＨＰ平成明朝体W7" pitchFamily="18" charset="-128"/>
                  <a:ea typeface="ＤＨＰ平成明朝体W7" pitchFamily="18" charset="-128"/>
                </a:rPr>
                <a:t>ｴｽｶﾚｰﾄ</a:t>
              </a:r>
              <a:endParaRPr kumimoji="1" lang="ja-JP" altLang="en-US" sz="6600" dirty="0">
                <a:solidFill>
                  <a:srgbClr val="FFFF00"/>
                </a:solidFill>
                <a:latin typeface="ＤＨＰ平成明朝体W7" pitchFamily="18" charset="-128"/>
                <a:ea typeface="ＤＨＰ平成明朝体W7" pitchFamily="18" charset="-128"/>
              </a:endParaRPr>
            </a:p>
          </p:txBody>
        </p:sp>
      </p:grpSp>
      <p:grpSp>
        <p:nvGrpSpPr>
          <p:cNvPr id="24" name="グループ化 23"/>
          <p:cNvGrpSpPr/>
          <p:nvPr/>
        </p:nvGrpSpPr>
        <p:grpSpPr>
          <a:xfrm>
            <a:off x="6192989" y="437285"/>
            <a:ext cx="2405511" cy="3075371"/>
            <a:chOff x="6192992" y="658117"/>
            <a:chExt cx="2701650" cy="3269997"/>
          </a:xfrm>
        </p:grpSpPr>
        <p:grpSp>
          <p:nvGrpSpPr>
            <p:cNvPr id="19" name="グループ化 18"/>
            <p:cNvGrpSpPr/>
            <p:nvPr/>
          </p:nvGrpSpPr>
          <p:grpSpPr>
            <a:xfrm>
              <a:off x="6192992" y="658117"/>
              <a:ext cx="2701650" cy="3269997"/>
              <a:chOff x="5943602" y="228612"/>
              <a:chExt cx="2701650" cy="3269997"/>
            </a:xfrm>
          </p:grpSpPr>
          <p:pic>
            <p:nvPicPr>
              <p:cNvPr id="10" name="図 9" descr="CSn-fblU8AATi4i.jpg"/>
              <p:cNvPicPr>
                <a:picLocks noChangeAspect="1"/>
              </p:cNvPicPr>
              <p:nvPr/>
            </p:nvPicPr>
            <p:blipFill>
              <a:blip r:embed="rId5" cstate="print"/>
              <a:srcRect b="30769"/>
              <a:stretch>
                <a:fillRect/>
              </a:stretch>
            </p:blipFill>
            <p:spPr>
              <a:xfrm>
                <a:off x="6239741" y="228612"/>
                <a:ext cx="1823605" cy="1683328"/>
              </a:xfrm>
              <a:prstGeom prst="rect">
                <a:avLst/>
              </a:prstGeom>
            </p:spPr>
          </p:pic>
          <p:sp>
            <p:nvSpPr>
              <p:cNvPr id="11" name="テキスト ボックス 10"/>
              <p:cNvSpPr txBox="1"/>
              <p:nvPr/>
            </p:nvSpPr>
            <p:spPr>
              <a:xfrm>
                <a:off x="5943602" y="2175170"/>
                <a:ext cx="2701650" cy="1323439"/>
              </a:xfrm>
              <a:prstGeom prst="rect">
                <a:avLst/>
              </a:prstGeom>
              <a:noFill/>
            </p:spPr>
            <p:txBody>
              <a:bodyPr wrap="square" rtlCol="0">
                <a:spAutoFit/>
              </a:bodyPr>
              <a:lstStyle/>
              <a:p>
                <a:pPr algn="ctr"/>
                <a:r>
                  <a:rPr lang="ja-JP" altLang="en-US" sz="8000" dirty="0" smtClean="0">
                    <a:solidFill>
                      <a:schemeClr val="bg1"/>
                    </a:solidFill>
                    <a:latin typeface="ＤＨＰ平成明朝体W7" pitchFamily="18" charset="-128"/>
                    <a:ea typeface="ＤＨＰ平成明朝体W7" pitchFamily="18" charset="-128"/>
                  </a:rPr>
                  <a:t>喫煙</a:t>
                </a:r>
                <a:endParaRPr kumimoji="1" lang="ja-JP" altLang="en-US" sz="8000" dirty="0">
                  <a:solidFill>
                    <a:schemeClr val="bg1"/>
                  </a:solidFill>
                  <a:latin typeface="ＤＨＰ平成明朝体W7" pitchFamily="18" charset="-128"/>
                  <a:ea typeface="ＤＨＰ平成明朝体W7" pitchFamily="18" charset="-128"/>
                </a:endParaRPr>
              </a:p>
            </p:txBody>
          </p:sp>
        </p:grpSp>
        <p:sp>
          <p:nvSpPr>
            <p:cNvPr id="22" name="正方形/長方形 21"/>
            <p:cNvSpPr/>
            <p:nvPr/>
          </p:nvSpPr>
          <p:spPr>
            <a:xfrm rot="840454">
              <a:off x="6705600" y="928255"/>
              <a:ext cx="651163" cy="221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rot="840454">
              <a:off x="7398328" y="1510145"/>
              <a:ext cx="651163" cy="221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4849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ことわり.bmp"/>
          <p:cNvPicPr>
            <a:picLocks noChangeAspect="1"/>
          </p:cNvPicPr>
          <p:nvPr/>
        </p:nvPicPr>
        <p:blipFill>
          <a:blip r:embed="rId3" cstate="print"/>
          <a:stretch>
            <a:fillRect/>
          </a:stretch>
        </p:blipFill>
        <p:spPr>
          <a:xfrm>
            <a:off x="383060" y="253313"/>
            <a:ext cx="8229600" cy="6172200"/>
          </a:xfrm>
          <a:prstGeom prst="rect">
            <a:avLst/>
          </a:prstGeom>
        </p:spPr>
      </p:pic>
    </p:spTree>
    <p:extLst>
      <p:ext uri="{BB962C8B-B14F-4D97-AF65-F5344CB8AC3E}">
        <p14:creationId xmlns:p14="http://schemas.microsoft.com/office/powerpoint/2010/main" val="613149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断り２.bmp"/>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69460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112580" y="205088"/>
            <a:ext cx="6610350" cy="1371600"/>
          </a:xfrm>
        </p:spPr>
        <p:txBody>
          <a:bodyPr/>
          <a:lstStyle/>
          <a:p>
            <a:pPr eaLnBrk="1" hangingPunct="1"/>
            <a:r>
              <a:rPr lang="ja-JP" altLang="en-US" sz="6000" dirty="0" smtClean="0">
                <a:solidFill>
                  <a:schemeClr val="bg1"/>
                </a:solidFill>
                <a:ea typeface="HGP創英角ｺﾞｼｯｸUB" pitchFamily="50" charset="-128"/>
              </a:rPr>
              <a:t>乱用薬物の種類</a:t>
            </a:r>
          </a:p>
        </p:txBody>
      </p:sp>
      <p:pic>
        <p:nvPicPr>
          <p:cNvPr id="7171" name="Picture 3" descr="img_abuse_wha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844675"/>
            <a:ext cx="19113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g_abuse_what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1844675"/>
            <a:ext cx="1914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63550" y="3398838"/>
            <a:ext cx="1865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覚せい剤</a:t>
            </a:r>
          </a:p>
        </p:txBody>
      </p:sp>
      <p:sp>
        <p:nvSpPr>
          <p:cNvPr id="7174" name="Text Box 6"/>
          <p:cNvSpPr txBox="1">
            <a:spLocks noChangeArrowheads="1"/>
          </p:cNvSpPr>
          <p:nvPr/>
        </p:nvSpPr>
        <p:spPr bwMode="auto">
          <a:xfrm>
            <a:off x="2759075" y="3398838"/>
            <a:ext cx="1555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大　麻</a:t>
            </a:r>
          </a:p>
        </p:txBody>
      </p:sp>
      <p:pic>
        <p:nvPicPr>
          <p:cNvPr id="7175" name="Picture 7" descr="img_abuse_what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1844675"/>
            <a:ext cx="1914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4295775" y="3398838"/>
            <a:ext cx="2746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幻覚性きのこ</a:t>
            </a:r>
          </a:p>
        </p:txBody>
      </p:sp>
      <p:pic>
        <p:nvPicPr>
          <p:cNvPr id="7177" name="Picture 9" descr="img_abuse_what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188" y="1844675"/>
            <a:ext cx="1914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0"/>
          <p:cNvSpPr txBox="1">
            <a:spLocks noChangeArrowheads="1"/>
          </p:cNvSpPr>
          <p:nvPr/>
        </p:nvSpPr>
        <p:spPr bwMode="auto">
          <a:xfrm>
            <a:off x="6732588" y="3381375"/>
            <a:ext cx="2241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ＭＤＭＡ</a:t>
            </a:r>
          </a:p>
        </p:txBody>
      </p:sp>
      <p:pic>
        <p:nvPicPr>
          <p:cNvPr id="7179" name="Picture 11" descr="img_abuse_what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 y="4424363"/>
            <a:ext cx="1914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2"/>
          <p:cNvSpPr txBox="1">
            <a:spLocks noChangeArrowheads="1"/>
          </p:cNvSpPr>
          <p:nvPr/>
        </p:nvSpPr>
        <p:spPr bwMode="auto">
          <a:xfrm>
            <a:off x="241300" y="6013450"/>
            <a:ext cx="2246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有機溶剤</a:t>
            </a:r>
          </a:p>
        </p:txBody>
      </p:sp>
      <p:pic>
        <p:nvPicPr>
          <p:cNvPr id="7181" name="Picture 13" descr="img_abuse_what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9850" y="4424363"/>
            <a:ext cx="1914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4"/>
          <p:cNvSpPr txBox="1">
            <a:spLocks noChangeArrowheads="1"/>
          </p:cNvSpPr>
          <p:nvPr/>
        </p:nvSpPr>
        <p:spPr bwMode="auto">
          <a:xfrm>
            <a:off x="2665413" y="6013450"/>
            <a:ext cx="1843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コカイン</a:t>
            </a:r>
          </a:p>
        </p:txBody>
      </p:sp>
      <p:pic>
        <p:nvPicPr>
          <p:cNvPr id="7183" name="Picture 15" descr="img_abuse_what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4424363"/>
            <a:ext cx="1914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6"/>
          <p:cNvSpPr txBox="1">
            <a:spLocks noChangeArrowheads="1"/>
          </p:cNvSpPr>
          <p:nvPr/>
        </p:nvSpPr>
        <p:spPr bwMode="auto">
          <a:xfrm>
            <a:off x="4321175" y="6013450"/>
            <a:ext cx="2847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あへん系麻薬</a:t>
            </a:r>
          </a:p>
        </p:txBody>
      </p:sp>
      <p:pic>
        <p:nvPicPr>
          <p:cNvPr id="7185" name="Picture 17" descr="img_abuse_what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8650" y="4424363"/>
            <a:ext cx="1914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8"/>
          <p:cNvSpPr txBox="1">
            <a:spLocks noChangeArrowheads="1"/>
          </p:cNvSpPr>
          <p:nvPr/>
        </p:nvSpPr>
        <p:spPr bwMode="auto">
          <a:xfrm>
            <a:off x="6938963" y="6021388"/>
            <a:ext cx="208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chemeClr val="bg1"/>
                </a:solidFill>
              </a:rPr>
              <a:t>危険ドラッグ</a:t>
            </a:r>
          </a:p>
        </p:txBody>
      </p:sp>
    </p:spTree>
    <p:extLst>
      <p:ext uri="{BB962C8B-B14F-4D97-AF65-F5344CB8AC3E}">
        <p14:creationId xmlns:p14="http://schemas.microsoft.com/office/powerpoint/2010/main" val="6362743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31800" y="274638"/>
            <a:ext cx="8229600" cy="1143000"/>
          </a:xfrm>
          <a:noFill/>
        </p:spPr>
        <p:txBody>
          <a:bodyPr>
            <a:normAutofit/>
          </a:bodyPr>
          <a:lstStyle/>
          <a:p>
            <a:pPr eaLnBrk="1" hangingPunct="1"/>
            <a:r>
              <a:rPr lang="ja-JP" altLang="en-US" sz="3600" b="1" u="sng" dirty="0" smtClean="0">
                <a:solidFill>
                  <a:srgbClr val="FF0066"/>
                </a:solidFill>
                <a:latin typeface="AR P丸ゴシック体E" panose="020F0900000000000000" pitchFamily="50" charset="-128"/>
                <a:ea typeface="AR P丸ゴシック体E" panose="020F0900000000000000" pitchFamily="50" charset="-128"/>
              </a:rPr>
              <a:t>心の健康</a:t>
            </a:r>
            <a:r>
              <a:rPr lang="en-US" altLang="ja-JP" sz="3600" b="1" u="sng" dirty="0" smtClean="0">
                <a:solidFill>
                  <a:srgbClr val="FF0066"/>
                </a:solidFill>
                <a:latin typeface="AR P丸ゴシック体E" panose="020F0900000000000000" pitchFamily="50" charset="-128"/>
                <a:ea typeface="AR P丸ゴシック体E" panose="020F0900000000000000" pitchFamily="50" charset="-128"/>
              </a:rPr>
              <a:t>5</a:t>
            </a:r>
            <a:r>
              <a:rPr lang="ja-JP" altLang="en-US" sz="3600" b="1" u="sng" dirty="0" smtClean="0">
                <a:solidFill>
                  <a:srgbClr val="FF0066"/>
                </a:solidFill>
                <a:latin typeface="AR P丸ゴシック体E" panose="020F0900000000000000" pitchFamily="50" charset="-128"/>
                <a:ea typeface="AR P丸ゴシック体E" panose="020F0900000000000000" pitchFamily="50" charset="-128"/>
              </a:rPr>
              <a:t>か条</a:t>
            </a:r>
          </a:p>
        </p:txBody>
      </p:sp>
      <p:sp>
        <p:nvSpPr>
          <p:cNvPr id="71683" name="Rectangle 3"/>
          <p:cNvSpPr>
            <a:spLocks noChangeArrowheads="1"/>
          </p:cNvSpPr>
          <p:nvPr/>
        </p:nvSpPr>
        <p:spPr bwMode="auto">
          <a:xfrm>
            <a:off x="401123" y="1449388"/>
            <a:ext cx="7921625" cy="4860925"/>
          </a:xfrm>
          <a:prstGeom prst="rect">
            <a:avLst/>
          </a:prstGeom>
          <a:solidFill>
            <a:srgbClr val="CCECFF"/>
          </a:solidFill>
          <a:ln w="9525">
            <a:solidFill>
              <a:srgbClr val="66CCFF"/>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a:solidFill>
                  <a:srgbClr val="1C1C1C"/>
                </a:solidFill>
                <a:latin typeface="AR P丸ゴシック体E" panose="020F0900000000000000" pitchFamily="50" charset="-128"/>
                <a:ea typeface="AR P丸ゴシック体E" panose="020F0900000000000000" pitchFamily="50" charset="-128"/>
              </a:rPr>
              <a:t>・自分自身を大切</a:t>
            </a:r>
            <a:r>
              <a:rPr lang="ja-JP" altLang="en-US" sz="2800" b="1" dirty="0" smtClean="0">
                <a:solidFill>
                  <a:srgbClr val="1C1C1C"/>
                </a:solidFill>
                <a:latin typeface="AR P丸ゴシック体E" panose="020F0900000000000000" pitchFamily="50" charset="-128"/>
                <a:ea typeface="AR P丸ゴシック体E" panose="020F0900000000000000" pitchFamily="50" charset="-128"/>
              </a:rPr>
              <a:t>にすること</a:t>
            </a:r>
            <a:endParaRPr lang="ja-JP" altLang="en-US" sz="2800" b="1" dirty="0">
              <a:solidFill>
                <a:srgbClr val="1C1C1C"/>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ja-JP" altLang="en-US" sz="2800" b="1" dirty="0">
              <a:solidFill>
                <a:srgbClr val="1C1C1C"/>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800" b="1" dirty="0">
                <a:solidFill>
                  <a:srgbClr val="1C1C1C"/>
                </a:solidFill>
                <a:latin typeface="AR P丸ゴシック体E" panose="020F0900000000000000" pitchFamily="50" charset="-128"/>
                <a:ea typeface="AR P丸ゴシック体E" panose="020F0900000000000000" pitchFamily="50" charset="-128"/>
              </a:rPr>
              <a:t>・物事を前向きに考えること</a:t>
            </a:r>
          </a:p>
          <a:p>
            <a:pPr eaLnBrk="1" hangingPunct="1">
              <a:spcBef>
                <a:spcPct val="0"/>
              </a:spcBef>
              <a:buFontTx/>
              <a:buNone/>
            </a:pPr>
            <a:endParaRPr lang="ja-JP" altLang="en-US" sz="2800" b="1" dirty="0">
              <a:solidFill>
                <a:srgbClr val="1C1C1C"/>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800" b="1" dirty="0">
                <a:solidFill>
                  <a:srgbClr val="1C1C1C"/>
                </a:solidFill>
                <a:latin typeface="AR P丸ゴシック体E" panose="020F0900000000000000" pitchFamily="50" charset="-128"/>
                <a:ea typeface="AR P丸ゴシック体E" panose="020F0900000000000000" pitchFamily="50" charset="-128"/>
              </a:rPr>
              <a:t>・自分なりの目標に向かって努力すること</a:t>
            </a:r>
          </a:p>
          <a:p>
            <a:pPr eaLnBrk="1" hangingPunct="1">
              <a:spcBef>
                <a:spcPct val="0"/>
              </a:spcBef>
              <a:buFontTx/>
              <a:buNone/>
            </a:pPr>
            <a:endParaRPr lang="ja-JP" altLang="en-US" sz="2800" b="1" dirty="0">
              <a:solidFill>
                <a:srgbClr val="1C1C1C"/>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800" b="1" dirty="0">
                <a:solidFill>
                  <a:srgbClr val="1C1C1C"/>
                </a:solidFill>
                <a:latin typeface="AR P丸ゴシック体E" panose="020F0900000000000000" pitchFamily="50" charset="-128"/>
                <a:ea typeface="AR P丸ゴシック体E" panose="020F0900000000000000" pitchFamily="50" charset="-128"/>
              </a:rPr>
              <a:t>・様々なトラブル、心配事にくよくよしないこと</a:t>
            </a:r>
          </a:p>
          <a:p>
            <a:pPr eaLnBrk="1" hangingPunct="1">
              <a:spcBef>
                <a:spcPct val="0"/>
              </a:spcBef>
              <a:buFontTx/>
              <a:buNone/>
            </a:pPr>
            <a:endParaRPr lang="ja-JP" altLang="en-US" sz="2800" b="1" dirty="0">
              <a:solidFill>
                <a:srgbClr val="1C1C1C"/>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800" b="1" dirty="0">
                <a:solidFill>
                  <a:srgbClr val="1C1C1C"/>
                </a:solidFill>
                <a:latin typeface="AR P丸ゴシック体E" panose="020F0900000000000000" pitchFamily="50" charset="-128"/>
                <a:ea typeface="AR P丸ゴシック体E" panose="020F0900000000000000" pitchFamily="50" charset="-128"/>
              </a:rPr>
              <a:t>・家族・友人と何でも話し合える関係を築くこと</a:t>
            </a:r>
          </a:p>
        </p:txBody>
      </p:sp>
    </p:spTree>
    <p:extLst>
      <p:ext uri="{BB962C8B-B14F-4D97-AF65-F5344CB8AC3E}">
        <p14:creationId xmlns:p14="http://schemas.microsoft.com/office/powerpoint/2010/main" val="28421942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0" y="1604062"/>
            <a:ext cx="9144000" cy="1470025"/>
          </a:xfrm>
        </p:spPr>
        <p:txBody>
          <a:bodyPr/>
          <a:lstStyle/>
          <a:p>
            <a:pPr eaLnBrk="1" hangingPunct="1"/>
            <a:r>
              <a:rPr lang="ja-JP" altLang="en-US" sz="4400" dirty="0" smtClean="0">
                <a:solidFill>
                  <a:schemeClr val="bg1"/>
                </a:solidFill>
                <a:effectLst/>
              </a:rPr>
              <a:t>薬物事犯等の状況について</a:t>
            </a:r>
          </a:p>
        </p:txBody>
      </p:sp>
      <p:sp>
        <p:nvSpPr>
          <p:cNvPr id="2051" name="Rectangle 3"/>
          <p:cNvSpPr>
            <a:spLocks noGrp="1" noChangeArrowheads="1"/>
          </p:cNvSpPr>
          <p:nvPr>
            <p:ph type="subTitle" sz="quarter" idx="1"/>
          </p:nvPr>
        </p:nvSpPr>
        <p:spPr>
          <a:xfrm>
            <a:off x="1538416" y="5010709"/>
            <a:ext cx="6858000" cy="846394"/>
          </a:xfrm>
        </p:spPr>
        <p:txBody>
          <a:bodyPr/>
          <a:lstStyle/>
          <a:p>
            <a:pPr eaLnBrk="1" hangingPunct="1">
              <a:defRPr/>
            </a:pPr>
            <a:r>
              <a:rPr lang="ja-JP" altLang="en-US" sz="2800" dirty="0" smtClean="0"/>
              <a:t>資料：沖縄県保健医療部衛生薬務課薬務室</a:t>
            </a:r>
          </a:p>
        </p:txBody>
      </p:sp>
    </p:spTree>
    <p:extLst>
      <p:ext uri="{BB962C8B-B14F-4D97-AF65-F5344CB8AC3E}">
        <p14:creationId xmlns:p14="http://schemas.microsoft.com/office/powerpoint/2010/main" val="1739066979"/>
      </p:ext>
    </p:extLst>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88913"/>
            <a:ext cx="8229600" cy="1001712"/>
          </a:xfrm>
        </p:spPr>
        <p:txBody>
          <a:bodyPr/>
          <a:lstStyle/>
          <a:p>
            <a:pPr marL="715963" indent="-715963" algn="l" eaLnBrk="1" hangingPunct="1">
              <a:defRPr/>
            </a:pPr>
            <a:r>
              <a:rPr lang="ja-JP" altLang="en-US" sz="3500" dirty="0">
                <a:solidFill>
                  <a:schemeClr val="bg1"/>
                </a:solidFill>
              </a:rPr>
              <a:t>１</a:t>
            </a:r>
            <a:r>
              <a:rPr lang="ja-JP" altLang="en-US" sz="3500" dirty="0" smtClean="0">
                <a:solidFill>
                  <a:schemeClr val="bg1"/>
                </a:solidFill>
              </a:rPr>
              <a:t>．大麻事犯検挙・押収状況の推移（全国）</a:t>
            </a:r>
          </a:p>
        </p:txBody>
      </p:sp>
      <p:graphicFrame>
        <p:nvGraphicFramePr>
          <p:cNvPr id="10243" name="Object 7"/>
          <p:cNvGraphicFramePr>
            <a:graphicFrameLocks noGrp="1" noChangeAspect="1"/>
          </p:cNvGraphicFramePr>
          <p:nvPr>
            <p:ph idx="1"/>
            <p:extLst>
              <p:ext uri="{D42A27DB-BD31-4B8C-83A1-F6EECF244321}">
                <p14:modId xmlns:p14="http://schemas.microsoft.com/office/powerpoint/2010/main" val="959071775"/>
              </p:ext>
            </p:extLst>
          </p:nvPr>
        </p:nvGraphicFramePr>
        <p:xfrm>
          <a:off x="185738" y="1152525"/>
          <a:ext cx="8958262" cy="5222875"/>
        </p:xfrm>
        <a:graphic>
          <a:graphicData uri="http://schemas.openxmlformats.org/presentationml/2006/ole">
            <mc:AlternateContent xmlns:mc="http://schemas.openxmlformats.org/markup-compatibility/2006">
              <mc:Choice xmlns:v="urn:schemas-microsoft-com:vml" Requires="v">
                <p:oleObj spid="_x0000_s7182" r:id="rId4" imgW="8955800" imgH="5224725" progId="Excel.Chart.8">
                  <p:embed/>
                </p:oleObj>
              </mc:Choice>
              <mc:Fallback>
                <p:oleObj r:id="rId4" imgW="8955800" imgH="5224725"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8" y="1152525"/>
                        <a:ext cx="8958262" cy="522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4" name="Text Box 5"/>
          <p:cNvSpPr txBox="1">
            <a:spLocks noChangeArrowheads="1"/>
          </p:cNvSpPr>
          <p:nvPr/>
        </p:nvSpPr>
        <p:spPr bwMode="auto">
          <a:xfrm>
            <a:off x="1069975" y="6375400"/>
            <a:ext cx="79930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50000"/>
              </a:spcBef>
              <a:buClrTx/>
              <a:buSzTx/>
              <a:buFontTx/>
              <a:buNone/>
            </a:pPr>
            <a:r>
              <a:rPr lang="ja-JP" altLang="en-US" sz="1800" b="1" dirty="0">
                <a:latin typeface="Arial" pitchFamily="34" charset="0"/>
              </a:rPr>
              <a:t>出典：警察庁、財務省、厚生労働省、海上保安庁（厚生労働省集計）調べ</a:t>
            </a:r>
          </a:p>
        </p:txBody>
      </p:sp>
      <p:sp>
        <p:nvSpPr>
          <p:cNvPr id="10245" name="Text Box 6"/>
          <p:cNvSpPr txBox="1">
            <a:spLocks noChangeArrowheads="1"/>
          </p:cNvSpPr>
          <p:nvPr/>
        </p:nvSpPr>
        <p:spPr bwMode="auto">
          <a:xfrm>
            <a:off x="422275" y="1492250"/>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50000"/>
              </a:spcBef>
              <a:buClrTx/>
              <a:buSzTx/>
              <a:buFontTx/>
              <a:buNone/>
            </a:pPr>
            <a:r>
              <a:rPr lang="ja-JP" altLang="en-US" sz="1800" dirty="0">
                <a:solidFill>
                  <a:schemeClr val="bg2"/>
                </a:solidFill>
                <a:latin typeface="Arial" pitchFamily="34" charset="0"/>
              </a:rPr>
              <a:t>（人）</a:t>
            </a:r>
          </a:p>
        </p:txBody>
      </p:sp>
      <p:sp>
        <p:nvSpPr>
          <p:cNvPr id="10246" name="Text Box 9"/>
          <p:cNvSpPr txBox="1">
            <a:spLocks noChangeArrowheads="1"/>
          </p:cNvSpPr>
          <p:nvPr/>
        </p:nvSpPr>
        <p:spPr bwMode="auto">
          <a:xfrm>
            <a:off x="8343900" y="4581525"/>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50000"/>
              </a:spcBef>
              <a:buClrTx/>
              <a:buSzTx/>
              <a:buFontTx/>
              <a:buNone/>
            </a:pPr>
            <a:r>
              <a:rPr lang="ja-JP" altLang="en-US" sz="1800" dirty="0">
                <a:solidFill>
                  <a:schemeClr val="bg2"/>
                </a:solidFill>
                <a:latin typeface="Arial" pitchFamily="34" charset="0"/>
              </a:rPr>
              <a:t>（</a:t>
            </a:r>
            <a:r>
              <a:rPr lang="en-US" altLang="ja-JP" sz="1800" dirty="0">
                <a:solidFill>
                  <a:schemeClr val="bg2"/>
                </a:solidFill>
                <a:latin typeface="Arial" pitchFamily="34" charset="0"/>
              </a:rPr>
              <a:t>kg</a:t>
            </a:r>
            <a:r>
              <a:rPr lang="ja-JP" altLang="en-US" sz="1800" dirty="0">
                <a:solidFill>
                  <a:schemeClr val="bg2"/>
                </a:solidFill>
                <a:latin typeface="Arial" pitchFamily="34" charset="0"/>
              </a:rPr>
              <a:t>）</a:t>
            </a:r>
          </a:p>
        </p:txBody>
      </p:sp>
    </p:spTree>
    <p:extLst>
      <p:ext uri="{BB962C8B-B14F-4D97-AF65-F5344CB8AC3E}">
        <p14:creationId xmlns:p14="http://schemas.microsoft.com/office/powerpoint/2010/main" val="351494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9"/>
          <p:cNvGraphicFramePr>
            <a:graphicFrameLocks noGrp="1" noChangeAspect="1"/>
          </p:cNvGraphicFramePr>
          <p:nvPr>
            <p:ph idx="1"/>
            <p:extLst>
              <p:ext uri="{D42A27DB-BD31-4B8C-83A1-F6EECF244321}">
                <p14:modId xmlns:p14="http://schemas.microsoft.com/office/powerpoint/2010/main" val="1554883127"/>
              </p:ext>
            </p:extLst>
          </p:nvPr>
        </p:nvGraphicFramePr>
        <p:xfrm>
          <a:off x="379412" y="1058863"/>
          <a:ext cx="8764588" cy="5387975"/>
        </p:xfrm>
        <a:graphic>
          <a:graphicData uri="http://schemas.openxmlformats.org/presentationml/2006/ole">
            <mc:AlternateContent xmlns:mc="http://schemas.openxmlformats.org/markup-compatibility/2006">
              <mc:Choice xmlns:v="urn:schemas-microsoft-com:vml" Requires="v">
                <p:oleObj spid="_x0000_s8209" r:id="rId4" imgW="8766808" imgH="5389331" progId="Excel.Chart.8">
                  <p:embed/>
                </p:oleObj>
              </mc:Choice>
              <mc:Fallback>
                <p:oleObj r:id="rId4" imgW="8766808" imgH="5389331"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2" y="1058863"/>
                        <a:ext cx="8764588" cy="538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6" name="Rectangle 2"/>
          <p:cNvSpPr>
            <a:spLocks noGrp="1" noChangeArrowheads="1"/>
          </p:cNvSpPr>
          <p:nvPr>
            <p:ph type="title"/>
          </p:nvPr>
        </p:nvSpPr>
        <p:spPr>
          <a:xfrm>
            <a:off x="457200" y="115888"/>
            <a:ext cx="8362950" cy="1066800"/>
          </a:xfrm>
        </p:spPr>
        <p:txBody>
          <a:bodyPr/>
          <a:lstStyle/>
          <a:p>
            <a:pPr marL="715963" indent="-715963" algn="l" eaLnBrk="1" hangingPunct="1">
              <a:defRPr/>
            </a:pPr>
            <a:r>
              <a:rPr lang="ja-JP" altLang="en-US" sz="3200" dirty="0">
                <a:solidFill>
                  <a:schemeClr val="bg1"/>
                </a:solidFill>
              </a:rPr>
              <a:t>２</a:t>
            </a:r>
            <a:r>
              <a:rPr lang="ja-JP" altLang="en-US" sz="3200" dirty="0" smtClean="0">
                <a:solidFill>
                  <a:schemeClr val="bg1"/>
                </a:solidFill>
              </a:rPr>
              <a:t>．少年及び２０歳代に係る覚醒剤・大麻事犯</a:t>
            </a:r>
            <a:r>
              <a:rPr lang="en-US" altLang="ja-JP" sz="3200" dirty="0" smtClean="0">
                <a:solidFill>
                  <a:schemeClr val="bg1"/>
                </a:solidFill>
              </a:rPr>
              <a:t/>
            </a:r>
            <a:br>
              <a:rPr lang="en-US" altLang="ja-JP" sz="3200" dirty="0" smtClean="0">
                <a:solidFill>
                  <a:schemeClr val="bg1"/>
                </a:solidFill>
              </a:rPr>
            </a:br>
            <a:r>
              <a:rPr lang="ja-JP" altLang="en-US" sz="3200" dirty="0" smtClean="0">
                <a:solidFill>
                  <a:schemeClr val="bg1"/>
                </a:solidFill>
              </a:rPr>
              <a:t>検挙人員の推移（全国）</a:t>
            </a:r>
            <a:r>
              <a:rPr lang="ja-JP" altLang="en-US" sz="4000" dirty="0" smtClean="0">
                <a:solidFill>
                  <a:schemeClr val="bg1"/>
                </a:solidFill>
              </a:rPr>
              <a:t>　</a:t>
            </a:r>
          </a:p>
        </p:txBody>
      </p:sp>
      <p:sp>
        <p:nvSpPr>
          <p:cNvPr id="11268" name="Text Box 3"/>
          <p:cNvSpPr txBox="1">
            <a:spLocks noChangeArrowheads="1"/>
          </p:cNvSpPr>
          <p:nvPr/>
        </p:nvSpPr>
        <p:spPr bwMode="auto">
          <a:xfrm>
            <a:off x="4211638" y="6381750"/>
            <a:ext cx="3889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defTabSz="914400" eaLnBrk="1" fontAlgn="base" hangingPunct="1">
              <a:spcBef>
                <a:spcPct val="50000"/>
              </a:spcBef>
              <a:spcAft>
                <a:spcPct val="0"/>
              </a:spcAft>
              <a:buClrTx/>
              <a:buSzTx/>
              <a:buFontTx/>
              <a:buNone/>
            </a:pPr>
            <a:endParaRPr lang="ja-JP" altLang="ja-JP" sz="1800" smtClean="0">
              <a:solidFill>
                <a:srgbClr val="FFFFFF"/>
              </a:solidFill>
              <a:latin typeface="Arial" pitchFamily="34" charset="0"/>
            </a:endParaRPr>
          </a:p>
        </p:txBody>
      </p:sp>
      <p:sp>
        <p:nvSpPr>
          <p:cNvPr id="11269" name="Text Box 4"/>
          <p:cNvSpPr txBox="1">
            <a:spLocks noChangeArrowheads="1"/>
          </p:cNvSpPr>
          <p:nvPr/>
        </p:nvSpPr>
        <p:spPr bwMode="auto">
          <a:xfrm>
            <a:off x="1331913" y="6446838"/>
            <a:ext cx="78120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defTabSz="914400" eaLnBrk="1" fontAlgn="base" hangingPunct="1">
              <a:spcBef>
                <a:spcPct val="50000"/>
              </a:spcBef>
              <a:spcAft>
                <a:spcPct val="0"/>
              </a:spcAft>
              <a:buClrTx/>
              <a:buSzTx/>
              <a:buFontTx/>
              <a:buNone/>
            </a:pPr>
            <a:r>
              <a:rPr lang="ja-JP" altLang="en-US" sz="1800" b="1" smtClean="0">
                <a:solidFill>
                  <a:srgbClr val="FFFFFF"/>
                </a:solidFill>
                <a:latin typeface="Arial" pitchFamily="34" charset="0"/>
              </a:rPr>
              <a:t>出典：警察庁、財務省、厚生労働省、海上保安庁（厚生労働省府集計）調べ</a:t>
            </a:r>
          </a:p>
        </p:txBody>
      </p:sp>
      <p:sp>
        <p:nvSpPr>
          <p:cNvPr id="11270" name="Text Box 10"/>
          <p:cNvSpPr txBox="1">
            <a:spLocks noChangeArrowheads="1"/>
          </p:cNvSpPr>
          <p:nvPr/>
        </p:nvSpPr>
        <p:spPr bwMode="auto">
          <a:xfrm>
            <a:off x="1187450" y="17732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defTabSz="914400" eaLnBrk="1" fontAlgn="base" hangingPunct="1">
              <a:spcBef>
                <a:spcPct val="50000"/>
              </a:spcBef>
              <a:spcAft>
                <a:spcPct val="0"/>
              </a:spcAft>
              <a:buClrTx/>
              <a:buSzTx/>
              <a:buFontTx/>
              <a:buNone/>
            </a:pPr>
            <a:r>
              <a:rPr lang="ja-JP" altLang="en-US" sz="1800" smtClean="0">
                <a:solidFill>
                  <a:srgbClr val="000514"/>
                </a:solidFill>
                <a:latin typeface="Arial" pitchFamily="34" charset="0"/>
              </a:rPr>
              <a:t>（人）</a:t>
            </a:r>
          </a:p>
        </p:txBody>
      </p:sp>
      <p:sp>
        <p:nvSpPr>
          <p:cNvPr id="10" name="右矢印 9"/>
          <p:cNvSpPr/>
          <p:nvPr/>
        </p:nvSpPr>
        <p:spPr>
          <a:xfrm rot="20665608">
            <a:off x="3365225" y="2359274"/>
            <a:ext cx="4455770" cy="6582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42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コンテンツ プレースホルダー 2"/>
          <p:cNvGraphicFramePr>
            <a:graphicFrameLocks noGrp="1" noChangeAspect="1"/>
          </p:cNvGraphicFramePr>
          <p:nvPr>
            <p:ph idx="1"/>
            <p:extLst>
              <p:ext uri="{D42A27DB-BD31-4B8C-83A1-F6EECF244321}">
                <p14:modId xmlns:p14="http://schemas.microsoft.com/office/powerpoint/2010/main" val="633642684"/>
              </p:ext>
            </p:extLst>
          </p:nvPr>
        </p:nvGraphicFramePr>
        <p:xfrm>
          <a:off x="179388" y="1533525"/>
          <a:ext cx="8782050" cy="4259263"/>
        </p:xfrm>
        <a:graphic>
          <a:graphicData uri="http://schemas.openxmlformats.org/presentationml/2006/ole">
            <mc:AlternateContent xmlns:mc="http://schemas.openxmlformats.org/markup-compatibility/2006">
              <mc:Choice xmlns:v="urn:schemas-microsoft-com:vml" Requires="v">
                <p:oleObj spid="_x0000_s9232" name="ワークシート" r:id="rId4" imgW="6048295" imgH="2933638" progId="Excel.Sheet.8">
                  <p:embed/>
                </p:oleObj>
              </mc:Choice>
              <mc:Fallback>
                <p:oleObj name="ワークシート" r:id="rId4" imgW="6048295" imgH="2933638" progId="Excel.Sheet.8">
                  <p:embed/>
                  <p:pic>
                    <p:nvPicPr>
                      <p:cNvPr id="0" name=""/>
                      <p:cNvPicPr>
                        <a:picLocks noGrp="1" noChangeAspect="1" noChangeArrowheads="1"/>
                      </p:cNvPicPr>
                      <p:nvPr/>
                    </p:nvPicPr>
                    <p:blipFill>
                      <a:blip r:embed="rId5"/>
                      <a:srcRect/>
                      <a:stretch>
                        <a:fillRect/>
                      </a:stretch>
                    </p:blipFill>
                    <p:spPr bwMode="auto">
                      <a:xfrm>
                        <a:off x="179388" y="1533525"/>
                        <a:ext cx="8782050" cy="425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2" name="Rectangle 2"/>
          <p:cNvSpPr>
            <a:spLocks noGrp="1" noRot="1" noChangeArrowheads="1"/>
          </p:cNvSpPr>
          <p:nvPr>
            <p:ph type="title"/>
          </p:nvPr>
        </p:nvSpPr>
        <p:spPr>
          <a:xfrm>
            <a:off x="0" y="0"/>
            <a:ext cx="8686800" cy="1081087"/>
          </a:xfrm>
        </p:spPr>
        <p:txBody>
          <a:bodyPr>
            <a:normAutofit fontScale="90000"/>
          </a:bodyPr>
          <a:lstStyle/>
          <a:p>
            <a:pPr marL="808038" indent="-808038" algn="l" eaLnBrk="1" hangingPunct="1">
              <a:defRPr/>
            </a:pPr>
            <a:r>
              <a:rPr lang="en-US" altLang="ja-JP" sz="4000" dirty="0" smtClean="0">
                <a:solidFill>
                  <a:schemeClr val="bg1"/>
                </a:solidFill>
              </a:rPr>
              <a:t/>
            </a:r>
            <a:br>
              <a:rPr lang="en-US" altLang="ja-JP" sz="4000" dirty="0" smtClean="0">
                <a:solidFill>
                  <a:schemeClr val="bg1"/>
                </a:solidFill>
              </a:rPr>
            </a:br>
            <a:r>
              <a:rPr lang="ja-JP" altLang="en-US" sz="4000" dirty="0">
                <a:solidFill>
                  <a:schemeClr val="bg1"/>
                </a:solidFill>
              </a:rPr>
              <a:t>３</a:t>
            </a:r>
            <a:r>
              <a:rPr lang="ja-JP" altLang="en-US" sz="4000" dirty="0" smtClean="0">
                <a:solidFill>
                  <a:schemeClr val="bg1"/>
                </a:solidFill>
              </a:rPr>
              <a:t>．薬物事犯検挙人員の推移（沖縄県）</a:t>
            </a:r>
          </a:p>
        </p:txBody>
      </p:sp>
      <p:sp>
        <p:nvSpPr>
          <p:cNvPr id="14340" name="Text Box 3"/>
          <p:cNvSpPr txBox="1">
            <a:spLocks noChangeArrowheads="1"/>
          </p:cNvSpPr>
          <p:nvPr/>
        </p:nvSpPr>
        <p:spPr bwMode="auto">
          <a:xfrm>
            <a:off x="4211638" y="6092825"/>
            <a:ext cx="3889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ja-JP" sz="1800" dirty="0">
              <a:latin typeface="Arial" pitchFamily="34" charset="0"/>
            </a:endParaRPr>
          </a:p>
        </p:txBody>
      </p:sp>
      <p:sp>
        <p:nvSpPr>
          <p:cNvPr id="14341" name="Text Box 4"/>
          <p:cNvSpPr txBox="1">
            <a:spLocks noChangeArrowheads="1"/>
          </p:cNvSpPr>
          <p:nvPr/>
        </p:nvSpPr>
        <p:spPr bwMode="auto">
          <a:xfrm>
            <a:off x="900113" y="164147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1800" dirty="0">
                <a:solidFill>
                  <a:schemeClr val="bg2"/>
                </a:solidFill>
                <a:latin typeface="Arial" pitchFamily="34" charset="0"/>
              </a:rPr>
              <a:t>（人）</a:t>
            </a:r>
          </a:p>
        </p:txBody>
      </p:sp>
      <p:sp>
        <p:nvSpPr>
          <p:cNvPr id="14342" name="Text Box 6"/>
          <p:cNvSpPr txBox="1">
            <a:spLocks noChangeArrowheads="1"/>
          </p:cNvSpPr>
          <p:nvPr/>
        </p:nvSpPr>
        <p:spPr bwMode="auto">
          <a:xfrm>
            <a:off x="179388" y="6330950"/>
            <a:ext cx="8964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eaLnBrk="0" hangingPunct="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1600" b="1" dirty="0">
                <a:latin typeface="Arial" pitchFamily="34" charset="0"/>
              </a:rPr>
              <a:t>出典：厚生労働省統計資料「麻薬・覚せい剤行政の概要」、沖縄県警、沖縄麻薬取締支所提供資料等</a:t>
            </a:r>
          </a:p>
        </p:txBody>
      </p:sp>
    </p:spTree>
    <p:extLst>
      <p:ext uri="{BB962C8B-B14F-4D97-AF65-F5344CB8AC3E}">
        <p14:creationId xmlns:p14="http://schemas.microsoft.com/office/powerpoint/2010/main" val="3928474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aikei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3"/>
          <p:cNvSpPr>
            <a:spLocks noChangeArrowheads="1" noChangeShapeType="1" noTextEdit="1"/>
          </p:cNvSpPr>
          <p:nvPr/>
        </p:nvSpPr>
        <p:spPr bwMode="auto">
          <a:xfrm>
            <a:off x="571500" y="152400"/>
            <a:ext cx="5929313"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148"/>
              </a:avLst>
            </a:prstTxWarp>
          </a:bodyPr>
          <a:lstStyle/>
          <a:p>
            <a:pPr algn="ctr" defTabSz="914400" fontAlgn="base">
              <a:spcBef>
                <a:spcPct val="0"/>
              </a:spcBef>
              <a:spcAft>
                <a:spcPct val="0"/>
              </a:spcAft>
            </a:pPr>
            <a:r>
              <a:rPr lang="ja-JP" altLang="en-US" sz="3600" kern="10" smtClean="0">
                <a:gradFill rotWithShape="1">
                  <a:gsLst>
                    <a:gs pos="0">
                      <a:srgbClr val="8C3D91"/>
                    </a:gs>
                    <a:gs pos="12000">
                      <a:srgbClr val="7005D4"/>
                    </a:gs>
                    <a:gs pos="30000">
                      <a:srgbClr val="181CC7"/>
                    </a:gs>
                    <a:gs pos="60001">
                      <a:srgbClr val="0A128C"/>
                    </a:gs>
                    <a:gs pos="100000">
                      <a:srgbClr val="000000"/>
                    </a:gs>
                  </a:gsLst>
                  <a:lin ang="5400000" scaled="1"/>
                </a:gradFill>
                <a:effectLst>
                  <a:outerShdw dist="45791" dir="2021404" algn="ctr" rotWithShape="0">
                    <a:srgbClr val="C0C0C0"/>
                  </a:outerShdw>
                </a:effectLst>
                <a:latin typeface="HG創英角ｺﾞｼｯｸUB"/>
                <a:ea typeface="HG創英角ｺﾞｼｯｸUB"/>
              </a:rPr>
              <a:t>薬物の依存性と耐性</a:t>
            </a:r>
          </a:p>
        </p:txBody>
      </p:sp>
      <p:pic>
        <p:nvPicPr>
          <p:cNvPr id="2560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66800"/>
            <a:ext cx="8137525"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descr="C:\Users\y-mitsuoka58\AppData\Local\Microsoft\Windows\Temporary Internet Files\Content.IE5\40II0EP9\MC9002810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088" y="1133475"/>
            <a:ext cx="7731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C:\Users\y-mitsuoka58\AppData\Local\Microsoft\Windows\Temporary Internet Files\Content.IE5\40II0EP9\MC9002810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1255713"/>
            <a:ext cx="7715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37698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76251" y="176213"/>
            <a:ext cx="4614734" cy="1092200"/>
          </a:xfrm>
        </p:spPr>
        <p:txBody>
          <a:bodyPr/>
          <a:lstStyle/>
          <a:p>
            <a:pPr eaLnBrk="1" hangingPunct="1"/>
            <a:r>
              <a:rPr lang="ja-JP" altLang="en-US" sz="6000" dirty="0" smtClean="0">
                <a:solidFill>
                  <a:schemeClr val="bg1"/>
                </a:solidFill>
                <a:ea typeface="HGP創英角ｺﾞｼｯｸUB" pitchFamily="50" charset="-128"/>
              </a:rPr>
              <a:t>身体への害</a:t>
            </a:r>
          </a:p>
        </p:txBody>
      </p:sp>
      <p:pic>
        <p:nvPicPr>
          <p:cNvPr id="23555" name="Picture 8" descr="薬物乱用による身体への影響図"/>
          <p:cNvPicPr>
            <a:picLocks noChangeAspect="1" noChangeArrowheads="1"/>
          </p:cNvPicPr>
          <p:nvPr/>
        </p:nvPicPr>
        <p:blipFill>
          <a:blip r:embed="rId3">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r="37233"/>
          <a:stretch>
            <a:fillRect/>
          </a:stretch>
        </p:blipFill>
        <p:spPr bwMode="auto">
          <a:xfrm>
            <a:off x="488950" y="1493838"/>
            <a:ext cx="5327650" cy="5213350"/>
          </a:xfrm>
          <a:prstGeom prst="rect">
            <a:avLst/>
          </a:prstGeom>
          <a:solidFill>
            <a:schemeClr val="bg1"/>
          </a:solidFill>
          <a:ln>
            <a:noFill/>
          </a:ln>
          <a:extLst/>
        </p:spPr>
      </p:pic>
      <p:sp>
        <p:nvSpPr>
          <p:cNvPr id="23556" name="Text Box 9"/>
          <p:cNvSpPr txBox="1">
            <a:spLocks noChangeArrowheads="1"/>
          </p:cNvSpPr>
          <p:nvPr/>
        </p:nvSpPr>
        <p:spPr bwMode="auto">
          <a:xfrm>
            <a:off x="5717017" y="1603375"/>
            <a:ext cx="3313112" cy="484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3600" dirty="0">
                <a:solidFill>
                  <a:schemeClr val="bg1"/>
                </a:solidFill>
                <a:latin typeface="Times New Roman" pitchFamily="18" charset="0"/>
              </a:rPr>
              <a:t>・ 精神障害</a:t>
            </a:r>
          </a:p>
          <a:p>
            <a:pPr algn="ctr" eaLnBrk="1" hangingPunct="1">
              <a:spcBef>
                <a:spcPct val="0"/>
              </a:spcBef>
              <a:buFontTx/>
              <a:buNone/>
            </a:pPr>
            <a:r>
              <a:rPr lang="ja-JP" altLang="en-US" sz="3600" dirty="0">
                <a:solidFill>
                  <a:schemeClr val="bg1"/>
                </a:solidFill>
                <a:latin typeface="Times New Roman" pitchFamily="18" charset="0"/>
              </a:rPr>
              <a:t>　  幻覚・妄想</a:t>
            </a:r>
          </a:p>
          <a:p>
            <a:pPr algn="ctr" eaLnBrk="1" hangingPunct="1">
              <a:spcBef>
                <a:spcPct val="0"/>
              </a:spcBef>
              <a:buFontTx/>
              <a:buNone/>
            </a:pPr>
            <a:endParaRPr lang="ja-JP" altLang="en-US" sz="2400" dirty="0">
              <a:solidFill>
                <a:schemeClr val="bg1"/>
              </a:solidFill>
              <a:latin typeface="Times New Roman" pitchFamily="18" charset="0"/>
            </a:endParaRPr>
          </a:p>
          <a:p>
            <a:pPr algn="ctr" eaLnBrk="1" hangingPunct="1">
              <a:spcBef>
                <a:spcPct val="0"/>
              </a:spcBef>
              <a:buFontTx/>
              <a:buNone/>
            </a:pPr>
            <a:r>
              <a:rPr lang="ja-JP" altLang="en-US" sz="3600" dirty="0">
                <a:solidFill>
                  <a:schemeClr val="bg1"/>
                </a:solidFill>
                <a:latin typeface="Times New Roman" pitchFamily="18" charset="0"/>
              </a:rPr>
              <a:t>　 ・ 心拍数増加</a:t>
            </a:r>
          </a:p>
          <a:p>
            <a:pPr algn="ctr" eaLnBrk="1" hangingPunct="1">
              <a:spcBef>
                <a:spcPct val="0"/>
              </a:spcBef>
              <a:buFontTx/>
              <a:buNone/>
            </a:pPr>
            <a:endParaRPr lang="ja-JP" altLang="en-US" sz="2400" dirty="0">
              <a:solidFill>
                <a:schemeClr val="bg1"/>
              </a:solidFill>
              <a:latin typeface="Times New Roman" pitchFamily="18" charset="0"/>
            </a:endParaRPr>
          </a:p>
          <a:p>
            <a:pPr algn="ctr" eaLnBrk="1" hangingPunct="1">
              <a:spcBef>
                <a:spcPct val="0"/>
              </a:spcBef>
              <a:buFontTx/>
              <a:buNone/>
            </a:pPr>
            <a:r>
              <a:rPr lang="ja-JP" altLang="en-US" sz="3600" dirty="0">
                <a:solidFill>
                  <a:schemeClr val="bg1"/>
                </a:solidFill>
                <a:latin typeface="Times New Roman" pitchFamily="18" charset="0"/>
              </a:rPr>
              <a:t>・ 血圧上昇</a:t>
            </a:r>
          </a:p>
          <a:p>
            <a:pPr algn="ctr" eaLnBrk="1" hangingPunct="1">
              <a:spcBef>
                <a:spcPct val="0"/>
              </a:spcBef>
              <a:buFontTx/>
              <a:buNone/>
            </a:pPr>
            <a:endParaRPr lang="ja-JP" altLang="en-US" sz="2400" dirty="0">
              <a:solidFill>
                <a:schemeClr val="bg1"/>
              </a:solidFill>
              <a:latin typeface="Times New Roman" pitchFamily="18" charset="0"/>
            </a:endParaRPr>
          </a:p>
          <a:p>
            <a:pPr algn="ctr" eaLnBrk="1" hangingPunct="1">
              <a:spcBef>
                <a:spcPct val="0"/>
              </a:spcBef>
              <a:buFontTx/>
              <a:buNone/>
            </a:pPr>
            <a:r>
              <a:rPr lang="ja-JP" altLang="en-US" sz="3600" dirty="0">
                <a:solidFill>
                  <a:schemeClr val="bg1"/>
                </a:solidFill>
                <a:latin typeface="Times New Roman" pitchFamily="18" charset="0"/>
              </a:rPr>
              <a:t>・ 食欲減退</a:t>
            </a:r>
          </a:p>
          <a:p>
            <a:pPr algn="ctr" eaLnBrk="1" hangingPunct="1">
              <a:spcBef>
                <a:spcPct val="0"/>
              </a:spcBef>
              <a:buFontTx/>
              <a:buNone/>
            </a:pPr>
            <a:endParaRPr lang="ja-JP" altLang="en-US" sz="2400" dirty="0">
              <a:solidFill>
                <a:schemeClr val="bg1"/>
              </a:solidFill>
              <a:latin typeface="Times New Roman" pitchFamily="18" charset="0"/>
            </a:endParaRPr>
          </a:p>
          <a:p>
            <a:pPr algn="ctr" eaLnBrk="1" hangingPunct="1">
              <a:spcBef>
                <a:spcPct val="0"/>
              </a:spcBef>
              <a:buFontTx/>
              <a:buNone/>
            </a:pPr>
            <a:r>
              <a:rPr lang="ja-JP" altLang="en-US" sz="3600" dirty="0">
                <a:solidFill>
                  <a:schemeClr val="bg1"/>
                </a:solidFill>
                <a:latin typeface="Times New Roman" pitchFamily="18" charset="0"/>
              </a:rPr>
              <a:t>・ 瞳孔拡大</a:t>
            </a:r>
          </a:p>
        </p:txBody>
      </p:sp>
    </p:spTree>
    <p:extLst>
      <p:ext uri="{BB962C8B-B14F-4D97-AF65-F5344CB8AC3E}">
        <p14:creationId xmlns:p14="http://schemas.microsoft.com/office/powerpoint/2010/main" val="4105626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921</Words>
  <Application>Microsoft Office PowerPoint</Application>
  <PresentationFormat>画面に合わせる (4:3)</PresentationFormat>
  <Paragraphs>383</Paragraphs>
  <Slides>30</Slides>
  <Notes>30</Notes>
  <HiddenSlides>0</HiddenSlides>
  <MMClips>0</MMClips>
  <ScaleCrop>false</ScaleCrop>
  <HeadingPairs>
    <vt:vector size="6" baseType="variant">
      <vt:variant>
        <vt:lpstr>テーマ</vt:lpstr>
      </vt:variant>
      <vt:variant>
        <vt:i4>6</vt:i4>
      </vt:variant>
      <vt:variant>
        <vt:lpstr>埋め込まれた OLE サーバー</vt:lpstr>
      </vt:variant>
      <vt:variant>
        <vt:i4>2</vt:i4>
      </vt:variant>
      <vt:variant>
        <vt:lpstr>スライド タイトル</vt:lpstr>
      </vt:variant>
      <vt:variant>
        <vt:i4>30</vt:i4>
      </vt:variant>
    </vt:vector>
  </HeadingPairs>
  <TitlesOfParts>
    <vt:vector size="38" baseType="lpstr">
      <vt:lpstr>Office テーマ</vt:lpstr>
      <vt:lpstr>1_Office テーマ</vt:lpstr>
      <vt:lpstr>2_Office テーマ</vt:lpstr>
      <vt:lpstr>標準デザイン</vt:lpstr>
      <vt:lpstr>1_標準デザイン</vt:lpstr>
      <vt:lpstr>Stream</vt:lpstr>
      <vt:lpstr>Microsoft Excel グラフ</vt:lpstr>
      <vt:lpstr>ワークシート</vt:lpstr>
      <vt:lpstr>PowerPoint プレゼンテーション</vt:lpstr>
      <vt:lpstr>薬物乱用とは</vt:lpstr>
      <vt:lpstr>乱用薬物の種類</vt:lpstr>
      <vt:lpstr>薬物事犯等の状況について</vt:lpstr>
      <vt:lpstr>１．大麻事犯検挙・押収状況の推移（全国）</vt:lpstr>
      <vt:lpstr>２．少年及び２０歳代に係る覚醒剤・大麻事犯 検挙人員の推移（全国）　</vt:lpstr>
      <vt:lpstr> ３．薬物事犯検挙人員の推移（沖縄県）</vt:lpstr>
      <vt:lpstr>PowerPoint プレゼンテーション</vt:lpstr>
      <vt:lpstr>身体への害</vt:lpstr>
      <vt:lpstr>興奮作用のある薬物</vt:lpstr>
      <vt:lpstr>抑制作用のある薬物</vt:lpstr>
      <vt:lpstr>幻覚作用のある薬物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大麻はタバコより安全？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心の健康5か条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沖縄県</cp:lastModifiedBy>
  <cp:revision>42</cp:revision>
  <cp:lastPrinted>2019-05-28T09:11:37Z</cp:lastPrinted>
  <dcterms:modified xsi:type="dcterms:W3CDTF">2019-05-28T09:13:41Z</dcterms:modified>
</cp:coreProperties>
</file>