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3" r:id="rId2"/>
    <p:sldId id="256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3" r:id="rId12"/>
    <p:sldId id="265" r:id="rId13"/>
    <p:sldId id="272" r:id="rId14"/>
    <p:sldId id="266" r:id="rId15"/>
    <p:sldId id="271" r:id="rId16"/>
    <p:sldId id="268" r:id="rId17"/>
  </p:sldIdLst>
  <p:sldSz cx="9144000" cy="6858000" type="screen4x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82870444-57D0-4BD1-B2DE-66090C95DCAB}">
          <p14:sldIdLst>
            <p14:sldId id="273"/>
            <p14:sldId id="256"/>
            <p14:sldId id="274"/>
            <p14:sldId id="257"/>
            <p14:sldId id="258"/>
            <p14:sldId id="259"/>
            <p14:sldId id="260"/>
            <p14:sldId id="261"/>
            <p14:sldId id="262"/>
            <p14:sldId id="264"/>
            <p14:sldId id="263"/>
            <p14:sldId id="265"/>
            <p14:sldId id="272"/>
            <p14:sldId id="266"/>
            <p14:sldId id="271"/>
            <p14:sldId id="268"/>
          </p14:sldIdLst>
        </p14:section>
        <p14:section name="タイトルなしのセクション" id="{270575E4-6AB1-4163-A3D3-6F2BC8760073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FF66"/>
    <a:srgbClr val="FEA8BA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67870" autoAdjust="0"/>
  </p:normalViewPr>
  <p:slideViewPr>
    <p:cSldViewPr>
      <p:cViewPr varScale="1">
        <p:scale>
          <a:sx n="44" d="100"/>
          <a:sy n="44" d="100"/>
        </p:scale>
        <p:origin x="-2016" y="-102"/>
      </p:cViewPr>
      <p:guideLst>
        <p:guide orient="horz" pos="2160"/>
        <p:guide pos="288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image" Target="../media/image2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image" Target="../media/image18.emf"/><Relationship Id="rId4" Type="http://schemas.openxmlformats.org/officeDocument/2006/relationships/image" Target="../media/image2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A65CE3-6D48-440A-A924-CE70E2D3809A}" type="datetimeFigureOut">
              <a:rPr kumimoji="1" lang="ja-JP" altLang="en-US" smtClean="0"/>
              <a:t>2019/5/30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570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6"/>
            <a:ext cx="5445760" cy="44727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6"/>
            <a:ext cx="2949787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7F6970-5370-43F9-B215-0333EF95012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3792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　今日は、</a:t>
            </a:r>
            <a:r>
              <a:rPr kumimoji="1" lang="ja-JP" altLang="en-US" dirty="0" smtClean="0"/>
              <a:t>かけがえの</a:t>
            </a:r>
            <a:r>
              <a:rPr kumimoji="1" lang="ja-JP" altLang="en-US" dirty="0" smtClean="0"/>
              <a:t>ない大切な命、ということで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たばこ、お酒、シンナーから自分の体を守ろうというタイトルで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お話をしたいと思います。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6970-5370-43F9-B215-0333EF95012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424630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　シンナーのにおいを長い時間かいでいると、頭がくらくらしたり、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気持ちがわるくなったりします。人間の体の細胞や骨、脳などを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傷つけます。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（絵のように）歯がとけてボロボロになります。いろんな病気にもなります。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6970-5370-43F9-B215-0333EF95012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20761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スライド イメージ プレースホルダー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ノート プレースホルダー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ja-JP" altLang="ja-JP" dirty="0" smtClean="0">
                <a:latin typeface="Arial" pitchFamily="34" charset="0"/>
              </a:rPr>
              <a:t>○</a:t>
            </a:r>
            <a:r>
              <a:rPr lang="ja-JP" altLang="en-US" dirty="0" smtClean="0">
                <a:latin typeface="Arial" pitchFamily="34" charset="0"/>
              </a:rPr>
              <a:t>これを見て下さい。左側の渦巻き、みなさんも書けますよね？</a:t>
            </a:r>
            <a:endParaRPr lang="en-US" altLang="ja-JP" dirty="0" smtClean="0">
              <a:latin typeface="Arial" pitchFamily="34" charset="0"/>
            </a:endParaRPr>
          </a:p>
          <a:p>
            <a:r>
              <a:rPr lang="ja-JP" altLang="en-US" dirty="0" smtClean="0">
                <a:latin typeface="Arial" pitchFamily="34" charset="0"/>
              </a:rPr>
              <a:t>　左のような</a:t>
            </a:r>
            <a:r>
              <a:rPr lang="ja-JP" altLang="ja-JP" dirty="0" smtClean="0">
                <a:latin typeface="Arial" pitchFamily="34" charset="0"/>
              </a:rPr>
              <a:t>うずまきの絵</a:t>
            </a:r>
            <a:r>
              <a:rPr lang="ja-JP" altLang="en-US" dirty="0" smtClean="0">
                <a:latin typeface="Arial" pitchFamily="34" charset="0"/>
              </a:rPr>
              <a:t>が書ける人でも、シンナーの影響で</a:t>
            </a:r>
            <a:endParaRPr lang="en-US" altLang="ja-JP" dirty="0" smtClean="0">
              <a:latin typeface="Arial" pitchFamily="34" charset="0"/>
            </a:endParaRPr>
          </a:p>
          <a:p>
            <a:r>
              <a:rPr lang="ja-JP" altLang="en-US" dirty="0" smtClean="0">
                <a:latin typeface="Arial" pitchFamily="34" charset="0"/>
              </a:rPr>
              <a:t>　右の絵のように</a:t>
            </a:r>
            <a:r>
              <a:rPr lang="ja-JP" altLang="ja-JP" dirty="0" smtClean="0">
                <a:latin typeface="Arial" pitchFamily="34" charset="0"/>
              </a:rPr>
              <a:t>描けなくなってしまい</a:t>
            </a:r>
            <a:r>
              <a:rPr lang="ja-JP" altLang="en-US" dirty="0" smtClean="0">
                <a:latin typeface="Arial" pitchFamily="34" charset="0"/>
              </a:rPr>
              <a:t>ます。</a:t>
            </a:r>
            <a:endParaRPr lang="en-US" altLang="ja-JP" dirty="0" smtClean="0">
              <a:latin typeface="Arial" pitchFamily="34" charset="0"/>
            </a:endParaRPr>
          </a:p>
          <a:p>
            <a:endParaRPr lang="en-US" altLang="ja-JP" dirty="0" smtClean="0">
              <a:latin typeface="Arial" pitchFamily="34" charset="0"/>
            </a:endParaRPr>
          </a:p>
          <a:p>
            <a:r>
              <a:rPr lang="ja-JP" altLang="en-US" dirty="0" smtClean="0">
                <a:latin typeface="Arial" pitchFamily="34" charset="0"/>
              </a:rPr>
              <a:t>　</a:t>
            </a:r>
            <a:r>
              <a:rPr lang="ja-JP" altLang="ja-JP" dirty="0" smtClean="0">
                <a:latin typeface="Arial" pitchFamily="34" charset="0"/>
              </a:rPr>
              <a:t>これは、シンナーによって、脳が縮むことなどにより、手が震えて普通に渦巻きが</a:t>
            </a:r>
            <a:endParaRPr lang="en-US" altLang="ja-JP" dirty="0" smtClean="0">
              <a:latin typeface="Arial" pitchFamily="34" charset="0"/>
            </a:endParaRPr>
          </a:p>
          <a:p>
            <a:r>
              <a:rPr lang="ja-JP" altLang="en-US" dirty="0" smtClean="0">
                <a:latin typeface="Arial" pitchFamily="34" charset="0"/>
              </a:rPr>
              <a:t>　</a:t>
            </a:r>
            <a:r>
              <a:rPr lang="ja-JP" altLang="ja-JP" dirty="0" smtClean="0">
                <a:latin typeface="Arial" pitchFamily="34" charset="0"/>
              </a:rPr>
              <a:t>書けなくなってしまっ</a:t>
            </a:r>
            <a:r>
              <a:rPr lang="ja-JP" altLang="en-US" dirty="0" smtClean="0">
                <a:latin typeface="Arial" pitchFamily="34" charset="0"/>
              </a:rPr>
              <a:t>ています。</a:t>
            </a:r>
            <a:endParaRPr lang="en-US" altLang="ja-JP" dirty="0" smtClean="0">
              <a:latin typeface="Arial" pitchFamily="34" charset="0"/>
            </a:endParaRPr>
          </a:p>
          <a:p>
            <a:endParaRPr lang="ja-JP" altLang="ja-JP" dirty="0" smtClean="0">
              <a:latin typeface="Arial" pitchFamily="34" charset="0"/>
            </a:endParaRPr>
          </a:p>
          <a:p>
            <a:r>
              <a:rPr lang="ja-JP" altLang="ja-JP" dirty="0" smtClean="0">
                <a:latin typeface="Arial" pitchFamily="34" charset="0"/>
              </a:rPr>
              <a:t>○</a:t>
            </a:r>
            <a:r>
              <a:rPr lang="ja-JP" altLang="en-US" dirty="0" smtClean="0">
                <a:latin typeface="Arial" pitchFamily="34" charset="0"/>
              </a:rPr>
              <a:t>シンナーは脳を破壊してしまいます。ほんとにこわいものです。</a:t>
            </a:r>
            <a:endParaRPr lang="en-US" altLang="ja-JP" dirty="0" smtClean="0">
              <a:latin typeface="Arial" pitchFamily="34" charset="0"/>
            </a:endParaRPr>
          </a:p>
          <a:p>
            <a:endParaRPr lang="ja-JP" altLang="ja-JP" dirty="0" smtClean="0">
              <a:latin typeface="Arial" pitchFamily="34" charset="0"/>
            </a:endParaRPr>
          </a:p>
        </p:txBody>
      </p:sp>
      <p:sp>
        <p:nvSpPr>
          <p:cNvPr id="96260" name="スライド番号プレースホルダー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1pPr>
            <a:lvl2pPr marL="749414" indent="-288236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2pPr>
            <a:lvl3pPr marL="1152944" indent="-2305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3pPr>
            <a:lvl4pPr marL="1614122" indent="-2305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4pPr>
            <a:lvl5pPr marL="2075299" indent="-230589" eaLnBrk="0" hangingPunct="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5pPr>
            <a:lvl6pPr marL="2536477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6pPr>
            <a:lvl7pPr marL="2997655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7pPr>
            <a:lvl8pPr marL="3458832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8pPr>
            <a:lvl9pPr marL="3920010" indent="-230589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pitchFamily="34" charset="0"/>
                <a:ea typeface="ＭＳ Ｐ明朝" pitchFamily="18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fld id="{E350F8D5-DA30-4CB4-B687-124ADCFBEEBB}" type="slidenum">
              <a:rPr lang="en-US" altLang="ja-JP">
                <a:solidFill>
                  <a:prstClr val="black"/>
                </a:solidFill>
                <a:ea typeface="ＭＳ Ｐゴシック" pitchFamily="50" charset="-128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ja-JP" dirty="0">
              <a:solidFill>
                <a:prstClr val="black"/>
              </a:solidFill>
              <a:ea typeface="ＭＳ Ｐゴシック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897665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　では、また質問です。シンナーの乱用はどうしていけないと、思いますか？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（声を拾う）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そうだね、皆さんの心と体への影響が大きすぎます。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この先、長</a:t>
            </a:r>
            <a:r>
              <a:rPr kumimoji="1" lang="ja-JP" altLang="en-US" dirty="0" err="1" smtClean="0"/>
              <a:t>ーい</a:t>
            </a:r>
            <a:r>
              <a:rPr kumimoji="1" lang="ja-JP" altLang="en-US" dirty="0" smtClean="0"/>
              <a:t>人生に大きな影響を及ぼしてしまいます。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それから、死んでしまうこともある、法律でも厳しく罰せられて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います。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6970-5370-43F9-B215-0333EF95012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465458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　それから、薬物乱用という言葉を聞いたことがありますか。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薬物乱用とは医薬品（おくすり）を医療以外の目的で使ったり、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シンナーなどの化学物質や麻薬や覚醒剤というような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ものを、一回でもしようした場合「薬物乱用」になります。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薬物乱用や所持（つまり持っているだけで）法律で厳しく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罰せられます。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6970-5370-43F9-B215-0333EF95012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551395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　それでも、たばこ、お酒、シンナー体に悪いのになぜはじめるのでしょうか。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好奇心かな？コマーシャルもあるね。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外国のたばこのパッケージは病気の写真が写っているものもあるよ。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日本のコマーシャルは気持ちよさそうなのが多いので、「体に悪くない」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と思わせるのが、落とし穴です。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それから、みんなやってるから、大丈夫さあ、一回だけだから・・・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たばこや、シンナーは依存性が高く（繰り返しつかいたくなる）なかなか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やめられないんだよね。困ったことに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悩み事がたくさんあって、気持ちよくなるなら、やってみようかなぁなんて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なんの解決にもならないからね。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○　みなさんは、どう思いますか。たった一回の好奇心、違う好奇心にかえて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　　みない？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6970-5370-43F9-B215-0333EF95012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068647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○　でも、私はやらないと思っていても、誰かに勧められることが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　　あると思います。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 smtClean="0"/>
              <a:t>　　そんな時、どうしたらいいのかなあ。</a:t>
            </a:r>
            <a:endParaRPr kumimoji="1" lang="en-US" altLang="ja-JP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en-US" altLang="ja-JP" dirty="0" smtClean="0"/>
          </a:p>
          <a:p>
            <a:r>
              <a:rPr kumimoji="1" lang="ja-JP" altLang="en-US" dirty="0" smtClean="0"/>
              <a:t>○　みなさんの言葉で考えて。席の前後や左右の友達と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考えてみて下さい。４つの答え方を考えてみてください。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（時間をおいて、考えさせる）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では、先生が誘う、悪いやつをやりますから、答えてみて下さい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</a:t>
            </a:r>
            <a:r>
              <a:rPr kumimoji="1" lang="en-US" altLang="ja-JP" dirty="0" smtClean="0"/>
              <a:t>※</a:t>
            </a:r>
            <a:r>
              <a:rPr kumimoji="1" lang="ja-JP" altLang="en-US" dirty="0" smtClean="0"/>
              <a:t>ひとつひとつ質問する。グループの代表に大きな声で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　（発表させる。担任の先生に声を拾ってもらう。）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良い答えがたくさんありました。（いくつか紹介）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いいですか、必ず断って下さい。なぜならば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6970-5370-43F9-B215-0333EF95012F}" type="slidenum">
              <a:rPr lang="ja-JP" altLang="en-US" smtClean="0">
                <a:solidFill>
                  <a:prstClr val="black"/>
                </a:solidFill>
              </a:rPr>
              <a:pPr/>
              <a:t>15</a:t>
            </a:fld>
            <a:endParaRPr lang="ja-JP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1520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　あなた方は一人一人が</a:t>
            </a:r>
            <a:r>
              <a:rPr kumimoji="1" lang="ja-JP" altLang="en-US" dirty="0" err="1" smtClean="0"/>
              <a:t>大事な大事な</a:t>
            </a:r>
            <a:r>
              <a:rPr kumimoji="1" lang="ja-JP" altLang="en-US" dirty="0" smtClean="0"/>
              <a:t>命だからです。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体を壊したり、傷つけたりしてもいい人間なんていません。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自分の体は大事にするべきです。</a:t>
            </a:r>
            <a:endParaRPr kumimoji="1" lang="en-US" altLang="ja-JP" dirty="0" smtClean="0"/>
          </a:p>
          <a:p>
            <a:pPr algn="r"/>
            <a:endParaRPr kumimoji="1" lang="en-US" altLang="ja-JP" dirty="0" smtClean="0"/>
          </a:p>
          <a:p>
            <a:r>
              <a:rPr kumimoji="1" lang="ja-JP" altLang="en-US" dirty="0" smtClean="0"/>
              <a:t>○　大人になったら、今よりももっと、楽しいことが待っています。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体が元気だったらもっと楽しい。楽しいと思うことは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一人一人違うと思いますが、自分なりの目標を持って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いろんな事に挑戦してみましょう。今のみなさんなら何でもできるよ。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いろんな事に挑戦してみて下さい。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それから、悩みがあったらゼッタイに一人で悩まないでね、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家族や、友人、先生に相談してみましょう。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物事の考え方は前向き（ポジティブ）に考えましょう。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どうせ○○は禁止語です。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もう一度いいます、みなさんは、かけがえのない大事な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大事な命です。自分で自分の体に悪い物を入れて、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体を壊してはいけません。自分を大切にすること。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これが、私達の願いです。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6970-5370-43F9-B215-0333EF95012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16856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　みなさんは、タバコの害について知っていますか？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ここにタバコくんがいますが、なんか言ってます。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「ぼくを吸うと、みんなの体はどうなるかな？」</a:t>
            </a:r>
            <a:r>
              <a:rPr kumimoji="1" lang="ja-JP" altLang="en-US" b="1" dirty="0" smtClean="0"/>
              <a:t>（声色を変えて）</a:t>
            </a:r>
            <a:endParaRPr kumimoji="1" lang="en-US" altLang="ja-JP" b="1" dirty="0" smtClean="0"/>
          </a:p>
          <a:p>
            <a:r>
              <a:rPr kumimoji="1" lang="ja-JP" altLang="en-US" b="1" dirty="0" smtClean="0"/>
              <a:t>　　みなさん、知ってる？（声をひろってみる）</a:t>
            </a:r>
            <a:endParaRPr kumimoji="1" lang="en-US" altLang="ja-JP" b="1" dirty="0" smtClean="0"/>
          </a:p>
          <a:p>
            <a:endParaRPr kumimoji="1" lang="en-US" altLang="ja-JP" b="1" dirty="0" smtClean="0"/>
          </a:p>
          <a:p>
            <a:r>
              <a:rPr kumimoji="1" lang="ja-JP" altLang="en-US" dirty="0" smtClean="0"/>
              <a:t>○　実は、体のいろんなところに影響がでます。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6970-5370-43F9-B215-0333EF95012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46289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　この写真を見て下さい。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左はたばこを吸う前の血管の写真、右は吸った後の写真です。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吸う前に比べて血管が縮んで細くなって、見えなくなってしまっています。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人間の体の中では血液が回っています。（循環）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血液が回ることで、体に必要な栄養をとどけていますが、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その血管が細くなったらどうなるでしょう。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（質問→答えを拾う）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そうですね、必要な栄養（酸素も含め）がとどかなくなりますね。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また、たばこを吸うと、写真のように血液の流れが悪くなって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しまうのに加えて、ニコチンやタール、一酸化炭素と呼ばれる物質が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体の中に入ってきてしまいます。</a:t>
            </a:r>
            <a:endParaRPr kumimoji="1" lang="en-US" altLang="ja-JP" dirty="0" smtClean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6970-5370-43F9-B215-0333EF95012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8822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　では、たばこを吸っていい年は何歳か知っていますか。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（声を拾う）</a:t>
            </a:r>
            <a:endParaRPr kumimoji="1" lang="en-US" altLang="ja-JP" dirty="0" smtClean="0"/>
          </a:p>
          <a:p>
            <a:r>
              <a:rPr kumimoji="1" lang="ja-JP" altLang="en-US" smtClean="0"/>
              <a:t>　　そう</a:t>
            </a:r>
            <a:r>
              <a:rPr kumimoji="1" lang="ja-JP" altLang="en-US" dirty="0" smtClean="0"/>
              <a:t>ですね、未成年は吸ってはいけませんね。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では、なぜ子供はたばこを吸ってはいけないんでしょうか。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○　このグラフを見て下さい。これは、たばこの吸い始めの年齢と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病気（がんと心臓病）の関係です。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</a:t>
            </a:r>
            <a:r>
              <a:rPr kumimoji="1" lang="en-US" altLang="ja-JP" dirty="0" smtClean="0"/>
              <a:t>14</a:t>
            </a:r>
            <a:r>
              <a:rPr kumimoji="1" lang="ja-JP" altLang="en-US" dirty="0" smtClean="0"/>
              <a:t>才までに吸っている人は、吸わない人の</a:t>
            </a:r>
            <a:r>
              <a:rPr kumimoji="1" lang="en-US" altLang="ja-JP" dirty="0" smtClean="0"/>
              <a:t>4</a:t>
            </a:r>
            <a:r>
              <a:rPr kumimoji="1" lang="ja-JP" altLang="en-US" dirty="0" smtClean="0"/>
              <a:t>倍以上も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がんでの死亡率が高くなります。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心臓病では</a:t>
            </a:r>
            <a:r>
              <a:rPr kumimoji="1" lang="en-US" altLang="ja-JP" dirty="0" smtClean="0"/>
              <a:t>10</a:t>
            </a:r>
            <a:r>
              <a:rPr kumimoji="1" lang="ja-JP" altLang="en-US" dirty="0" smtClean="0"/>
              <a:t>倍近くも心臓病での死亡率が高い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ことが、わかります。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そのほかにも、一酸化炭素の影響で運動に必要な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酸素が不足し、疲れやすくなったり、息苦しくなったりします。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また、たばこに含まれる、ニコチンという物質には、脳を興奮させる作用があり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依存性といって、吸い続けていないと気持ちが落ち着かなくなります。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子どもの体は、まだできあがっていない成長の途中ですので、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大人よりも体への影響が大きく、深刻なものになります。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法律で子供がたばこを吸ってはいけないと決められているのは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このような理由があるからです。</a:t>
            </a:r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6970-5370-43F9-B215-0333EF95012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77663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　はい、ではこの絵を見て下さい。何をしてますか。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（答えを拾う）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お酒を飲んでいますね。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なぜ、大人はお酒を飲むのでしょうか。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</a:t>
            </a:r>
            <a:endParaRPr kumimoji="1" lang="en-US" altLang="ja-JP" dirty="0" smtClean="0"/>
          </a:p>
          <a:p>
            <a:r>
              <a:rPr kumimoji="1" lang="ja-JP" altLang="en-US" dirty="0" smtClean="0"/>
              <a:t>○　お酒を飲み続けるとどうなると思いますか。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お酒も飲み続けると、害があります。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お酒の害について、知っていますか？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（声を拾う）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6970-5370-43F9-B215-0333EF95012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89956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　このようにお酒を飲み続けると、脳の病気やかん臓の病気、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急性アルコール中毒、胃の病気などになりやすくなります。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また、毎日たくさんのお酒をのみつづけると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飲みたい気持ちがおさえられなくなったりします。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（それをアルコール依存症といいます。）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　　（注意：必ずなるとは限りませんが、なりやすくなる</a:t>
            </a:r>
            <a:r>
              <a:rPr kumimoji="1" lang="ja-JP" altLang="en-US" dirty="0" err="1" smtClean="0"/>
              <a:t>を</a:t>
            </a:r>
            <a:r>
              <a:rPr kumimoji="1" lang="ja-JP" altLang="en-US" dirty="0" smtClean="0"/>
              <a:t>強調）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6970-5370-43F9-B215-0333EF95012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333838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　それから、こんなことも起きます。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普段はやさしい人でもお酒を飲み過ぎる事によって乱暴な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人になる</a:t>
            </a:r>
            <a:r>
              <a:rPr kumimoji="1" lang="ja-JP" altLang="en-US" b="1" dirty="0" smtClean="0"/>
              <a:t>こと</a:t>
            </a:r>
            <a:r>
              <a:rPr kumimoji="1" lang="ja-JP" altLang="en-US" dirty="0" smtClean="0"/>
              <a:t>があります。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いやですよね。いつも優しい人でいたいですね。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6970-5370-43F9-B215-0333EF95012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717461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　なぜ、子供はたばこを吸ったり、酒を飲んだりしては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いけないと思いますか？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実はお酒を飲み始める年齢が若いほど、体の負担が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大きかったり、やめることがむずかしくなります。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子供がたばこを吸うことやお酒を飲むことは、特に体の成長に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とても悪い影響があるので法律で禁止されています。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6970-5370-43F9-B215-0333EF95012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918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 smtClean="0"/>
              <a:t>○　それでは、みなさんは、シンナーって知っていますか？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シンナーはペンキや接着剤を溶かすために使うものです。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仕事でシンナーを使う人は、健康を守るため、空気の入れ換え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をするようにしたり、長い時間続けてシンナーを使わないように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しています。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それを、吸うとどうなるとおもいますか？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ものを溶かす力が強いので、吸うことによって歯がぼろぼろに</a:t>
            </a:r>
            <a:endParaRPr kumimoji="1" lang="en-US" altLang="ja-JP" dirty="0" smtClean="0"/>
          </a:p>
          <a:p>
            <a:r>
              <a:rPr kumimoji="1" lang="ja-JP" altLang="en-US" dirty="0" smtClean="0"/>
              <a:t>　　　なり、脳が縮んでしまうんです。（こわいですね</a:t>
            </a:r>
            <a:r>
              <a:rPr kumimoji="1" lang="ja-JP" altLang="en-US" dirty="0" smtClean="0"/>
              <a:t>）</a:t>
            </a:r>
            <a:endParaRPr kumimoji="1" lang="en-US" altLang="ja-JP" dirty="0" smtClean="0"/>
          </a:p>
          <a:p>
            <a:endParaRPr kumimoji="1" lang="en-US" altLang="ja-JP" dirty="0" smtClean="0"/>
          </a:p>
          <a:p>
            <a:r>
              <a:rPr kumimoji="1" lang="ja-JP" altLang="en-US" dirty="0" smtClean="0"/>
              <a:t>○　それに、</a:t>
            </a:r>
            <a:r>
              <a:rPr kumimoji="1" lang="en-US" altLang="ja-JP" dirty="0" smtClean="0"/>
              <a:t>1</a:t>
            </a:r>
            <a:r>
              <a:rPr kumimoji="1" lang="ja-JP" altLang="en-US" dirty="0" smtClean="0"/>
              <a:t>回の乱用でも死に至ることもあります。</a:t>
            </a:r>
            <a:endParaRPr kumimoji="1" lang="en-US" altLang="ja-JP" dirty="0" smtClean="0"/>
          </a:p>
          <a:p>
            <a:endParaRPr kumimoji="1" lang="en-US" altLang="ja-JP" dirty="0" smtClean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7F6970-5370-43F9-B215-0333EF95012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86677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 サブタイトルの書式設定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2019/5/30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2019/5/30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2019/5/30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2019/5/30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2019/5/30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2019/5/30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2019/5/30</a:t>
            </a:fld>
            <a:endParaRPr kumimoji="1"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2019/5/30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2019/5/30</a:t>
            </a:fld>
            <a:endParaRPr kumimoji="1"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2019/5/30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0ED720-0104-4369-84BC-D37694168613}" type="datetimeFigureOut">
              <a:rPr kumimoji="1" lang="ja-JP" altLang="en-US" smtClean="0"/>
              <a:t>2019/5/30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 タイトルの書式設定</a:t>
            </a:r>
            <a:endParaRPr kumimoji="1"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ED720-0104-4369-84BC-D37694168613}" type="datetimeFigureOut">
              <a:rPr kumimoji="1" lang="ja-JP" altLang="en-US" smtClean="0"/>
              <a:t>2019/5/30</a:t>
            </a:fld>
            <a:endParaRPr kumimoji="1"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3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Word_97_-_2003_Document7.doc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notesSlide" Target="../notesSlides/notesSlide13.xml"/><Relationship Id="rId7" Type="http://schemas.openxmlformats.org/officeDocument/2006/relationships/oleObject" Target="../embeddings/Microsoft_Word_97_-_2003_Document9.doc"/><Relationship Id="rId12" Type="http://schemas.openxmlformats.org/officeDocument/2006/relationships/image" Target="../media/image21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8.emf"/><Relationship Id="rId11" Type="http://schemas.openxmlformats.org/officeDocument/2006/relationships/oleObject" Target="../embeddings/Microsoft_Word_97_-_2003_Document11.doc"/><Relationship Id="rId5" Type="http://schemas.openxmlformats.org/officeDocument/2006/relationships/oleObject" Target="../embeddings/Microsoft_Word_97_-_2003_Document8.doc"/><Relationship Id="rId10" Type="http://schemas.openxmlformats.org/officeDocument/2006/relationships/image" Target="../media/image20.emf"/><Relationship Id="rId4" Type="http://schemas.openxmlformats.org/officeDocument/2006/relationships/image" Target="../media/image22.png"/><Relationship Id="rId9" Type="http://schemas.openxmlformats.org/officeDocument/2006/relationships/oleObject" Target="../embeddings/Microsoft_Word_97_-_2003_Document10.doc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Microsoft_Word_97_-_2003_Document12.doc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7.emf"/><Relationship Id="rId4" Type="http://schemas.openxmlformats.org/officeDocument/2006/relationships/oleObject" Target="../embeddings/Microsoft_Word_97_-_2003_Document13.doc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Microsoft_Word_97_-_2003_Document15.doc"/><Relationship Id="rId5" Type="http://schemas.openxmlformats.org/officeDocument/2006/relationships/image" Target="../media/image28.emf"/><Relationship Id="rId4" Type="http://schemas.openxmlformats.org/officeDocument/2006/relationships/oleObject" Target="../embeddings/Microsoft_Word_97_-_2003_Document14.doc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1.emf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Word_97_-_2003_Document1.doc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4.emf"/><Relationship Id="rId5" Type="http://schemas.openxmlformats.org/officeDocument/2006/relationships/oleObject" Target="../embeddings/Microsoft_Word_97_-_2003_Document2.doc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emf"/><Relationship Id="rId5" Type="http://schemas.openxmlformats.org/officeDocument/2006/relationships/oleObject" Target="../embeddings/Microsoft_Word_97_-_2003_Document3.doc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emf"/><Relationship Id="rId5" Type="http://schemas.openxmlformats.org/officeDocument/2006/relationships/oleObject" Target="../embeddings/Microsoft_Word_97_-_2003_Document4.doc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Word_97_-_2003_Document5.doc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2.emf"/><Relationship Id="rId4" Type="http://schemas.openxmlformats.org/officeDocument/2006/relationships/oleObject" Target="../embeddings/Microsoft_Word_97_-_2003_Document6.doc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/>
          <p:cNvSpPr txBox="1">
            <a:spLocks noGrp="1"/>
          </p:cNvSpPr>
          <p:nvPr>
            <p:ph type="title"/>
          </p:nvPr>
        </p:nvSpPr>
        <p:spPr>
          <a:xfrm>
            <a:off x="457200" y="426792"/>
            <a:ext cx="6923112" cy="838691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ja-JP" altLang="en-US" sz="5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○○○○学校</a:t>
            </a:r>
            <a:endParaRPr lang="ja-JP" altLang="en-US" sz="5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  <p:sp>
        <p:nvSpPr>
          <p:cNvPr id="5" name="コンテンツ プレースホルダー 4"/>
          <p:cNvSpPr txBox="1">
            <a:spLocks noGrp="1"/>
          </p:cNvSpPr>
          <p:nvPr>
            <p:ph idx="1"/>
          </p:nvPr>
        </p:nvSpPr>
        <p:spPr>
          <a:xfrm>
            <a:off x="209051" y="1700808"/>
            <a:ext cx="8676455" cy="992579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pPr marL="0" indent="0">
              <a:buNone/>
            </a:pPr>
            <a:r>
              <a:rPr lang="ja-JP" altLang="en-US" sz="60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66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かけがえの</a:t>
            </a:r>
            <a:r>
              <a:rPr lang="ja-JP" altLang="en-US" sz="6000" b="1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66"/>
                </a:solidFill>
                <a:latin typeface="AR丸ゴシック体E" panose="020F0909000000000000" pitchFamily="49" charset="-128"/>
                <a:ea typeface="AR丸ゴシック体E" panose="020F0909000000000000" pitchFamily="49" charset="-128"/>
              </a:rPr>
              <a:t>ない大切な命</a:t>
            </a:r>
            <a:endParaRPr lang="ja-JP" altLang="en-US" sz="6000" b="1" dirty="0">
              <a:ln w="22225">
                <a:solidFill>
                  <a:srgbClr val="ED7D31"/>
                </a:solidFill>
                <a:prstDash val="solid"/>
              </a:ln>
              <a:solidFill>
                <a:srgbClr val="FF0066"/>
              </a:solidFill>
              <a:latin typeface="AR丸ゴシック体E" panose="020F0909000000000000" pitchFamily="49" charset="-128"/>
              <a:ea typeface="AR丸ゴシック体E" panose="020F0909000000000000" pitchFamily="49" charset="-128"/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87196" y="4278302"/>
            <a:ext cx="8345874" cy="1300356"/>
          </a:xfrm>
          <a:prstGeom prst="rect">
            <a:avLst/>
          </a:prstGeom>
          <a:solidFill>
            <a:srgbClr val="7030A0"/>
          </a:solidFill>
        </p:spPr>
        <p:txBody>
          <a:bodyPr wrap="none" lIns="68580" tIns="34290" rIns="68580" bIns="34290" rtlCol="0">
            <a:spAutoFit/>
          </a:bodyPr>
          <a:lstStyle/>
          <a:p>
            <a:r>
              <a:rPr lang="ja-JP" alt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～たばこ・お酒・シンナー</a:t>
            </a:r>
            <a:endParaRPr lang="en-US" altLang="ja-JP" sz="4000" b="1" dirty="0" smtClean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  <a:p>
            <a:r>
              <a:rPr lang="ja-JP" alt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　</a:t>
            </a:r>
            <a:r>
              <a:rPr lang="ja-JP" altLang="en-US" sz="4000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</a:t>
            </a:r>
            <a:r>
              <a:rPr lang="ja-JP" altLang="en-US" sz="4000" b="1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ＤＦ特太ゴシック体" panose="020B0509000000000000" pitchFamily="49" charset="-128"/>
                <a:ea typeface="ＤＦ特太ゴシック体" panose="020B0509000000000000" pitchFamily="49" charset="-128"/>
              </a:rPr>
              <a:t>　から自分の体を守ろう～</a:t>
            </a:r>
            <a:endParaRPr lang="ja-JP" altLang="en-US" sz="4000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ＤＦ特太ゴシック体" panose="020B0509000000000000" pitchFamily="49" charset="-128"/>
              <a:ea typeface="ＤＦ特太ゴシック体" panose="020B0509000000000000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8129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68" y="2817204"/>
            <a:ext cx="4031310" cy="3786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7" y="2817204"/>
            <a:ext cx="3786065" cy="3786163"/>
          </a:xfrm>
          <a:prstGeom prst="rect">
            <a:avLst/>
          </a:prstGeom>
          <a:solidFill>
            <a:schemeClr val="tx2"/>
          </a:solidFill>
          <a:ln>
            <a:noFill/>
          </a:ln>
          <a:extLst/>
        </p:spPr>
      </p:pic>
      <p:graphicFrame>
        <p:nvGraphicFramePr>
          <p:cNvPr id="3" name="オブジェクト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9790199"/>
              </p:ext>
            </p:extLst>
          </p:nvPr>
        </p:nvGraphicFramePr>
        <p:xfrm>
          <a:off x="544592" y="188640"/>
          <a:ext cx="8245520" cy="2427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4" name="Document" r:id="rId6" imgW="6245928" imgH="2768264" progId="Word.Document.8">
                  <p:embed/>
                </p:oleObj>
              </mc:Choice>
              <mc:Fallback>
                <p:oleObj name="Document" r:id="rId6" imgW="6245928" imgH="276826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44592" y="188640"/>
                        <a:ext cx="8245520" cy="2427312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1564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7"/>
          <p:cNvGrpSpPr>
            <a:grpSpLocks/>
          </p:cNvGrpSpPr>
          <p:nvPr/>
        </p:nvGrpSpPr>
        <p:grpSpPr bwMode="auto">
          <a:xfrm>
            <a:off x="1331640" y="467350"/>
            <a:ext cx="3168352" cy="5921418"/>
            <a:chOff x="701250" y="2177979"/>
            <a:chExt cx="3100620" cy="4424265"/>
          </a:xfrm>
        </p:grpSpPr>
        <p:pic>
          <p:nvPicPr>
            <p:cNvPr id="22540" name="Picture 8" descr="シンナーを乱用していない者が書いた線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DFEFE"/>
                </a:clrFrom>
                <a:clrTo>
                  <a:srgbClr val="FDFEFE">
                    <a:alpha val="0"/>
                  </a:srgbClr>
                </a:clrTo>
              </a:clrChange>
              <a:lum bright="-24000" contrast="18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1250" y="2177979"/>
              <a:ext cx="3100620" cy="274954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41" name="Text Box 6"/>
            <p:cNvSpPr txBox="1">
              <a:spLocks noChangeArrowheads="1"/>
            </p:cNvSpPr>
            <p:nvPr/>
          </p:nvSpPr>
          <p:spPr bwMode="auto">
            <a:xfrm>
              <a:off x="701250" y="5291476"/>
              <a:ext cx="3100620" cy="131076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Arial" pitchFamily="34" charset="0"/>
                  <a:ea typeface="ＭＳ Ｐゴシック" pitchFamily="50" charset="-128"/>
                </a:defRPr>
              </a:lvl9pPr>
            </a:lstStyle>
            <a:p>
              <a:pPr algn="ctr" defTabSz="914400" eaLnBrk="1" fontAlgn="base" hangingPunct="1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r>
                <a:rPr lang="ja-JP" altLang="en-US" sz="3600" b="1" dirty="0" smtClean="0">
                  <a:solidFill>
                    <a:srgbClr val="000000"/>
                  </a:solidFill>
                  <a:latin typeface="Times New Roman" pitchFamily="18" charset="0"/>
                </a:rPr>
                <a:t>シンナーの乱用をしていない人が書いた円</a:t>
              </a:r>
              <a:endParaRPr lang="en-US" altLang="ja-JP" sz="3600" b="1" dirty="0" smtClean="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</p:grpSp>
      <p:pic>
        <p:nvPicPr>
          <p:cNvPr id="22538" name="Picture 9" descr="シンナー乱用者が書いた線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  <a:lum bright="-24000"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51" r="15613"/>
          <a:stretch>
            <a:fillRect/>
          </a:stretch>
        </p:blipFill>
        <p:spPr bwMode="auto">
          <a:xfrm>
            <a:off x="5404104" y="404664"/>
            <a:ext cx="3011110" cy="3742671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9" name="Text Box 7"/>
          <p:cNvSpPr txBox="1">
            <a:spLocks noChangeArrowheads="1"/>
          </p:cNvSpPr>
          <p:nvPr/>
        </p:nvSpPr>
        <p:spPr bwMode="auto">
          <a:xfrm>
            <a:off x="5270039" y="4691605"/>
            <a:ext cx="3312369" cy="1323439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4000" b="1" dirty="0" smtClean="0">
                <a:solidFill>
                  <a:srgbClr val="000000"/>
                </a:solidFill>
                <a:latin typeface="Times New Roman" pitchFamily="18" charset="0"/>
              </a:rPr>
              <a:t>シンナー乱用者が書いた円</a:t>
            </a:r>
            <a:endParaRPr lang="en-US" altLang="ja-JP" sz="4000" b="1" dirty="0" smtClean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4775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角丸四角形吹き出し 2"/>
          <p:cNvSpPr/>
          <p:nvPr/>
        </p:nvSpPr>
        <p:spPr>
          <a:xfrm>
            <a:off x="793867" y="4581128"/>
            <a:ext cx="8064896" cy="1872208"/>
          </a:xfrm>
          <a:prstGeom prst="wedgeRoundRectCallout">
            <a:avLst>
              <a:gd name="adj1" fmla="val 49730"/>
              <a:gd name="adj2" fmla="val 94799"/>
              <a:gd name="adj3" fmla="val 16667"/>
            </a:avLst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solidFill>
                  <a:srgbClr val="FF0066"/>
                </a:solidFill>
              </a:rPr>
              <a:t>死に至ることもあるので、　</a:t>
            </a:r>
            <a:endParaRPr lang="en-US" altLang="ja-JP" sz="4000" dirty="0" smtClean="0">
              <a:solidFill>
                <a:srgbClr val="FF0066"/>
              </a:solidFill>
            </a:endParaRPr>
          </a:p>
          <a:p>
            <a:pPr algn="ctr"/>
            <a:r>
              <a:rPr lang="ja-JP" altLang="en-US" sz="4000" dirty="0" smtClean="0">
                <a:solidFill>
                  <a:srgbClr val="FF0066"/>
                </a:solidFill>
              </a:rPr>
              <a:t>　</a:t>
            </a:r>
            <a:endParaRPr lang="en-US" altLang="ja-JP" sz="4000" dirty="0" smtClean="0">
              <a:solidFill>
                <a:srgbClr val="FF0066"/>
              </a:solidFill>
            </a:endParaRPr>
          </a:p>
          <a:p>
            <a:pPr algn="ctr"/>
            <a:r>
              <a:rPr lang="ja-JP" altLang="en-US" sz="4000" dirty="0" smtClean="0">
                <a:solidFill>
                  <a:srgbClr val="FF0066"/>
                </a:solidFill>
              </a:rPr>
              <a:t>法律で厳しく規制されています！　　　</a:t>
            </a:r>
            <a:endParaRPr kumimoji="1" lang="en-US" altLang="ja-JP" sz="4000" dirty="0" smtClean="0">
              <a:solidFill>
                <a:srgbClr val="FF0066"/>
              </a:solidFill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763960" y="188640"/>
            <a:ext cx="7848872" cy="2312640"/>
          </a:xfrm>
          <a:prstGeom prst="wedgeRoundRectCallout">
            <a:avLst>
              <a:gd name="adj1" fmla="val -56729"/>
              <a:gd name="adj2" fmla="val 612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4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4000" dirty="0" smtClean="0">
                <a:solidFill>
                  <a:schemeClr val="tx1"/>
                </a:solidFill>
              </a:rPr>
              <a:t>シンナーの誤った使い方は　　　　</a:t>
            </a:r>
            <a:endParaRPr lang="en-US" altLang="ja-JP" sz="4000" dirty="0" smtClean="0">
              <a:solidFill>
                <a:schemeClr val="tx1"/>
              </a:solidFill>
            </a:endParaRPr>
          </a:p>
          <a:p>
            <a:pPr algn="ctr"/>
            <a:endParaRPr lang="en-US" altLang="ja-JP" sz="4000" dirty="0" smtClean="0">
              <a:solidFill>
                <a:schemeClr val="tx1"/>
              </a:solidFill>
            </a:endParaRPr>
          </a:p>
          <a:p>
            <a:pPr algn="ctr"/>
            <a:r>
              <a:rPr lang="ja-JP" altLang="en-US" sz="4000" dirty="0" smtClean="0">
                <a:solidFill>
                  <a:schemeClr val="tx1"/>
                </a:solidFill>
              </a:rPr>
              <a:t>どんな影響があるのでしょうか？</a:t>
            </a:r>
            <a:endParaRPr lang="en-US" altLang="ja-JP" sz="4000" dirty="0" smtClean="0">
              <a:solidFill>
                <a:schemeClr val="tx1"/>
              </a:solidFill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655948" y="2861320"/>
            <a:ext cx="8064896" cy="1575792"/>
          </a:xfrm>
          <a:prstGeom prst="wedgeRoundRectCallout">
            <a:avLst>
              <a:gd name="adj1" fmla="val 53510"/>
              <a:gd name="adj2" fmla="val 63738"/>
              <a:gd name="adj3" fmla="val 16667"/>
            </a:avLst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rgbClr val="FF0066"/>
                </a:solidFill>
              </a:rPr>
              <a:t>心</a:t>
            </a:r>
            <a:r>
              <a:rPr lang="ja-JP" altLang="en-US" sz="4000" dirty="0" smtClean="0">
                <a:solidFill>
                  <a:srgbClr val="FF0066"/>
                </a:solidFill>
              </a:rPr>
              <a:t>と体への影響が大きすぎる！</a:t>
            </a:r>
            <a:endParaRPr kumimoji="1" lang="en-US" altLang="ja-JP" sz="4000" dirty="0" smtClean="0">
              <a:solidFill>
                <a:srgbClr val="FF0066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4148336" y="485056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あやま</a:t>
            </a:r>
            <a:endParaRPr kumimoji="1" lang="ja-JP" altLang="en-US" dirty="0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2555776" y="1684783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えいきょう</a:t>
            </a:r>
            <a:endParaRPr kumimoji="1" lang="ja-JP" altLang="en-US" dirty="0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3556743" y="2996952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66"/>
                </a:solidFill>
              </a:rPr>
              <a:t>えいきょう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1271351" y="5489119"/>
            <a:ext cx="114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66"/>
                </a:solidFill>
              </a:rPr>
              <a:t>ほうりつ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2703960" y="5469024"/>
            <a:ext cx="11404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66"/>
                </a:solidFill>
              </a:rPr>
              <a:t>きび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4088047" y="5502966"/>
            <a:ext cx="9160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dirty="0">
                <a:solidFill>
                  <a:srgbClr val="FF0066"/>
                </a:solidFill>
              </a:rPr>
              <a:t>きせい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87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グループ化 6"/>
          <p:cNvGrpSpPr/>
          <p:nvPr/>
        </p:nvGrpSpPr>
        <p:grpSpPr>
          <a:xfrm>
            <a:off x="228600" y="2060848"/>
            <a:ext cx="8591872" cy="4104456"/>
            <a:chOff x="228600" y="2060848"/>
            <a:chExt cx="8591872" cy="4104456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8600" y="2307095"/>
              <a:ext cx="8591872" cy="385820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graphicFrame>
          <p:nvGraphicFramePr>
            <p:cNvPr id="3" name="オブジェクト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831543259"/>
                </p:ext>
              </p:extLst>
            </p:nvPr>
          </p:nvGraphicFramePr>
          <p:xfrm>
            <a:off x="395536" y="2060848"/>
            <a:ext cx="1152128" cy="79301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4" name="Document" r:id="rId5" imgW="930387" imgH="685321" progId="Word.Document.8">
                    <p:embed/>
                  </p:oleObj>
                </mc:Choice>
                <mc:Fallback>
                  <p:oleObj name="Document" r:id="rId5" imgW="930387" imgH="685321" progId="Word.Document.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395536" y="2060848"/>
                          <a:ext cx="1152128" cy="79301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solidFill>
                            <a:schemeClr val="tx2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5" name="オブジェクト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385088983"/>
                </p:ext>
              </p:extLst>
            </p:nvPr>
          </p:nvGraphicFramePr>
          <p:xfrm>
            <a:off x="2123728" y="2060848"/>
            <a:ext cx="3433763" cy="75780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05" name="Document" r:id="rId7" imgW="3434389" imgH="685321" progId="Word.Document.8">
                    <p:embed/>
                  </p:oleObj>
                </mc:Choice>
                <mc:Fallback>
                  <p:oleObj name="Document" r:id="rId7" imgW="3434389" imgH="685321" progId="Word.Document.8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8"/>
                        <a:stretch>
                          <a:fillRect/>
                        </a:stretch>
                      </p:blipFill>
                      <p:spPr>
                        <a:xfrm>
                          <a:off x="2123728" y="2060848"/>
                          <a:ext cx="3433763" cy="757808"/>
                        </a:xfrm>
                        <a:prstGeom prst="rect">
                          <a:avLst/>
                        </a:prstGeom>
                        <a:solidFill>
                          <a:srgbClr val="FFFF66"/>
                        </a:solidFill>
                        <a:ln>
                          <a:solidFill>
                            <a:schemeClr val="tx2"/>
                          </a:solidFill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8" name="オブジェクト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1011765"/>
              </p:ext>
            </p:extLst>
          </p:nvPr>
        </p:nvGraphicFramePr>
        <p:xfrm>
          <a:off x="994144" y="332656"/>
          <a:ext cx="7842894" cy="14790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6" name="Document" r:id="rId9" imgW="5774137" imgH="1370641" progId="Word.Document.8">
                  <p:embed/>
                </p:oleObj>
              </mc:Choice>
              <mc:Fallback>
                <p:oleObj name="Document" r:id="rId9" imgW="5774137" imgH="137064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4144" y="332656"/>
                        <a:ext cx="7842894" cy="1479023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オブジェクト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872927"/>
              </p:ext>
            </p:extLst>
          </p:nvPr>
        </p:nvGraphicFramePr>
        <p:xfrm>
          <a:off x="5724128" y="2060848"/>
          <a:ext cx="2619375" cy="814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07" name="Document" r:id="rId11" imgW="2215020" imgH="685321" progId="Word.Document.8">
                  <p:embed/>
                </p:oleObj>
              </mc:Choice>
              <mc:Fallback>
                <p:oleObj name="Document" r:id="rId11" imgW="2215020" imgH="68532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724128" y="2060848"/>
                        <a:ext cx="2619375" cy="814387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09861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5373216"/>
            <a:ext cx="828675" cy="151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円形吹き出し 3"/>
          <p:cNvSpPr/>
          <p:nvPr/>
        </p:nvSpPr>
        <p:spPr>
          <a:xfrm>
            <a:off x="474810" y="1634549"/>
            <a:ext cx="4457229" cy="1995608"/>
          </a:xfrm>
          <a:prstGeom prst="wedgeEllipseCallout">
            <a:avLst>
              <a:gd name="adj1" fmla="val -56478"/>
              <a:gd name="adj2" fmla="val 73155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i="1" dirty="0" smtClean="0">
                <a:solidFill>
                  <a:schemeClr val="tx2"/>
                </a:solidFill>
              </a:rPr>
              <a:t>好奇心</a:t>
            </a:r>
            <a:endParaRPr lang="en-US" altLang="ja-JP" sz="3200" b="1" i="1" dirty="0" smtClean="0">
              <a:solidFill>
                <a:schemeClr val="tx2"/>
              </a:solidFill>
            </a:endParaRPr>
          </a:p>
          <a:p>
            <a:pPr algn="ctr"/>
            <a:r>
              <a:rPr lang="ja-JP" altLang="en-US" sz="3200" b="1" i="1" dirty="0" smtClean="0">
                <a:solidFill>
                  <a:schemeClr val="tx2"/>
                </a:solidFill>
              </a:rPr>
              <a:t>ドラマやコマーシャルの影響？</a:t>
            </a:r>
            <a:endParaRPr kumimoji="1" lang="en-US" altLang="ja-JP" sz="3200" b="1" i="1" dirty="0">
              <a:solidFill>
                <a:schemeClr val="tx2"/>
              </a:solidFill>
            </a:endParaRPr>
          </a:p>
        </p:txBody>
      </p:sp>
      <p:sp>
        <p:nvSpPr>
          <p:cNvPr id="5" name="円形吹き出し 4"/>
          <p:cNvSpPr/>
          <p:nvPr/>
        </p:nvSpPr>
        <p:spPr>
          <a:xfrm>
            <a:off x="4525727" y="3663806"/>
            <a:ext cx="4294745" cy="1944216"/>
          </a:xfrm>
          <a:prstGeom prst="wedgeEllipseCallout">
            <a:avLst>
              <a:gd name="adj1" fmla="val 62622"/>
              <a:gd name="adj2" fmla="val 73563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いろんなことが心配で、不安がなくなるかも。</a:t>
            </a:r>
            <a:endParaRPr kumimoji="1" lang="ja-JP" altLang="en-US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円形吹き出し 5"/>
          <p:cNvSpPr/>
          <p:nvPr/>
        </p:nvSpPr>
        <p:spPr>
          <a:xfrm>
            <a:off x="43372" y="3908430"/>
            <a:ext cx="4752528" cy="1699592"/>
          </a:xfrm>
          <a:prstGeom prst="wedgeEllipseCallout">
            <a:avLst>
              <a:gd name="adj1" fmla="val -54020"/>
              <a:gd name="adj2" fmla="val 82850"/>
            </a:avLst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ja-JP" sz="3200" b="1" i="1" dirty="0" smtClean="0">
              <a:solidFill>
                <a:schemeClr val="tx2"/>
              </a:solidFill>
            </a:endParaRPr>
          </a:p>
          <a:p>
            <a:pPr algn="ctr"/>
            <a:r>
              <a:rPr lang="ja-JP" altLang="en-US" sz="3200" b="1" i="1" dirty="0" smtClean="0">
                <a:solidFill>
                  <a:schemeClr val="tx2"/>
                </a:solidFill>
              </a:rPr>
              <a:t>「</a:t>
            </a:r>
            <a:r>
              <a:rPr lang="ja-JP" altLang="en-US" sz="3200" b="1" i="1" dirty="0">
                <a:solidFill>
                  <a:schemeClr val="tx2"/>
                </a:solidFill>
              </a:rPr>
              <a:t>一回だけだ</a:t>
            </a:r>
            <a:r>
              <a:rPr lang="ja-JP" altLang="en-US" sz="3200" b="1" i="1" dirty="0" smtClean="0">
                <a:solidFill>
                  <a:schemeClr val="tx2"/>
                </a:solidFill>
              </a:rPr>
              <a:t>から大丈夫さあ！」</a:t>
            </a:r>
            <a:endParaRPr lang="en-US" altLang="ja-JP" sz="3200" b="1" i="1" dirty="0" smtClean="0">
              <a:solidFill>
                <a:schemeClr val="tx2"/>
              </a:solidFill>
            </a:endParaRPr>
          </a:p>
        </p:txBody>
      </p:sp>
      <p:sp>
        <p:nvSpPr>
          <p:cNvPr id="7" name="円形吹き出し 6"/>
          <p:cNvSpPr/>
          <p:nvPr/>
        </p:nvSpPr>
        <p:spPr>
          <a:xfrm>
            <a:off x="4525727" y="1764899"/>
            <a:ext cx="4032448" cy="1944216"/>
          </a:xfrm>
          <a:prstGeom prst="wedgeEllipseCallout">
            <a:avLst>
              <a:gd name="adj1" fmla="val 70402"/>
              <a:gd name="adj2" fmla="val 4933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i="1" dirty="0" smtClean="0">
                <a:solidFill>
                  <a:schemeClr val="tx2">
                    <a:lumMod val="75000"/>
                  </a:schemeClr>
                </a:solidFill>
              </a:rPr>
              <a:t>いつだってやめられる、はず。</a:t>
            </a:r>
            <a:endParaRPr kumimoji="1" lang="ja-JP" altLang="en-US" sz="3200" b="1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2" b="1"/>
          <a:stretch/>
        </p:blipFill>
        <p:spPr bwMode="auto">
          <a:xfrm>
            <a:off x="1605820" y="5938019"/>
            <a:ext cx="2247900" cy="89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7655" y="5589240"/>
            <a:ext cx="648072" cy="129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8374301"/>
              </p:ext>
            </p:extLst>
          </p:nvPr>
        </p:nvGraphicFramePr>
        <p:xfrm>
          <a:off x="488950" y="0"/>
          <a:ext cx="7889875" cy="1658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3" name="Document" r:id="rId7" imgW="8615719" imgH="1827522" progId="Word.Document.8">
                  <p:embed/>
                </p:oleObj>
              </mc:Choice>
              <mc:Fallback>
                <p:oleObj name="Document" r:id="rId7" imgW="8615719" imgH="182752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8950" y="0"/>
                        <a:ext cx="7889875" cy="165893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テキスト ボックス 7"/>
          <p:cNvSpPr txBox="1"/>
          <p:nvPr/>
        </p:nvSpPr>
        <p:spPr>
          <a:xfrm>
            <a:off x="2091737" y="1634549"/>
            <a:ext cx="1276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こうきしん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89461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下矢印吹き出し 2"/>
          <p:cNvSpPr/>
          <p:nvPr/>
        </p:nvSpPr>
        <p:spPr>
          <a:xfrm>
            <a:off x="2447764" y="1417638"/>
            <a:ext cx="4248472" cy="1656184"/>
          </a:xfrm>
          <a:prstGeom prst="downArrowCallout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dirty="0" smtClean="0">
                <a:solidFill>
                  <a:srgbClr val="FF0000"/>
                </a:solidFill>
              </a:rPr>
              <a:t>うまく、断るには！？</a:t>
            </a:r>
            <a:endParaRPr lang="ja-JP" altLang="en-US" sz="3600" dirty="0">
              <a:solidFill>
                <a:srgbClr val="FF0000"/>
              </a:solidFill>
            </a:endParaRPr>
          </a:p>
        </p:txBody>
      </p:sp>
      <p:sp>
        <p:nvSpPr>
          <p:cNvPr id="4" name="角丸四角形吹き出し 3"/>
          <p:cNvSpPr/>
          <p:nvPr/>
        </p:nvSpPr>
        <p:spPr>
          <a:xfrm>
            <a:off x="36710" y="2535359"/>
            <a:ext cx="3168352" cy="1368152"/>
          </a:xfrm>
          <a:prstGeom prst="wedgeRoundRectCallout">
            <a:avLst>
              <a:gd name="adj1" fmla="val 65336"/>
              <a:gd name="adj2" fmla="val 69320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正月だ、少し飲め</a:t>
            </a:r>
            <a:endParaRPr lang="ja-JP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5" name="角丸四角形吹き出し 4"/>
          <p:cNvSpPr/>
          <p:nvPr/>
        </p:nvSpPr>
        <p:spPr>
          <a:xfrm>
            <a:off x="5870172" y="5126306"/>
            <a:ext cx="3166324" cy="1368152"/>
          </a:xfrm>
          <a:prstGeom prst="wedgeRoundRectCallout">
            <a:avLst>
              <a:gd name="adj1" fmla="val -73312"/>
              <a:gd name="adj2" fmla="val -4252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みんな、吸ってるよ。</a:t>
            </a:r>
            <a:endParaRPr lang="ja-JP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5616116" y="2564904"/>
            <a:ext cx="3527884" cy="1368152"/>
          </a:xfrm>
          <a:prstGeom prst="wedgeRoundRectCallout">
            <a:avLst>
              <a:gd name="adj1" fmla="val -61650"/>
              <a:gd name="adj2" fmla="val 734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ジュースみたいだぜ。</a:t>
            </a:r>
            <a:endParaRPr lang="ja-JP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48859" y="5021232"/>
            <a:ext cx="2880320" cy="1368152"/>
          </a:xfrm>
          <a:prstGeom prst="wedgeRoundRectCallout">
            <a:avLst>
              <a:gd name="adj1" fmla="val 88298"/>
              <a:gd name="adj2" fmla="val -26158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 smtClean="0">
                <a:solidFill>
                  <a:schemeClr val="tx2">
                    <a:lumMod val="75000"/>
                  </a:schemeClr>
                </a:solidFill>
              </a:rPr>
              <a:t>友達だったらいっしょにたばこぐらい吸えよ。</a:t>
            </a:r>
            <a:endParaRPr lang="ja-JP" altLang="en-US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角丸四角形 7"/>
          <p:cNvSpPr/>
          <p:nvPr/>
        </p:nvSpPr>
        <p:spPr>
          <a:xfrm>
            <a:off x="1906623" y="3140839"/>
            <a:ext cx="5330754" cy="254084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ヒント</a:t>
            </a:r>
            <a:endParaRPr kumimoji="1" lang="en-US" altLang="ja-JP" sz="32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lang="ja-JP" altLang="en-US" sz="3200" dirty="0" smtClean="0">
                <a:solidFill>
                  <a:schemeClr val="tx2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・いらない理由を言う　　</a:t>
            </a:r>
            <a:endParaRPr lang="en-US" altLang="ja-JP" sz="3200" dirty="0" smtClean="0">
              <a:solidFill>
                <a:schemeClr val="tx2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3200" dirty="0" smtClean="0">
                <a:solidFill>
                  <a:schemeClr val="tx2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・他の人や法律にたよる</a:t>
            </a:r>
            <a:endParaRPr kumimoji="1" lang="en-US" altLang="ja-JP" sz="3200" dirty="0" smtClean="0">
              <a:solidFill>
                <a:schemeClr val="tx2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lang="ja-JP" altLang="en-US" sz="3200" dirty="0" smtClean="0">
                <a:solidFill>
                  <a:schemeClr val="tx2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・断ることばをくりかえす</a:t>
            </a:r>
            <a:endParaRPr lang="en-US" altLang="ja-JP" sz="3200" dirty="0" smtClean="0">
              <a:solidFill>
                <a:schemeClr val="tx2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  <a:p>
            <a:r>
              <a:rPr kumimoji="1" lang="ja-JP" altLang="en-US" sz="3200" dirty="0" smtClean="0">
                <a:solidFill>
                  <a:schemeClr val="tx2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・その場を</a:t>
            </a:r>
            <a:r>
              <a:rPr lang="ja-JP" altLang="en-US" sz="3200" dirty="0" smtClean="0">
                <a:solidFill>
                  <a:schemeClr val="tx2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立ちさ</a:t>
            </a:r>
            <a:r>
              <a:rPr lang="ja-JP" altLang="en-US" sz="3200" dirty="0">
                <a:solidFill>
                  <a:schemeClr val="tx2">
                    <a:lumMod val="75000"/>
                  </a:schemeClr>
                </a:solidFill>
                <a:latin typeface="AR P丸ゴシック体M" panose="020B0600010101010101" pitchFamily="50" charset="-128"/>
                <a:ea typeface="AR P丸ゴシック体M" panose="020B0600010101010101" pitchFamily="50" charset="-128"/>
              </a:rPr>
              <a:t>る</a:t>
            </a:r>
            <a:endParaRPr kumimoji="1" lang="ja-JP" altLang="en-US" sz="3200" dirty="0">
              <a:solidFill>
                <a:schemeClr val="tx2">
                  <a:lumMod val="75000"/>
                </a:schemeClr>
              </a:solidFill>
              <a:latin typeface="AR P丸ゴシック体M" panose="020B0600010101010101" pitchFamily="50" charset="-128"/>
              <a:ea typeface="AR P丸ゴシック体M" panose="020B0600010101010101" pitchFamily="50" charset="-128"/>
            </a:endParaRPr>
          </a:p>
        </p:txBody>
      </p:sp>
      <p:graphicFrame>
        <p:nvGraphicFramePr>
          <p:cNvPr id="9" name="オブジェクト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411454"/>
              </p:ext>
            </p:extLst>
          </p:nvPr>
        </p:nvGraphicFramePr>
        <p:xfrm>
          <a:off x="467544" y="311150"/>
          <a:ext cx="8208912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Document" r:id="rId4" imgW="9045113" imgH="1351575" progId="Word.Document.8">
                  <p:embed/>
                </p:oleObj>
              </mc:Choice>
              <mc:Fallback>
                <p:oleObj name="Document" r:id="rId4" imgW="9045113" imgH="1351575" progId="Word.Document.8">
                  <p:embed/>
                  <p:pic>
                    <p:nvPicPr>
                      <p:cNvPr id="0" name="オブジェクト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311150"/>
                        <a:ext cx="8208912" cy="1106488"/>
                      </a:xfrm>
                      <a:prstGeom prst="rect">
                        <a:avLst/>
                      </a:prstGeom>
                      <a:solidFill>
                        <a:srgbClr val="FFFF66"/>
                      </a:solidFill>
                      <a:ln>
                        <a:solidFill>
                          <a:schemeClr val="tx2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テキスト ボックス 9"/>
          <p:cNvSpPr txBox="1"/>
          <p:nvPr/>
        </p:nvSpPr>
        <p:spPr>
          <a:xfrm>
            <a:off x="3832696" y="1417638"/>
            <a:ext cx="830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66"/>
                </a:solidFill>
              </a:rPr>
              <a:t>ことわ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9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9888194"/>
              </p:ext>
            </p:extLst>
          </p:nvPr>
        </p:nvGraphicFramePr>
        <p:xfrm>
          <a:off x="827584" y="7504"/>
          <a:ext cx="7022728" cy="1228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9" name="Document" r:id="rId4" imgW="6283955" imgH="1665275" progId="Word.Document.8">
                  <p:embed/>
                </p:oleObj>
              </mc:Choice>
              <mc:Fallback>
                <p:oleObj name="Document" r:id="rId4" imgW="6283955" imgH="166527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27584" y="7504"/>
                        <a:ext cx="7022728" cy="122899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2694542"/>
              </p:ext>
            </p:extLst>
          </p:nvPr>
        </p:nvGraphicFramePr>
        <p:xfrm>
          <a:off x="169862" y="1403350"/>
          <a:ext cx="8974137" cy="5124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0" name="Document" r:id="rId6" imgW="9090314" imgH="5482565" progId="Word.Document.8">
                  <p:embed/>
                </p:oleObj>
              </mc:Choice>
              <mc:Fallback>
                <p:oleObj name="Document" r:id="rId6" imgW="9090314" imgH="5482565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9862" y="1403350"/>
                        <a:ext cx="8974137" cy="5124450"/>
                      </a:xfrm>
                      <a:prstGeom prst="rect">
                        <a:avLst/>
                      </a:prstGeom>
                      <a:solidFill>
                        <a:srgbClr val="FEA8BA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74168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入りたくなぁ～る"/>
          <p:cNvPicPr preferRelativeResize="0">
            <a:picLocks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916832"/>
            <a:ext cx="1728192" cy="4392488"/>
          </a:xfrm>
          <a:prstGeom prst="rect">
            <a:avLst/>
          </a:prstGeom>
          <a:noFill/>
          <a:ln w="9525" cap="flat" algn="ctr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角丸四角形吹き出し 13"/>
          <p:cNvSpPr/>
          <p:nvPr/>
        </p:nvSpPr>
        <p:spPr>
          <a:xfrm>
            <a:off x="2444619" y="1916832"/>
            <a:ext cx="5544616" cy="2196244"/>
          </a:xfrm>
          <a:prstGeom prst="wedgeRoundRectCallout">
            <a:avLst>
              <a:gd name="adj1" fmla="val -66492"/>
              <a:gd name="adj2" fmla="val 45339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3600" b="1" dirty="0" smtClean="0">
                <a:solidFill>
                  <a:schemeClr val="tx1"/>
                </a:solidFill>
              </a:rPr>
              <a:t>ぼくを吸うと、みんなの</a:t>
            </a:r>
            <a:endParaRPr lang="en-US" altLang="ja-JP" sz="3600" b="1" dirty="0">
              <a:solidFill>
                <a:schemeClr val="tx1"/>
              </a:solidFill>
            </a:endParaRPr>
          </a:p>
          <a:p>
            <a:r>
              <a:rPr lang="ja-JP" altLang="en-US" sz="3600" b="1" dirty="0" smtClean="0">
                <a:solidFill>
                  <a:schemeClr val="tx1"/>
                </a:solidFill>
              </a:rPr>
              <a:t>　体はどうなるかな？　</a:t>
            </a:r>
            <a:endParaRPr lang="en-US" altLang="ja-JP" sz="3600" b="1" dirty="0" smtClean="0">
              <a:solidFill>
                <a:schemeClr val="tx1"/>
              </a:solidFill>
            </a:endParaRPr>
          </a:p>
          <a:p>
            <a:r>
              <a:rPr lang="ja-JP" altLang="en-US" sz="3600" b="1" dirty="0" smtClean="0">
                <a:solidFill>
                  <a:schemeClr val="tx1"/>
                </a:solidFill>
              </a:rPr>
              <a:t>　知ってますか？　　</a:t>
            </a:r>
            <a:endParaRPr kumimoji="1" lang="ja-JP" altLang="en-US" sz="3600" b="1" dirty="0">
              <a:solidFill>
                <a:schemeClr val="tx1"/>
              </a:solidFill>
            </a:endParaRPr>
          </a:p>
        </p:txBody>
      </p:sp>
      <p:sp>
        <p:nvSpPr>
          <p:cNvPr id="15" name="角丸四角形吹き出し 14"/>
          <p:cNvSpPr/>
          <p:nvPr/>
        </p:nvSpPr>
        <p:spPr>
          <a:xfrm>
            <a:off x="2411759" y="4365104"/>
            <a:ext cx="5616625" cy="2165083"/>
          </a:xfrm>
          <a:prstGeom prst="wedgeRoundRectCallout">
            <a:avLst>
              <a:gd name="adj1" fmla="val 69518"/>
              <a:gd name="adj2" fmla="val 21935"/>
              <a:gd name="adj3" fmla="val 16667"/>
            </a:avLst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600" b="1" dirty="0">
                <a:solidFill>
                  <a:srgbClr val="FF00FF"/>
                </a:solidFill>
              </a:rPr>
              <a:t>体</a:t>
            </a:r>
            <a:r>
              <a:rPr lang="ja-JP" altLang="en-US" sz="3600" b="1" dirty="0" smtClean="0">
                <a:solidFill>
                  <a:srgbClr val="FF00FF"/>
                </a:solidFill>
              </a:rPr>
              <a:t>のいろんなところに影響がでます！</a:t>
            </a:r>
            <a:endParaRPr lang="en-US" altLang="ja-JP" sz="3600" b="1" dirty="0" smtClean="0">
              <a:solidFill>
                <a:srgbClr val="FF00FF"/>
              </a:solidFill>
            </a:endParaRPr>
          </a:p>
        </p:txBody>
      </p:sp>
      <p:graphicFrame>
        <p:nvGraphicFramePr>
          <p:cNvPr id="5" name="オブジェクト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9027427"/>
              </p:ext>
            </p:extLst>
          </p:nvPr>
        </p:nvGraphicFramePr>
        <p:xfrm>
          <a:off x="251520" y="116632"/>
          <a:ext cx="8420100" cy="161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Document" r:id="rId6" imgW="6036073" imgH="1165944" progId="Word.Document.8">
                  <p:embed/>
                </p:oleObj>
              </mc:Choice>
              <mc:Fallback>
                <p:oleObj name="Document" r:id="rId6" imgW="6036073" imgH="1165944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51520" y="116632"/>
                        <a:ext cx="8420100" cy="16160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角丸四角形 5"/>
          <p:cNvSpPr/>
          <p:nvPr/>
        </p:nvSpPr>
        <p:spPr>
          <a:xfrm>
            <a:off x="11628784" y="620688"/>
            <a:ext cx="9144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テキスト ボックス 6"/>
          <p:cNvSpPr txBox="1"/>
          <p:nvPr/>
        </p:nvSpPr>
        <p:spPr>
          <a:xfrm>
            <a:off x="6732240" y="4653136"/>
            <a:ext cx="125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66"/>
                </a:solidFill>
              </a:rPr>
              <a:t>えいきょう</a:t>
            </a:r>
            <a:endParaRPr kumimoji="1" lang="ja-JP" altLang="en-US" dirty="0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69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8424936" cy="5822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6300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53"/>
          <a:stretch/>
        </p:blipFill>
        <p:spPr bwMode="auto">
          <a:xfrm>
            <a:off x="755576" y="1196752"/>
            <a:ext cx="7632848" cy="4161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テキスト ボックス 4"/>
          <p:cNvSpPr txBox="1"/>
          <p:nvPr/>
        </p:nvSpPr>
        <p:spPr>
          <a:xfrm>
            <a:off x="395536" y="5445224"/>
            <a:ext cx="835292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/>
              <a:t>　たばこ</a:t>
            </a:r>
            <a:r>
              <a:rPr kumimoji="1" lang="ja-JP" altLang="en-US" sz="2400" dirty="0" smtClean="0"/>
              <a:t>を吸い始める年</a:t>
            </a:r>
            <a:r>
              <a:rPr kumimoji="1" lang="ja-JP" altLang="en-US" sz="2400" dirty="0" err="1" smtClean="0"/>
              <a:t>れいが</a:t>
            </a:r>
            <a:r>
              <a:rPr kumimoji="1" lang="ja-JP" altLang="en-US" sz="2400" dirty="0" smtClean="0"/>
              <a:t>若いほど</a:t>
            </a:r>
            <a:r>
              <a:rPr kumimoji="1" lang="ja-JP" altLang="en-US" sz="2400" dirty="0" smtClean="0"/>
              <a:t>、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kumimoji="1" lang="ja-JP" altLang="en-US" sz="2400" dirty="0" smtClean="0"/>
              <a:t>がん</a:t>
            </a:r>
            <a:r>
              <a:rPr kumimoji="1" lang="ja-JP" altLang="en-US" sz="2400" dirty="0" smtClean="0"/>
              <a:t>などの病気にかかりやすくなります。</a:t>
            </a:r>
            <a:endParaRPr kumimoji="1" lang="en-US" altLang="ja-JP" sz="2400" dirty="0" smtClean="0"/>
          </a:p>
          <a:p>
            <a:r>
              <a:rPr lang="ja-JP" altLang="en-US" sz="2400" dirty="0"/>
              <a:t>　</a:t>
            </a:r>
            <a:r>
              <a:rPr lang="ja-JP" altLang="en-US" sz="2400" dirty="0" smtClean="0"/>
              <a:t>また。たばこを吸い始めると、やめるのがむずかしくなります。</a:t>
            </a:r>
            <a:endParaRPr kumimoji="1" lang="ja-JP" altLang="en-US" sz="2400" dirty="0"/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051395"/>
              </p:ext>
            </p:extLst>
          </p:nvPr>
        </p:nvGraphicFramePr>
        <p:xfrm>
          <a:off x="395536" y="0"/>
          <a:ext cx="8607390" cy="12081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9" name="Document" r:id="rId5" imgW="8833070" imgH="1238254" progId="Word.Document.8">
                  <p:embed/>
                </p:oleObj>
              </mc:Choice>
              <mc:Fallback>
                <p:oleObj name="Document" r:id="rId5" imgW="8833070" imgH="1238254" progId="Word.Document.8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0"/>
                        <a:ext cx="8607390" cy="1208166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8204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76872"/>
            <a:ext cx="2296889" cy="3634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197639"/>
              </p:ext>
            </p:extLst>
          </p:nvPr>
        </p:nvGraphicFramePr>
        <p:xfrm>
          <a:off x="1763688" y="414300"/>
          <a:ext cx="5997575" cy="1106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Document" r:id="rId5" imgW="6126370" imgH="1142201" progId="Word.Document.8">
                  <p:embed/>
                </p:oleObj>
              </mc:Choice>
              <mc:Fallback>
                <p:oleObj name="Document" r:id="rId5" imgW="6126370" imgH="114220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763688" y="414300"/>
                        <a:ext cx="5997575" cy="11064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グループ化 7"/>
          <p:cNvGrpSpPr/>
          <p:nvPr/>
        </p:nvGrpSpPr>
        <p:grpSpPr>
          <a:xfrm>
            <a:off x="2914493" y="3134031"/>
            <a:ext cx="5760640" cy="2777743"/>
            <a:chOff x="2914493" y="3134031"/>
            <a:chExt cx="5760640" cy="2777743"/>
          </a:xfrm>
        </p:grpSpPr>
        <p:sp>
          <p:nvSpPr>
            <p:cNvPr id="15" name="角丸四角形吹き出し 14"/>
            <p:cNvSpPr/>
            <p:nvPr/>
          </p:nvSpPr>
          <p:spPr>
            <a:xfrm>
              <a:off x="2914493" y="3212976"/>
              <a:ext cx="5760640" cy="2698798"/>
            </a:xfrm>
            <a:prstGeom prst="wedgeRoundRectCallout">
              <a:avLst>
                <a:gd name="adj1" fmla="val 65822"/>
                <a:gd name="adj2" fmla="val 80609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dirty="0" smtClean="0">
                  <a:solidFill>
                    <a:srgbClr val="FF0066"/>
                  </a:solidFill>
                </a:rPr>
                <a:t>脳やかん臓の病気になる割合が高くなり、飲みたい気持ちがおさえられなくなったりします。</a:t>
              </a:r>
              <a:endParaRPr kumimoji="1" lang="en-US" altLang="ja-JP" sz="4000" dirty="0" smtClean="0">
                <a:solidFill>
                  <a:srgbClr val="FF0066"/>
                </a:solidFill>
              </a:endParaRPr>
            </a:p>
          </p:txBody>
        </p:sp>
        <p:sp>
          <p:nvSpPr>
            <p:cNvPr id="7" name="テキスト ボックス 6"/>
            <p:cNvSpPr txBox="1"/>
            <p:nvPr/>
          </p:nvSpPr>
          <p:spPr>
            <a:xfrm>
              <a:off x="3264593" y="3156182"/>
              <a:ext cx="720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0066"/>
                  </a:solidFill>
                </a:rPr>
                <a:t>のう</a:t>
              </a:r>
              <a:endParaRPr kumimoji="1" lang="ja-JP" altLang="en-US" dirty="0">
                <a:solidFill>
                  <a:srgbClr val="FF0066"/>
                </a:solidFill>
              </a:endParaRPr>
            </a:p>
          </p:txBody>
        </p:sp>
        <p:sp>
          <p:nvSpPr>
            <p:cNvPr id="12" name="テキスト ボックス 11"/>
            <p:cNvSpPr txBox="1"/>
            <p:nvPr/>
          </p:nvSpPr>
          <p:spPr>
            <a:xfrm>
              <a:off x="5326448" y="3134031"/>
              <a:ext cx="7207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dirty="0" smtClean="0">
                  <a:solidFill>
                    <a:srgbClr val="FF0066"/>
                  </a:solidFill>
                </a:rPr>
                <a:t>ぞう</a:t>
              </a:r>
              <a:endParaRPr kumimoji="1" lang="ja-JP" altLang="en-US" dirty="0">
                <a:solidFill>
                  <a:srgbClr val="FF0066"/>
                </a:solidFill>
              </a:endParaRPr>
            </a:p>
          </p:txBody>
        </p:sp>
      </p:grpSp>
      <p:grpSp>
        <p:nvGrpSpPr>
          <p:cNvPr id="10" name="グループ化 9"/>
          <p:cNvGrpSpPr/>
          <p:nvPr/>
        </p:nvGrpSpPr>
        <p:grpSpPr>
          <a:xfrm>
            <a:off x="2987110" y="1621863"/>
            <a:ext cx="5688023" cy="1512168"/>
            <a:chOff x="2987110" y="1621863"/>
            <a:chExt cx="5401313" cy="1512168"/>
          </a:xfrm>
        </p:grpSpPr>
        <p:sp>
          <p:nvSpPr>
            <p:cNvPr id="14" name="角丸四角形吹き出し 13"/>
            <p:cNvSpPr/>
            <p:nvPr/>
          </p:nvSpPr>
          <p:spPr>
            <a:xfrm>
              <a:off x="2987110" y="1621863"/>
              <a:ext cx="5401313" cy="1512168"/>
            </a:xfrm>
            <a:prstGeom prst="wedgeRoundRectCallout">
              <a:avLst>
                <a:gd name="adj1" fmla="val -67380"/>
                <a:gd name="adj2" fmla="val 22459"/>
                <a:gd name="adj3" fmla="val 1666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ja-JP" altLang="en-US" sz="4000" b="1" dirty="0">
                  <a:solidFill>
                    <a:schemeClr val="tx1"/>
                  </a:solidFill>
                </a:rPr>
                <a:t>お酒</a:t>
              </a:r>
              <a:r>
                <a:rPr lang="ja-JP" altLang="en-US" sz="4000" b="1" dirty="0" smtClean="0">
                  <a:solidFill>
                    <a:schemeClr val="tx1"/>
                  </a:solidFill>
                </a:rPr>
                <a:t>をのみつづけると、どうなるの？　</a:t>
              </a:r>
              <a:endParaRPr kumimoji="1" lang="ja-JP" altLang="en-US" sz="4000" b="1" dirty="0">
                <a:solidFill>
                  <a:schemeClr val="tx1"/>
                </a:solidFill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697355" y="1621863"/>
              <a:ext cx="57606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dirty="0"/>
                <a:t>さけ</a:t>
              </a:r>
              <a:endParaRPr kumimoji="1" lang="ja-JP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0698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0"/>
          <a:stretch/>
        </p:blipFill>
        <p:spPr bwMode="auto">
          <a:xfrm>
            <a:off x="1403648" y="1268760"/>
            <a:ext cx="6912768" cy="508646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6" name="オブジェクト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3177513"/>
              </p:ext>
            </p:extLst>
          </p:nvPr>
        </p:nvGraphicFramePr>
        <p:xfrm>
          <a:off x="251520" y="260648"/>
          <a:ext cx="8718550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Document" r:id="rId5" imgW="8917869" imgH="913761" progId="Word.Document.8">
                  <p:embed/>
                </p:oleObj>
              </mc:Choice>
              <mc:Fallback>
                <p:oleObj name="Document" r:id="rId5" imgW="8917869" imgH="913761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1520" y="260648"/>
                        <a:ext cx="8718550" cy="8731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6565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1520" y="216767"/>
            <a:ext cx="3754760" cy="85010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xtLst/>
        </p:spPr>
        <p:txBody>
          <a:bodyPr anchor="ctr">
            <a:norm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itchFamily="34" charset="0"/>
                <a:ea typeface="ＭＳ Ｐゴシック" pitchFamily="50" charset="-128"/>
              </a:defRPr>
            </a:lvl9pPr>
          </a:lstStyle>
          <a:p>
            <a:pPr algn="ctr" defTabSz="914400"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ja-JP" altLang="en-US" sz="4000" dirty="0" smtClean="0">
                <a:solidFill>
                  <a:srgbClr val="CC0000"/>
                </a:solidFill>
                <a:ea typeface="HGP創英角ｺﾞｼｯｸUB" pitchFamily="50" charset="-128"/>
              </a:rPr>
              <a:t>それから・・・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006" y="1052736"/>
            <a:ext cx="6853964" cy="402190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8455578"/>
              </p:ext>
            </p:extLst>
          </p:nvPr>
        </p:nvGraphicFramePr>
        <p:xfrm>
          <a:off x="971600" y="5005387"/>
          <a:ext cx="6994525" cy="185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Document" r:id="rId5" imgW="5989169" imgH="1599082" progId="Word.Document.8">
                  <p:embed/>
                </p:oleObj>
              </mc:Choice>
              <mc:Fallback>
                <p:oleObj name="Document" r:id="rId5" imgW="5989169" imgH="1599082" progId="Word.Documen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971600" y="5005387"/>
                        <a:ext cx="6994525" cy="1852613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715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角丸四角形吹き出し 4"/>
          <p:cNvSpPr/>
          <p:nvPr/>
        </p:nvSpPr>
        <p:spPr>
          <a:xfrm>
            <a:off x="552669" y="332656"/>
            <a:ext cx="7101002" cy="2016224"/>
          </a:xfrm>
          <a:prstGeom prst="wedgeRoundRectCallout">
            <a:avLst>
              <a:gd name="adj1" fmla="val -56729"/>
              <a:gd name="adj2" fmla="val 61274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4000" dirty="0" smtClean="0">
                <a:solidFill>
                  <a:schemeClr val="tx1"/>
                </a:solidFill>
              </a:rPr>
              <a:t>なぜ、子供はたばこを吸ったり、　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r>
              <a:rPr lang="ja-JP" altLang="en-US" sz="4000" dirty="0">
                <a:solidFill>
                  <a:schemeClr val="tx1"/>
                </a:solidFill>
              </a:rPr>
              <a:t>お</a:t>
            </a:r>
            <a:r>
              <a:rPr kumimoji="1" lang="ja-JP" altLang="en-US" sz="4000" dirty="0" smtClean="0">
                <a:solidFill>
                  <a:schemeClr val="tx1"/>
                </a:solidFill>
              </a:rPr>
              <a:t>酒を飲んだりして</a:t>
            </a:r>
            <a:r>
              <a:rPr kumimoji="1" lang="ja-JP" altLang="en-US" sz="4000" dirty="0" smtClean="0">
                <a:solidFill>
                  <a:schemeClr val="tx1"/>
                </a:solidFill>
              </a:rPr>
              <a:t>は</a:t>
            </a:r>
            <a:endParaRPr kumimoji="1" lang="en-US" altLang="ja-JP" sz="4000" dirty="0" smtClean="0">
              <a:solidFill>
                <a:schemeClr val="tx1"/>
              </a:solidFill>
            </a:endParaRPr>
          </a:p>
          <a:p>
            <a:r>
              <a:rPr kumimoji="1" lang="ja-JP" altLang="en-US" sz="4000" dirty="0" smtClean="0">
                <a:solidFill>
                  <a:schemeClr val="tx1"/>
                </a:solidFill>
              </a:rPr>
              <a:t>いけないのです</a:t>
            </a:r>
            <a:r>
              <a:rPr kumimoji="1" lang="ja-JP" altLang="en-US" sz="4000" dirty="0" smtClean="0">
                <a:solidFill>
                  <a:schemeClr val="tx1"/>
                </a:solidFill>
              </a:rPr>
              <a:t>か？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7" name="角丸四角形吹き出し 6"/>
          <p:cNvSpPr/>
          <p:nvPr/>
        </p:nvSpPr>
        <p:spPr>
          <a:xfrm>
            <a:off x="1278644" y="2348880"/>
            <a:ext cx="6893756" cy="4392488"/>
          </a:xfrm>
          <a:prstGeom prst="wedgeRoundRectCallout">
            <a:avLst>
              <a:gd name="adj1" fmla="val 65838"/>
              <a:gd name="adj2" fmla="val 6448"/>
              <a:gd name="adj3" fmla="val 16667"/>
            </a:avLst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4000" b="1" dirty="0" smtClean="0">
                <a:solidFill>
                  <a:srgbClr val="FF0066"/>
                </a:solidFill>
              </a:rPr>
              <a:t>子供がたばこを吸うことや</a:t>
            </a:r>
            <a:r>
              <a:rPr lang="ja-JP" altLang="en-US" sz="4000" b="1" dirty="0" smtClean="0">
                <a:solidFill>
                  <a:srgbClr val="FF0066"/>
                </a:solidFill>
              </a:rPr>
              <a:t>、</a:t>
            </a:r>
            <a:endParaRPr lang="en-US" altLang="ja-JP" sz="4000" b="1" dirty="0" smtClean="0">
              <a:solidFill>
                <a:srgbClr val="FF0066"/>
              </a:solidFill>
            </a:endParaRPr>
          </a:p>
          <a:p>
            <a:r>
              <a:rPr lang="ja-JP" altLang="en-US" sz="4000" b="1" dirty="0" smtClean="0">
                <a:solidFill>
                  <a:srgbClr val="FF0066"/>
                </a:solidFill>
              </a:rPr>
              <a:t>お酒を飲む</a:t>
            </a:r>
            <a:r>
              <a:rPr lang="ja-JP" altLang="en-US" sz="4000" b="1" dirty="0" smtClean="0">
                <a:solidFill>
                  <a:srgbClr val="FF0066"/>
                </a:solidFill>
              </a:rPr>
              <a:t>ことは</a:t>
            </a:r>
            <a:r>
              <a:rPr lang="ja-JP" altLang="en-US" sz="4000" b="1" dirty="0" smtClean="0">
                <a:solidFill>
                  <a:srgbClr val="FF0066"/>
                </a:solidFill>
              </a:rPr>
              <a:t>、</a:t>
            </a:r>
            <a:endParaRPr lang="en-US" altLang="ja-JP" sz="4000" b="1" dirty="0" smtClean="0">
              <a:solidFill>
                <a:srgbClr val="FF0066"/>
              </a:solidFill>
            </a:endParaRPr>
          </a:p>
          <a:p>
            <a:r>
              <a:rPr lang="ja-JP" altLang="en-US" sz="4000" b="1" dirty="0" smtClean="0">
                <a:solidFill>
                  <a:srgbClr val="FF0066"/>
                </a:solidFill>
              </a:rPr>
              <a:t>体</a:t>
            </a:r>
            <a:r>
              <a:rPr lang="ja-JP" altLang="en-US" sz="4000" b="1" dirty="0" smtClean="0">
                <a:solidFill>
                  <a:srgbClr val="FF0066"/>
                </a:solidFill>
              </a:rPr>
              <a:t>の成長にとても</a:t>
            </a:r>
            <a:r>
              <a:rPr lang="ja-JP" altLang="en-US" sz="4000" b="1" dirty="0" smtClean="0">
                <a:solidFill>
                  <a:srgbClr val="FF0066"/>
                </a:solidFill>
              </a:rPr>
              <a:t>悪い</a:t>
            </a:r>
            <a:endParaRPr lang="en-US" altLang="ja-JP" sz="4000" b="1" dirty="0" smtClean="0">
              <a:solidFill>
                <a:srgbClr val="FF0066"/>
              </a:solidFill>
            </a:endParaRPr>
          </a:p>
          <a:p>
            <a:endParaRPr lang="en-US" altLang="ja-JP" sz="4000" b="1" dirty="0" smtClean="0">
              <a:solidFill>
                <a:srgbClr val="FF0066"/>
              </a:solidFill>
            </a:endParaRPr>
          </a:p>
          <a:p>
            <a:r>
              <a:rPr lang="ja-JP" altLang="en-US" sz="4000" b="1" dirty="0" smtClean="0">
                <a:solidFill>
                  <a:srgbClr val="FF0066"/>
                </a:solidFill>
              </a:rPr>
              <a:t>影響</a:t>
            </a:r>
            <a:r>
              <a:rPr lang="ja-JP" altLang="en-US" sz="4000" b="1" dirty="0" smtClean="0">
                <a:solidFill>
                  <a:srgbClr val="FF0066"/>
                </a:solidFill>
              </a:rPr>
              <a:t>がある</a:t>
            </a:r>
            <a:r>
              <a:rPr lang="ja-JP" altLang="en-US" sz="4000" b="1" dirty="0" smtClean="0">
                <a:solidFill>
                  <a:srgbClr val="FF0066"/>
                </a:solidFill>
              </a:rPr>
              <a:t>ので</a:t>
            </a:r>
            <a:endParaRPr lang="en-US" altLang="ja-JP" sz="4000" b="1" dirty="0" smtClean="0">
              <a:solidFill>
                <a:srgbClr val="FF0066"/>
              </a:solidFill>
            </a:endParaRPr>
          </a:p>
          <a:p>
            <a:endParaRPr lang="en-US" altLang="ja-JP" sz="4000" b="1" dirty="0" smtClean="0">
              <a:solidFill>
                <a:srgbClr val="FF0066"/>
              </a:solidFill>
            </a:endParaRPr>
          </a:p>
          <a:p>
            <a:r>
              <a:rPr lang="ja-JP" altLang="en-US" sz="4000" b="1" dirty="0" smtClean="0">
                <a:solidFill>
                  <a:srgbClr val="FF0066"/>
                </a:solidFill>
              </a:rPr>
              <a:t>法律</a:t>
            </a:r>
            <a:r>
              <a:rPr lang="ja-JP" altLang="en-US" sz="4000" b="1" dirty="0" smtClean="0">
                <a:solidFill>
                  <a:srgbClr val="FF0066"/>
                </a:solidFill>
              </a:rPr>
              <a:t>で禁止されています。</a:t>
            </a:r>
            <a:endParaRPr kumimoji="1" lang="ja-JP" altLang="en-US" sz="4000" b="1" dirty="0">
              <a:solidFill>
                <a:srgbClr val="FF0066"/>
              </a:solidFill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1495939" y="4556220"/>
            <a:ext cx="12961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rgbClr val="FF0066"/>
                </a:solidFill>
              </a:rPr>
              <a:t>えいきょう</a:t>
            </a:r>
            <a:endParaRPr kumimoji="1" lang="ja-JP" altLang="en-US" sz="2000" dirty="0">
              <a:solidFill>
                <a:srgbClr val="FF0066"/>
              </a:solidFill>
            </a:endParaRP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1495939" y="573325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66"/>
                </a:solidFill>
              </a:rPr>
              <a:t>ほうり</a:t>
            </a:r>
            <a:r>
              <a:rPr kumimoji="1" lang="ja-JP" altLang="en-US" dirty="0" smtClean="0">
                <a:solidFill>
                  <a:srgbClr val="FF00FF"/>
                </a:solidFill>
              </a:rPr>
              <a:t>つ</a:t>
            </a:r>
            <a:endParaRPr kumimoji="1" lang="ja-JP" altLang="en-US" dirty="0">
              <a:solidFill>
                <a:srgbClr val="FF00FF"/>
              </a:solidFill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3059832" y="570169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>
                <a:solidFill>
                  <a:srgbClr val="FF0066"/>
                </a:solidFill>
              </a:rPr>
              <a:t>きん</a:t>
            </a:r>
            <a:r>
              <a:rPr kumimoji="1" lang="ja-JP" altLang="en-US" dirty="0" smtClean="0">
                <a:solidFill>
                  <a:srgbClr val="0070C0"/>
                </a:solidFill>
              </a:rPr>
              <a:t>し</a:t>
            </a:r>
            <a:endParaRPr kumimoji="1" lang="ja-JP" alt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339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角丸四角形吹き出し 6"/>
          <p:cNvSpPr/>
          <p:nvPr/>
        </p:nvSpPr>
        <p:spPr>
          <a:xfrm>
            <a:off x="993810" y="3977758"/>
            <a:ext cx="6912768" cy="1245775"/>
          </a:xfrm>
          <a:prstGeom prst="wedgeRoundRectCallout">
            <a:avLst>
              <a:gd name="adj1" fmla="val -66828"/>
              <a:gd name="adj2" fmla="val 3864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>
                <a:solidFill>
                  <a:schemeClr val="tx1"/>
                </a:solidFill>
              </a:rPr>
              <a:t>それ</a:t>
            </a:r>
            <a:r>
              <a:rPr lang="ja-JP" altLang="en-US" sz="4000" dirty="0" smtClean="0">
                <a:solidFill>
                  <a:schemeClr val="tx1"/>
                </a:solidFill>
              </a:rPr>
              <a:t>を、吸うとどうなるの？　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9" name="角丸四角形吹き出し 8"/>
          <p:cNvSpPr/>
          <p:nvPr/>
        </p:nvSpPr>
        <p:spPr>
          <a:xfrm>
            <a:off x="1115616" y="1196752"/>
            <a:ext cx="4176464" cy="1296144"/>
          </a:xfrm>
          <a:prstGeom prst="wedgeRoundRectCallout">
            <a:avLst>
              <a:gd name="adj1" fmla="val -75398"/>
              <a:gd name="adj2" fmla="val 3864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4000" dirty="0" smtClean="0">
                <a:solidFill>
                  <a:schemeClr val="tx1"/>
                </a:solidFill>
              </a:rPr>
              <a:t>シンナーって何？　</a:t>
            </a:r>
            <a:endParaRPr kumimoji="1" lang="ja-JP" altLang="en-US" sz="4000" dirty="0">
              <a:solidFill>
                <a:schemeClr val="tx1"/>
              </a:solidFill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79918" y="5223533"/>
            <a:ext cx="8740553" cy="1330541"/>
          </a:xfrm>
          <a:prstGeom prst="wedgeRoundRectCallout">
            <a:avLst>
              <a:gd name="adj1" fmla="val 61271"/>
              <a:gd name="adj2" fmla="val 70804"/>
              <a:gd name="adj3" fmla="val 16667"/>
            </a:avLst>
          </a:prstGeom>
          <a:solidFill>
            <a:schemeClr val="bg1"/>
          </a:solidFill>
          <a:ln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3000" b="1" dirty="0" smtClean="0">
                <a:solidFill>
                  <a:srgbClr val="FF00FF"/>
                </a:solidFill>
              </a:rPr>
              <a:t>ものを溶かす力が強いので、吸うことによって歯や骨がぼろぼろになり、脳がちぢんでしまうんです</a:t>
            </a:r>
            <a:r>
              <a:rPr lang="ja-JP" altLang="en-US" sz="2800" b="1" dirty="0" smtClean="0">
                <a:solidFill>
                  <a:srgbClr val="FF00FF"/>
                </a:solidFill>
              </a:rPr>
              <a:t>。</a:t>
            </a:r>
            <a:endParaRPr kumimoji="1" lang="en-US" altLang="ja-JP" sz="2800" b="1" dirty="0" smtClean="0">
              <a:solidFill>
                <a:srgbClr val="FF00FF"/>
              </a:solidFill>
            </a:endParaRPr>
          </a:p>
        </p:txBody>
      </p:sp>
      <p:graphicFrame>
        <p:nvGraphicFramePr>
          <p:cNvPr id="2" name="オブジェクト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358660"/>
              </p:ext>
            </p:extLst>
          </p:nvPr>
        </p:nvGraphicFramePr>
        <p:xfrm>
          <a:off x="467544" y="17782"/>
          <a:ext cx="8289304" cy="1216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Document" r:id="rId4" imgW="6168314" imgH="1149396" progId="Word.Document.8">
                  <p:embed/>
                </p:oleObj>
              </mc:Choice>
              <mc:Fallback>
                <p:oleObj name="Document" r:id="rId4" imgW="6168314" imgH="1149396" progId="Word.Document.8">
                  <p:embed/>
                  <p:pic>
                    <p:nvPicPr>
                      <p:cNvPr id="0" name="オブジェクト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17782"/>
                        <a:ext cx="8289304" cy="1216072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グループ化 5"/>
          <p:cNvGrpSpPr/>
          <p:nvPr/>
        </p:nvGrpSpPr>
        <p:grpSpPr>
          <a:xfrm>
            <a:off x="629156" y="2469553"/>
            <a:ext cx="7642076" cy="1433214"/>
            <a:chOff x="629156" y="2469553"/>
            <a:chExt cx="7642076" cy="1433214"/>
          </a:xfrm>
        </p:grpSpPr>
        <p:sp>
          <p:nvSpPr>
            <p:cNvPr id="8" name="角丸四角形吹き出し 7"/>
            <p:cNvSpPr/>
            <p:nvPr/>
          </p:nvSpPr>
          <p:spPr>
            <a:xfrm>
              <a:off x="629156" y="2492896"/>
              <a:ext cx="7642076" cy="1409871"/>
            </a:xfrm>
            <a:prstGeom prst="wedgeRoundRectCallout">
              <a:avLst>
                <a:gd name="adj1" fmla="val 60253"/>
                <a:gd name="adj2" fmla="val 3261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ja-JP" altLang="en-US" sz="3000" b="1" dirty="0" smtClean="0">
                  <a:solidFill>
                    <a:srgbClr val="FF00FF"/>
                  </a:solidFill>
                </a:rPr>
                <a:t>シンナーは、ペンキや接着剤を溶かすために使います。</a:t>
              </a:r>
              <a:endParaRPr kumimoji="1" lang="en-US" altLang="ja-JP" sz="3000" b="1" dirty="0" smtClean="0">
                <a:solidFill>
                  <a:srgbClr val="FF00FF"/>
                </a:solidFill>
              </a:endParaRPr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067944" y="2469553"/>
              <a:ext cx="20162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b="1" dirty="0" err="1" smtClean="0">
                  <a:solidFill>
                    <a:srgbClr val="FF00FF"/>
                  </a:solidFill>
                </a:rPr>
                <a:t>せっちゃくざい</a:t>
              </a:r>
              <a:endParaRPr kumimoji="1" lang="ja-JP" altLang="en-US" b="1" dirty="0">
                <a:solidFill>
                  <a:srgbClr val="FF00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69251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12"/>
</p:tagLst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TM03457503[[fn=クォータブル]]</Template>
  <TotalTime>774</TotalTime>
  <Words>329</Words>
  <Application>Microsoft Office PowerPoint</Application>
  <PresentationFormat>画面に合わせる (4:3)</PresentationFormat>
  <Paragraphs>259</Paragraphs>
  <Slides>16</Slides>
  <Notes>16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16</vt:i4>
      </vt:variant>
    </vt:vector>
  </HeadingPairs>
  <TitlesOfParts>
    <vt:vector size="19" baseType="lpstr">
      <vt:lpstr>Office テーマ</vt:lpstr>
      <vt:lpstr>Document</vt:lpstr>
      <vt:lpstr>Microsoft Word 97 - 2003 Document</vt:lpstr>
      <vt:lpstr>○○○○学校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それから・・・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知っていますか？たばこの事</dc:title>
  <dc:creator>大城　まち子</dc:creator>
  <cp:lastModifiedBy>沖縄県</cp:lastModifiedBy>
  <cp:revision>70</cp:revision>
  <cp:lastPrinted>2019-05-30T00:05:00Z</cp:lastPrinted>
  <dcterms:created xsi:type="dcterms:W3CDTF">2019-05-14T06:17:49Z</dcterms:created>
  <dcterms:modified xsi:type="dcterms:W3CDTF">2019-05-30T00:05:13Z</dcterms:modified>
</cp:coreProperties>
</file>