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68" r:id="rId3"/>
    <p:sldId id="270" r:id="rId4"/>
    <p:sldId id="257" r:id="rId5"/>
    <p:sldId id="269" r:id="rId6"/>
    <p:sldId id="259" r:id="rId7"/>
    <p:sldId id="275" r:id="rId8"/>
    <p:sldId id="260" r:id="rId9"/>
    <p:sldId id="276" r:id="rId10"/>
    <p:sldId id="261" r:id="rId11"/>
    <p:sldId id="277" r:id="rId12"/>
    <p:sldId id="262" r:id="rId13"/>
    <p:sldId id="281" r:id="rId14"/>
    <p:sldId id="283" r:id="rId15"/>
    <p:sldId id="282" r:id="rId16"/>
    <p:sldId id="280" r:id="rId17"/>
    <p:sldId id="264" r:id="rId18"/>
    <p:sldId id="278" r:id="rId19"/>
    <p:sldId id="263" r:id="rId20"/>
    <p:sldId id="279" r:id="rId21"/>
    <p:sldId id="271" r:id="rId22"/>
    <p:sldId id="273" r:id="rId23"/>
    <p:sldId id="272" r:id="rId24"/>
    <p:sldId id="284" r:id="rId25"/>
  </p:sldIdLst>
  <p:sldSz cx="9144000" cy="6858000" type="screen4x3"/>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17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2430" y="948"/>
      </p:cViewPr>
      <p:guideLst>
        <p:guide orient="horz" pos="2144"/>
        <p:guide pos="313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7046" cy="34036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9992" y="0"/>
            <a:ext cx="4307046" cy="340360"/>
          </a:xfrm>
          <a:prstGeom prst="rect">
            <a:avLst/>
          </a:prstGeom>
        </p:spPr>
        <p:txBody>
          <a:bodyPr vert="horz" lIns="91440" tIns="45720" rIns="91440" bIns="45720" rtlCol="0"/>
          <a:lstStyle>
            <a:lvl1pPr algn="r">
              <a:defRPr sz="1200"/>
            </a:lvl1pPr>
          </a:lstStyle>
          <a:p>
            <a:fld id="{B30C5BF6-DBCE-45BA-8EFA-1C3ECFAF637D}" type="datetimeFigureOut">
              <a:rPr kumimoji="1" lang="ja-JP" altLang="en-US" smtClean="0"/>
              <a:t>2018/7/23</a:t>
            </a:fld>
            <a:endParaRPr kumimoji="1" lang="ja-JP" altLang="en-US"/>
          </a:p>
        </p:txBody>
      </p:sp>
      <p:sp>
        <p:nvSpPr>
          <p:cNvPr id="4" name="フッター プレースホルダー 3"/>
          <p:cNvSpPr>
            <a:spLocks noGrp="1"/>
          </p:cNvSpPr>
          <p:nvPr>
            <p:ph type="ftr" sz="quarter" idx="2"/>
          </p:nvPr>
        </p:nvSpPr>
        <p:spPr>
          <a:xfrm>
            <a:off x="0" y="6465659"/>
            <a:ext cx="4307046" cy="34036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9992" y="6465659"/>
            <a:ext cx="4307046" cy="340360"/>
          </a:xfrm>
          <a:prstGeom prst="rect">
            <a:avLst/>
          </a:prstGeom>
        </p:spPr>
        <p:txBody>
          <a:bodyPr vert="horz" lIns="91440" tIns="45720" rIns="91440" bIns="45720" rtlCol="0" anchor="b"/>
          <a:lstStyle>
            <a:lvl1pPr algn="r">
              <a:defRPr sz="1200"/>
            </a:lvl1pPr>
          </a:lstStyle>
          <a:p>
            <a:fld id="{CA1F8BFB-9E4F-44C5-8274-15417E4B3675}" type="slidenum">
              <a:rPr kumimoji="1" lang="ja-JP" altLang="en-US" smtClean="0"/>
              <a:t>‹#›</a:t>
            </a:fld>
            <a:endParaRPr kumimoji="1" lang="ja-JP" altLang="en-US"/>
          </a:p>
        </p:txBody>
      </p:sp>
    </p:spTree>
    <p:extLst>
      <p:ext uri="{BB962C8B-B14F-4D97-AF65-F5344CB8AC3E}">
        <p14:creationId xmlns:p14="http://schemas.microsoft.com/office/powerpoint/2010/main" val="157915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7046" cy="34036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992" y="0"/>
            <a:ext cx="4307046" cy="340360"/>
          </a:xfrm>
          <a:prstGeom prst="rect">
            <a:avLst/>
          </a:prstGeom>
        </p:spPr>
        <p:txBody>
          <a:bodyPr vert="horz" lIns="91440" tIns="45720" rIns="91440" bIns="45720" rtlCol="0"/>
          <a:lstStyle>
            <a:lvl1pPr algn="r">
              <a:defRPr sz="1200"/>
            </a:lvl1pPr>
          </a:lstStyle>
          <a:p>
            <a:fld id="{403F1E05-3AB9-4F5E-BDD9-4EEEF8EA72C3}" type="datetimeFigureOut">
              <a:rPr kumimoji="1" lang="ja-JP" altLang="en-US" smtClean="0"/>
              <a:t>2018/7/23</a:t>
            </a:fld>
            <a:endParaRPr kumimoji="1" lang="ja-JP" altLang="en-US"/>
          </a:p>
        </p:txBody>
      </p:sp>
      <p:sp>
        <p:nvSpPr>
          <p:cNvPr id="4" name="スライド イメージ プレースホルダー 3"/>
          <p:cNvSpPr>
            <a:spLocks noGrp="1" noRot="1" noChangeAspect="1"/>
          </p:cNvSpPr>
          <p:nvPr>
            <p:ph type="sldImg" idx="2"/>
          </p:nvPr>
        </p:nvSpPr>
        <p:spPr>
          <a:xfrm>
            <a:off x="3267075" y="511175"/>
            <a:ext cx="3405188" cy="25527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3934" y="3233420"/>
            <a:ext cx="7951470" cy="306324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465659"/>
            <a:ext cx="4307046" cy="34036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992" y="6465659"/>
            <a:ext cx="4307046" cy="340360"/>
          </a:xfrm>
          <a:prstGeom prst="rect">
            <a:avLst/>
          </a:prstGeom>
        </p:spPr>
        <p:txBody>
          <a:bodyPr vert="horz" lIns="91440" tIns="45720" rIns="91440" bIns="45720" rtlCol="0" anchor="b"/>
          <a:lstStyle>
            <a:lvl1pPr algn="r">
              <a:defRPr sz="1200"/>
            </a:lvl1pPr>
          </a:lstStyle>
          <a:p>
            <a:fld id="{7068CB94-360A-47D1-8C1E-069C70002B90}" type="slidenum">
              <a:rPr kumimoji="1" lang="ja-JP" altLang="en-US" smtClean="0"/>
              <a:t>‹#›</a:t>
            </a:fld>
            <a:endParaRPr kumimoji="1" lang="ja-JP" altLang="en-US"/>
          </a:p>
        </p:txBody>
      </p:sp>
    </p:spTree>
    <p:extLst>
      <p:ext uri="{BB962C8B-B14F-4D97-AF65-F5344CB8AC3E}">
        <p14:creationId xmlns:p14="http://schemas.microsoft.com/office/powerpoint/2010/main" val="303159343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平成</a:t>
            </a:r>
            <a:r>
              <a:rPr kumimoji="1" lang="en-US" altLang="ja-JP" dirty="0" smtClean="0"/>
              <a:t>27</a:t>
            </a:r>
            <a:r>
              <a:rPr kumimoji="1" lang="ja-JP" altLang="en-US" dirty="0" smtClean="0"/>
              <a:t>年</a:t>
            </a:r>
            <a:r>
              <a:rPr kumimoji="1" lang="en-US" altLang="ja-JP" dirty="0" smtClean="0"/>
              <a:t>6</a:t>
            </a:r>
            <a:r>
              <a:rPr kumimoji="1" lang="ja-JP" altLang="en-US" dirty="0" smtClean="0"/>
              <a:t>月の改正公職選挙法の成立によって、選挙権年齢が１８歳以上へ引き下げられました。すでに、平成２５年にはいわゆる　</a:t>
            </a:r>
            <a:r>
              <a:rPr kumimoji="1" lang="en-US" altLang="ja-JP" dirty="0" smtClean="0"/>
              <a:t>｢</a:t>
            </a:r>
            <a:r>
              <a:rPr kumimoji="1" lang="ja-JP" altLang="en-US" dirty="0" smtClean="0"/>
              <a:t>ネット選挙</a:t>
            </a:r>
            <a:r>
              <a:rPr kumimoji="1" lang="en-US" altLang="ja-JP" dirty="0" smtClean="0"/>
              <a:t>｣</a:t>
            </a:r>
            <a:r>
              <a:rPr kumimoji="1" lang="ja-JP" altLang="en-US" dirty="0" smtClean="0"/>
              <a:t>　が解禁となっており、選挙権を持たない中高生の皆さんが</a:t>
            </a:r>
            <a:r>
              <a:rPr kumimoji="1" lang="en-US" altLang="ja-JP" dirty="0" smtClean="0"/>
              <a:t>SNS</a:t>
            </a:r>
            <a:r>
              <a:rPr kumimoji="1" lang="ja-JP" altLang="en-US" dirty="0" smtClean="0"/>
              <a:t>等で発信したメッセージが、選挙活動と捉えられたら、公職選挙法違反となってしまう可能性もあります。</a:t>
            </a:r>
            <a:endParaRPr kumimoji="1" lang="en-US" altLang="ja-JP" dirty="0" smtClean="0"/>
          </a:p>
          <a:p>
            <a:endParaRPr lang="en-US" altLang="ja-JP" dirty="0"/>
          </a:p>
          <a:p>
            <a:r>
              <a:rPr kumimoji="1" lang="ja-JP" altLang="en-US" dirty="0" smtClean="0"/>
              <a:t>　１８歳になった人、まだの人、全ての中高校生に確認してほしい、</a:t>
            </a:r>
            <a:r>
              <a:rPr kumimoji="1" lang="en-US" altLang="ja-JP" dirty="0" smtClean="0"/>
              <a:t>｢</a:t>
            </a:r>
            <a:r>
              <a:rPr kumimoji="1" lang="ja-JP" altLang="en-US" dirty="0" smtClean="0"/>
              <a:t>１８歳選挙権！○</a:t>
            </a:r>
            <a:r>
              <a:rPr kumimoji="1" lang="en-US" altLang="ja-JP" dirty="0" smtClean="0"/>
              <a:t>×</a:t>
            </a:r>
            <a:r>
              <a:rPr kumimoji="1" lang="ja-JP" altLang="en-US" dirty="0" smtClean="0"/>
              <a:t>クイズ</a:t>
            </a:r>
            <a:r>
              <a:rPr kumimoji="1" lang="en-US" altLang="ja-JP" dirty="0" smtClean="0"/>
              <a:t>｣</a:t>
            </a:r>
            <a:r>
              <a:rPr kumimoji="1" lang="ja-JP" altLang="en-US" dirty="0" smtClean="0"/>
              <a:t>です。</a:t>
            </a:r>
            <a:endParaRPr kumimoji="1" lang="ja-JP" altLang="en-US" dirty="0"/>
          </a:p>
        </p:txBody>
      </p:sp>
      <p:sp>
        <p:nvSpPr>
          <p:cNvPr id="4" name="スライド番号プレースホルダー 3"/>
          <p:cNvSpPr>
            <a:spLocks noGrp="1"/>
          </p:cNvSpPr>
          <p:nvPr>
            <p:ph type="sldNum" sz="quarter" idx="10"/>
          </p:nvPr>
        </p:nvSpPr>
        <p:spPr/>
        <p:txBody>
          <a:bodyPr/>
          <a:lstStyle/>
          <a:p>
            <a:fld id="{7068CB94-360A-47D1-8C1E-069C70002B90}" type="slidenum">
              <a:rPr kumimoji="1" lang="ja-JP" altLang="en-US" smtClean="0"/>
              <a:t>1</a:t>
            </a:fld>
            <a:endParaRPr kumimoji="1" lang="ja-JP" altLang="en-US"/>
          </a:p>
        </p:txBody>
      </p:sp>
    </p:spTree>
    <p:extLst>
      <p:ext uri="{BB962C8B-B14F-4D97-AF65-F5344CB8AC3E}">
        <p14:creationId xmlns:p14="http://schemas.microsoft.com/office/powerpoint/2010/main" val="1482717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smtClean="0"/>
              <a:t>当然、ポスターを写真に撮って貼り付けたこと、書き込みの内容については、問題ありません。</a:t>
            </a:r>
            <a:endParaRPr kumimoji="1" lang="en-US" altLang="ja-JP" dirty="0" smtClean="0"/>
          </a:p>
          <a:p>
            <a:pPr marL="171450" indent="-171450">
              <a:buFont typeface="Arial" panose="020B0604020202020204" pitchFamily="34" charset="0"/>
              <a:buChar char="•"/>
            </a:pPr>
            <a:r>
              <a:rPr lang="ja-JP" altLang="en-US" dirty="0"/>
              <a:t>しかし</a:t>
            </a:r>
            <a:r>
              <a:rPr lang="ja-JP" altLang="en-US" dirty="0" smtClean="0"/>
              <a:t>、</a:t>
            </a:r>
            <a:r>
              <a:rPr lang="ja-JP" altLang="en-US" dirty="0"/>
              <a:t>書き込んだ日付（６月６日</a:t>
            </a:r>
            <a:r>
              <a:rPr lang="ja-JP" altLang="en-US" dirty="0" smtClean="0"/>
              <a:t>）が選挙</a:t>
            </a:r>
            <a:r>
              <a:rPr lang="ja-JP" altLang="en-US" dirty="0"/>
              <a:t>期間外で</a:t>
            </a:r>
            <a:r>
              <a:rPr lang="ja-JP" altLang="en-US" dirty="0" smtClean="0"/>
              <a:t>あったら、選挙活動ができない期間中に選挙活動をしたこととなり、違反となってしまいます。</a:t>
            </a:r>
            <a:endParaRPr kumimoji="1" lang="ja-JP" altLang="en-US" dirty="0"/>
          </a:p>
        </p:txBody>
      </p:sp>
      <p:sp>
        <p:nvSpPr>
          <p:cNvPr id="4" name="スライド番号プレースホルダー 3"/>
          <p:cNvSpPr>
            <a:spLocks noGrp="1"/>
          </p:cNvSpPr>
          <p:nvPr>
            <p:ph type="sldNum" sz="quarter" idx="10"/>
          </p:nvPr>
        </p:nvSpPr>
        <p:spPr/>
        <p:txBody>
          <a:bodyPr/>
          <a:lstStyle/>
          <a:p>
            <a:fld id="{7068CB94-360A-47D1-8C1E-069C70002B90}" type="slidenum">
              <a:rPr kumimoji="1" lang="ja-JP" altLang="en-US" smtClean="0"/>
              <a:t>10</a:t>
            </a:fld>
            <a:endParaRPr kumimoji="1" lang="ja-JP" altLang="en-US"/>
          </a:p>
        </p:txBody>
      </p:sp>
    </p:spTree>
    <p:extLst>
      <p:ext uri="{BB962C8B-B14F-4D97-AF65-F5344CB8AC3E}">
        <p14:creationId xmlns:p14="http://schemas.microsoft.com/office/powerpoint/2010/main" val="1010838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smtClean="0"/>
              <a:t>スライド読み上げ</a:t>
            </a:r>
            <a:endParaRPr kumimoji="1" lang="ja-JP" altLang="en-US" dirty="0"/>
          </a:p>
        </p:txBody>
      </p:sp>
      <p:sp>
        <p:nvSpPr>
          <p:cNvPr id="4" name="スライド番号プレースホルダー 3"/>
          <p:cNvSpPr>
            <a:spLocks noGrp="1"/>
          </p:cNvSpPr>
          <p:nvPr>
            <p:ph type="sldNum" sz="quarter" idx="10"/>
          </p:nvPr>
        </p:nvSpPr>
        <p:spPr/>
        <p:txBody>
          <a:bodyPr/>
          <a:lstStyle/>
          <a:p>
            <a:fld id="{7068CB94-360A-47D1-8C1E-069C70002B90}" type="slidenum">
              <a:rPr kumimoji="1" lang="ja-JP" altLang="en-US" smtClean="0"/>
              <a:t>11</a:t>
            </a:fld>
            <a:endParaRPr kumimoji="1" lang="ja-JP" altLang="en-US"/>
          </a:p>
        </p:txBody>
      </p:sp>
    </p:spTree>
    <p:extLst>
      <p:ext uri="{BB962C8B-B14F-4D97-AF65-F5344CB8AC3E}">
        <p14:creationId xmlns:p14="http://schemas.microsoft.com/office/powerpoint/2010/main" val="3148483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smtClean="0"/>
              <a:t>この書き込みは、大丈夫でしょうか？</a:t>
            </a:r>
            <a:endParaRPr kumimoji="1" lang="en-US" altLang="ja-JP" dirty="0" smtClean="0"/>
          </a:p>
          <a:p>
            <a:pPr marL="171450" indent="-171450">
              <a:buFont typeface="Arial" panose="020B0604020202020204" pitchFamily="34" charset="0"/>
              <a:buChar char="•"/>
            </a:pPr>
            <a:r>
              <a:rPr lang="ja-JP" altLang="en-US" dirty="0"/>
              <a:t>選挙活動をしている人たち</a:t>
            </a:r>
            <a:r>
              <a:rPr lang="ja-JP" altLang="en-US" dirty="0" smtClean="0"/>
              <a:t>の</a:t>
            </a:r>
            <a:r>
              <a:rPr lang="ja-JP" altLang="en-US" dirty="0"/>
              <a:t>顔</a:t>
            </a:r>
            <a:r>
              <a:rPr lang="ja-JP" altLang="en-US" dirty="0" smtClean="0"/>
              <a:t>が</a:t>
            </a:r>
            <a:r>
              <a:rPr lang="ja-JP" altLang="en-US" dirty="0"/>
              <a:t>はっきりと写っている写真</a:t>
            </a:r>
            <a:r>
              <a:rPr lang="ja-JP" altLang="en-US" dirty="0" smtClean="0"/>
              <a:t>を</a:t>
            </a:r>
            <a:r>
              <a:rPr lang="ja-JP" altLang="en-US" dirty="0"/>
              <a:t>ツイッターに載せることは避けた方がいいと思いますが</a:t>
            </a:r>
            <a:r>
              <a:rPr lang="ja-JP" altLang="en-US" dirty="0" smtClean="0"/>
              <a:t>、この書き込み自体は問題ありません。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7068CB94-360A-47D1-8C1E-069C70002B90}" type="slidenum">
              <a:rPr kumimoji="1" lang="ja-JP" altLang="en-US" smtClean="0"/>
              <a:t>12</a:t>
            </a:fld>
            <a:endParaRPr kumimoji="1" lang="ja-JP" altLang="en-US"/>
          </a:p>
        </p:txBody>
      </p:sp>
    </p:spTree>
    <p:extLst>
      <p:ext uri="{BB962C8B-B14F-4D97-AF65-F5344CB8AC3E}">
        <p14:creationId xmlns:p14="http://schemas.microsoft.com/office/powerpoint/2010/main" val="3316932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smtClean="0"/>
              <a:t>先ほどのツイートとは違い、「高校名」や「高校の〇○部」という所属がはっきりした状態で、選挙活動しています。</a:t>
            </a:r>
            <a:endParaRPr kumimoji="1" lang="en-US" altLang="ja-JP" dirty="0" smtClean="0"/>
          </a:p>
          <a:p>
            <a:pPr marL="171450" indent="-171450">
              <a:buFont typeface="Arial" panose="020B0604020202020204" pitchFamily="34" charset="0"/>
              <a:buChar char="•"/>
            </a:pPr>
            <a:r>
              <a:rPr lang="ja-JP" altLang="en-US" dirty="0"/>
              <a:t>これは、やってはいけません</a:t>
            </a:r>
            <a:r>
              <a:rPr lang="ja-JP" altLang="en-US" dirty="0" smtClean="0"/>
              <a:t>。</a:t>
            </a:r>
            <a:endParaRPr lang="en-US" altLang="ja-JP" dirty="0" smtClean="0"/>
          </a:p>
          <a:p>
            <a:pPr marL="171450" indent="-171450">
              <a:buFont typeface="Arial" panose="020B0604020202020204" pitchFamily="34" charset="0"/>
              <a:buChar char="•"/>
            </a:pPr>
            <a:r>
              <a:rPr kumimoji="1" lang="ja-JP" altLang="en-US" dirty="0"/>
              <a:t>理由は、画面に書いてあるとおりです（画面解説を</a:t>
            </a:r>
            <a:r>
              <a:rPr kumimoji="1" lang="ja-JP" altLang="en-US" dirty="0" smtClean="0"/>
              <a:t>読みあげる</a:t>
            </a:r>
            <a:r>
              <a:rPr kumimoji="1" lang="ja-JP" altLang="en-US" dirty="0"/>
              <a:t>）</a:t>
            </a:r>
          </a:p>
        </p:txBody>
      </p:sp>
      <p:sp>
        <p:nvSpPr>
          <p:cNvPr id="4" name="スライド番号プレースホルダー 3"/>
          <p:cNvSpPr>
            <a:spLocks noGrp="1"/>
          </p:cNvSpPr>
          <p:nvPr>
            <p:ph type="sldNum" sz="quarter" idx="10"/>
          </p:nvPr>
        </p:nvSpPr>
        <p:spPr/>
        <p:txBody>
          <a:bodyPr/>
          <a:lstStyle/>
          <a:p>
            <a:fld id="{7068CB94-360A-47D1-8C1E-069C70002B90}" type="slidenum">
              <a:rPr kumimoji="1" lang="ja-JP" altLang="en-US" smtClean="0"/>
              <a:t>13</a:t>
            </a:fld>
            <a:endParaRPr kumimoji="1" lang="ja-JP" altLang="en-US"/>
          </a:p>
        </p:txBody>
      </p:sp>
    </p:spTree>
    <p:extLst>
      <p:ext uri="{BB962C8B-B14F-4D97-AF65-F5344CB8AC3E}">
        <p14:creationId xmlns:p14="http://schemas.microsoft.com/office/powerpoint/2010/main" val="2766566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smtClean="0"/>
              <a:t>このツイートは、高校生自身も映っています。</a:t>
            </a:r>
            <a:endParaRPr kumimoji="1" lang="en-US" altLang="ja-JP" dirty="0" smtClean="0"/>
          </a:p>
          <a:p>
            <a:pPr marL="171450" indent="-171450">
              <a:buFont typeface="Arial" panose="020B0604020202020204" pitchFamily="34" charset="0"/>
              <a:buChar char="•"/>
            </a:pPr>
            <a:r>
              <a:rPr kumimoji="1" lang="ja-JP" altLang="en-US" dirty="0" smtClean="0"/>
              <a:t>選挙活動の時の服装については、公職選挙法で規定はありませんが、制服で選挙活動をすると、別の問題があります。</a:t>
            </a:r>
            <a:endParaRPr kumimoji="1" lang="en-US" altLang="ja-JP" dirty="0" smtClean="0"/>
          </a:p>
          <a:p>
            <a:pPr marL="171450" indent="-171450">
              <a:buFont typeface="Arial" panose="020B0604020202020204" pitchFamily="34" charset="0"/>
              <a:buChar char="•"/>
            </a:pPr>
            <a:r>
              <a:rPr kumimoji="1" lang="ja-JP" altLang="en-US" dirty="0" smtClean="0"/>
              <a:t>学校の制服は、見ている一般の方々に特定の学校を連想させます。当然「その学校の生徒は</a:t>
            </a:r>
            <a:r>
              <a:rPr lang="ja-JP" altLang="en-US" dirty="0" smtClean="0"/>
              <a:t>○</a:t>
            </a:r>
            <a:r>
              <a:rPr kumimoji="1" lang="ja-JP" altLang="en-US" dirty="0" smtClean="0"/>
              <a:t>○候補を応援しているのかな」という印象を持たれかねません。</a:t>
            </a:r>
            <a:endParaRPr kumimoji="1" lang="en-US" altLang="ja-JP" dirty="0" smtClean="0"/>
          </a:p>
          <a:p>
            <a:pPr marL="171450" indent="-171450">
              <a:buFont typeface="Arial" panose="020B0604020202020204" pitchFamily="34" charset="0"/>
              <a:buChar char="•"/>
            </a:pPr>
            <a:r>
              <a:rPr lang="ja-JP" altLang="en-US" dirty="0"/>
              <a:t>学校教育の中では、特定の政党などに偏った教育</a:t>
            </a:r>
            <a:r>
              <a:rPr lang="ja-JP" altLang="en-US" dirty="0" smtClean="0"/>
              <a:t>は</a:t>
            </a:r>
            <a:r>
              <a:rPr lang="ja-JP" altLang="en-US" dirty="0"/>
              <a:t>行ってはいけないことになっていますから</a:t>
            </a:r>
            <a:r>
              <a:rPr lang="ja-JP" altLang="en-US" dirty="0" smtClean="0"/>
              <a:t>、</a:t>
            </a:r>
            <a:r>
              <a:rPr lang="ja-JP" altLang="en-US" dirty="0"/>
              <a:t>選挙活動という個人の活動の際は</a:t>
            </a:r>
            <a:r>
              <a:rPr lang="ja-JP" altLang="en-US" dirty="0" smtClean="0"/>
              <a:t>、</a:t>
            </a:r>
            <a:r>
              <a:rPr lang="ja-JP" altLang="en-US" dirty="0"/>
              <a:t>服装についても「学校の所属」を表明する制服ではなく</a:t>
            </a:r>
            <a:r>
              <a:rPr lang="ja-JP" altLang="en-US" dirty="0" smtClean="0"/>
              <a:t>、</a:t>
            </a:r>
            <a:r>
              <a:rPr lang="ja-JP" altLang="en-US" dirty="0"/>
              <a:t>私服で行う方がよいでしょう。</a:t>
            </a:r>
            <a:endParaRPr kumimoji="1" lang="en-US" altLang="ja-JP" dirty="0" smtClean="0"/>
          </a:p>
          <a:p>
            <a:pPr marL="171450" indent="-171450">
              <a:buFont typeface="Arial" panose="020B0604020202020204" pitchFamily="34" charset="0"/>
              <a:buChar char="•"/>
            </a:pPr>
            <a:endParaRPr kumimoji="1" lang="en-US" altLang="ja-JP" dirty="0" smtClean="0"/>
          </a:p>
          <a:p>
            <a:pPr marL="171450" indent="-171450">
              <a:buFont typeface="Arial" panose="020B0604020202020204" pitchFamily="34" charset="0"/>
              <a:buChar char="•"/>
            </a:pPr>
            <a:endParaRPr kumimoji="1" lang="ja-JP" altLang="en-US" dirty="0"/>
          </a:p>
        </p:txBody>
      </p:sp>
      <p:sp>
        <p:nvSpPr>
          <p:cNvPr id="4" name="スライド番号プレースホルダー 3"/>
          <p:cNvSpPr>
            <a:spLocks noGrp="1"/>
          </p:cNvSpPr>
          <p:nvPr>
            <p:ph type="sldNum" sz="quarter" idx="10"/>
          </p:nvPr>
        </p:nvSpPr>
        <p:spPr/>
        <p:txBody>
          <a:bodyPr/>
          <a:lstStyle/>
          <a:p>
            <a:fld id="{7068CB94-360A-47D1-8C1E-069C70002B90}" type="slidenum">
              <a:rPr kumimoji="1" lang="ja-JP" altLang="en-US" smtClean="0"/>
              <a:t>14</a:t>
            </a:fld>
            <a:endParaRPr kumimoji="1" lang="ja-JP" altLang="en-US"/>
          </a:p>
        </p:txBody>
      </p:sp>
    </p:spTree>
    <p:extLst>
      <p:ext uri="{BB962C8B-B14F-4D97-AF65-F5344CB8AC3E}">
        <p14:creationId xmlns:p14="http://schemas.microsoft.com/office/powerpoint/2010/main" val="2760538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smtClean="0"/>
              <a:t>明らかに選挙権を持っていない人が、選挙期間中に「選挙活動」に該当するツイートを行っています。</a:t>
            </a:r>
            <a:endParaRPr kumimoji="1" lang="en-US" altLang="ja-JP" dirty="0" smtClean="0"/>
          </a:p>
          <a:p>
            <a:pPr marL="171450" indent="-171450">
              <a:buFont typeface="Arial" panose="020B0604020202020204" pitchFamily="34" charset="0"/>
              <a:buChar char="•"/>
            </a:pPr>
            <a:r>
              <a:rPr lang="ja-JP" altLang="en-US" dirty="0"/>
              <a:t>これは公職選挙法</a:t>
            </a:r>
            <a:r>
              <a:rPr lang="ja-JP" altLang="en-US" dirty="0" smtClean="0"/>
              <a:t>に</a:t>
            </a:r>
            <a:r>
              <a:rPr lang="ja-JP" altLang="en-US" dirty="0"/>
              <a:t>違反します。</a:t>
            </a:r>
            <a:endParaRPr kumimoji="1" lang="ja-JP" altLang="en-US" dirty="0"/>
          </a:p>
        </p:txBody>
      </p:sp>
      <p:sp>
        <p:nvSpPr>
          <p:cNvPr id="4" name="スライド番号プレースホルダー 3"/>
          <p:cNvSpPr>
            <a:spLocks noGrp="1"/>
          </p:cNvSpPr>
          <p:nvPr>
            <p:ph type="sldNum" sz="quarter" idx="10"/>
          </p:nvPr>
        </p:nvSpPr>
        <p:spPr/>
        <p:txBody>
          <a:bodyPr/>
          <a:lstStyle/>
          <a:p>
            <a:fld id="{7068CB94-360A-47D1-8C1E-069C70002B90}" type="slidenum">
              <a:rPr kumimoji="1" lang="ja-JP" altLang="en-US" smtClean="0"/>
              <a:t>15</a:t>
            </a:fld>
            <a:endParaRPr kumimoji="1" lang="ja-JP" altLang="en-US"/>
          </a:p>
        </p:txBody>
      </p:sp>
    </p:spTree>
    <p:extLst>
      <p:ext uri="{BB962C8B-B14F-4D97-AF65-F5344CB8AC3E}">
        <p14:creationId xmlns:p14="http://schemas.microsoft.com/office/powerpoint/2010/main" val="2901288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smtClean="0"/>
              <a:t>スライド読み上げ</a:t>
            </a:r>
            <a:endParaRPr kumimoji="1" lang="ja-JP" altLang="en-US" dirty="0"/>
          </a:p>
        </p:txBody>
      </p:sp>
      <p:sp>
        <p:nvSpPr>
          <p:cNvPr id="4" name="スライド番号プレースホルダー 3"/>
          <p:cNvSpPr>
            <a:spLocks noGrp="1"/>
          </p:cNvSpPr>
          <p:nvPr>
            <p:ph type="sldNum" sz="quarter" idx="10"/>
          </p:nvPr>
        </p:nvSpPr>
        <p:spPr/>
        <p:txBody>
          <a:bodyPr/>
          <a:lstStyle/>
          <a:p>
            <a:fld id="{7068CB94-360A-47D1-8C1E-069C70002B90}" type="slidenum">
              <a:rPr kumimoji="1" lang="ja-JP" altLang="en-US" smtClean="0"/>
              <a:t>16</a:t>
            </a:fld>
            <a:endParaRPr kumimoji="1" lang="ja-JP" altLang="en-US"/>
          </a:p>
        </p:txBody>
      </p:sp>
    </p:spTree>
    <p:extLst>
      <p:ext uri="{BB962C8B-B14F-4D97-AF65-F5344CB8AC3E}">
        <p14:creationId xmlns:p14="http://schemas.microsoft.com/office/powerpoint/2010/main" val="3251182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smtClean="0"/>
              <a:t>「学校として選挙活動してはいけない」という原則があります。</a:t>
            </a:r>
            <a:endParaRPr kumimoji="1" lang="en-US" altLang="ja-JP" dirty="0" smtClean="0"/>
          </a:p>
          <a:p>
            <a:pPr marL="171450" indent="-171450">
              <a:buFont typeface="Arial" panose="020B0604020202020204" pitchFamily="34" charset="0"/>
              <a:buChar char="•"/>
            </a:pPr>
            <a:r>
              <a:rPr kumimoji="1" lang="ja-JP" altLang="en-US" dirty="0" smtClean="0"/>
              <a:t>この書き込みも、「学校の人間関係」を利用していると受け取られかねないので、避けた方がよいでしょう。</a:t>
            </a:r>
            <a:endParaRPr kumimoji="1" lang="ja-JP" altLang="en-US" dirty="0"/>
          </a:p>
        </p:txBody>
      </p:sp>
      <p:sp>
        <p:nvSpPr>
          <p:cNvPr id="4" name="スライド番号プレースホルダー 3"/>
          <p:cNvSpPr>
            <a:spLocks noGrp="1"/>
          </p:cNvSpPr>
          <p:nvPr>
            <p:ph type="sldNum" sz="quarter" idx="10"/>
          </p:nvPr>
        </p:nvSpPr>
        <p:spPr/>
        <p:txBody>
          <a:bodyPr/>
          <a:lstStyle/>
          <a:p>
            <a:fld id="{7068CB94-360A-47D1-8C1E-069C70002B90}" type="slidenum">
              <a:rPr kumimoji="1" lang="ja-JP" altLang="en-US" smtClean="0"/>
              <a:t>17</a:t>
            </a:fld>
            <a:endParaRPr kumimoji="1" lang="ja-JP" altLang="en-US"/>
          </a:p>
        </p:txBody>
      </p:sp>
    </p:spTree>
    <p:extLst>
      <p:ext uri="{BB962C8B-B14F-4D97-AF65-F5344CB8AC3E}">
        <p14:creationId xmlns:p14="http://schemas.microsoft.com/office/powerpoint/2010/main" val="1900926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smtClean="0"/>
              <a:t>スライド読み上げ</a:t>
            </a:r>
            <a:endParaRPr kumimoji="1" lang="ja-JP" altLang="en-US" dirty="0"/>
          </a:p>
        </p:txBody>
      </p:sp>
      <p:sp>
        <p:nvSpPr>
          <p:cNvPr id="4" name="スライド番号プレースホルダー 3"/>
          <p:cNvSpPr>
            <a:spLocks noGrp="1"/>
          </p:cNvSpPr>
          <p:nvPr>
            <p:ph type="sldNum" sz="quarter" idx="10"/>
          </p:nvPr>
        </p:nvSpPr>
        <p:spPr/>
        <p:txBody>
          <a:bodyPr/>
          <a:lstStyle/>
          <a:p>
            <a:fld id="{7068CB94-360A-47D1-8C1E-069C70002B90}" type="slidenum">
              <a:rPr kumimoji="1" lang="ja-JP" altLang="en-US" smtClean="0"/>
              <a:t>18</a:t>
            </a:fld>
            <a:endParaRPr kumimoji="1" lang="ja-JP" altLang="en-US"/>
          </a:p>
        </p:txBody>
      </p:sp>
    </p:spTree>
    <p:extLst>
      <p:ext uri="{BB962C8B-B14F-4D97-AF65-F5344CB8AC3E}">
        <p14:creationId xmlns:p14="http://schemas.microsoft.com/office/powerpoint/2010/main" val="3231679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smtClean="0"/>
              <a:t>メールではダメなことが、</a:t>
            </a:r>
            <a:r>
              <a:rPr kumimoji="1" lang="en-US" altLang="ja-JP" dirty="0" smtClean="0"/>
              <a:t>LINE</a:t>
            </a:r>
            <a:r>
              <a:rPr kumimoji="1" lang="ja-JP" altLang="en-US" dirty="0" smtClean="0"/>
              <a:t>やツイッターならできてしまうのです。</a:t>
            </a:r>
            <a:endParaRPr kumimoji="1" lang="en-US" altLang="ja-JP" dirty="0" smtClean="0"/>
          </a:p>
          <a:p>
            <a:pPr marL="171450" indent="-171450">
              <a:buFont typeface="Arial" panose="020B0604020202020204" pitchFamily="34" charset="0"/>
              <a:buChar char="•"/>
            </a:pPr>
            <a:r>
              <a:rPr lang="ja-JP" altLang="en-US" dirty="0"/>
              <a:t>理由は</a:t>
            </a:r>
            <a:r>
              <a:rPr lang="ja-JP" altLang="en-US" dirty="0" smtClean="0"/>
              <a:t>、</a:t>
            </a:r>
            <a:r>
              <a:rPr lang="ja-JP" altLang="en-US" dirty="0"/>
              <a:t>法律上</a:t>
            </a:r>
            <a:r>
              <a:rPr lang="ja-JP" altLang="en-US" dirty="0" smtClean="0"/>
              <a:t>の「</a:t>
            </a:r>
            <a:r>
              <a:rPr lang="ja-JP" altLang="en-US" dirty="0"/>
              <a:t>回線」の分類が違うからだそうです</a:t>
            </a:r>
            <a:r>
              <a:rPr lang="ja-JP" altLang="en-US" dirty="0" smtClean="0"/>
              <a:t>。</a:t>
            </a:r>
            <a:endParaRPr lang="en-US" altLang="ja-JP" dirty="0" smtClean="0"/>
          </a:p>
          <a:p>
            <a:pPr marL="171450" indent="-171450">
              <a:buFont typeface="Arial" panose="020B0604020202020204" pitchFamily="34" charset="0"/>
              <a:buChar char="•"/>
            </a:pPr>
            <a:r>
              <a:rPr kumimoji="1" lang="ja-JP" altLang="en-US" dirty="0"/>
              <a:t>メールは、メールサーバーに送られたメッセージ</a:t>
            </a:r>
            <a:r>
              <a:rPr kumimoji="1" lang="ja-JP" altLang="en-US" dirty="0" smtClean="0"/>
              <a:t>を、</a:t>
            </a:r>
            <a:r>
              <a:rPr kumimoji="1" lang="ja-JP" altLang="en-US" dirty="0"/>
              <a:t>受信</a:t>
            </a:r>
            <a:r>
              <a:rPr kumimoji="1" lang="ja-JP" altLang="en-US" dirty="0" smtClean="0"/>
              <a:t>する</a:t>
            </a:r>
            <a:r>
              <a:rPr kumimoji="1" lang="ja-JP" altLang="en-US" dirty="0"/>
              <a:t>側</a:t>
            </a:r>
            <a:r>
              <a:rPr kumimoji="1" lang="ja-JP" altLang="en-US" dirty="0" smtClean="0"/>
              <a:t>が</a:t>
            </a:r>
            <a:r>
              <a:rPr kumimoji="1" lang="ja-JP" altLang="en-US" dirty="0"/>
              <a:t>取りに行くようになっているそうです</a:t>
            </a:r>
            <a:r>
              <a:rPr kumimoji="1" lang="ja-JP" altLang="en-US" dirty="0" smtClean="0"/>
              <a:t>。</a:t>
            </a:r>
            <a:endParaRPr kumimoji="1" lang="en-US" altLang="ja-JP" dirty="0" smtClean="0"/>
          </a:p>
          <a:p>
            <a:pPr marL="171450" indent="-171450">
              <a:buFont typeface="Arial" panose="020B0604020202020204" pitchFamily="34" charset="0"/>
              <a:buChar char="•"/>
            </a:pPr>
            <a:r>
              <a:rPr lang="ja-JP" altLang="en-US" dirty="0"/>
              <a:t>一方</a:t>
            </a:r>
            <a:r>
              <a:rPr lang="ja-JP" altLang="en-US" dirty="0" smtClean="0"/>
              <a:t>、</a:t>
            </a:r>
            <a:r>
              <a:rPr lang="en-US" altLang="ja-JP" dirty="0" smtClean="0"/>
              <a:t>LINE</a:t>
            </a:r>
            <a:r>
              <a:rPr lang="ja-JP" altLang="en-US" dirty="0" smtClean="0"/>
              <a:t>やツイッターはネット回線を使っているので、メッセージ等が直接相手とつながる</a:t>
            </a:r>
            <a:r>
              <a:rPr lang="ja-JP" altLang="en-US" dirty="0" err="1" smtClean="0"/>
              <a:t>仕組みなの</a:t>
            </a:r>
            <a:r>
              <a:rPr lang="ja-JP" altLang="en-US" dirty="0" smtClean="0"/>
              <a:t>だそうです。</a:t>
            </a:r>
            <a:endParaRPr lang="en-US" altLang="ja-JP" dirty="0" smtClean="0"/>
          </a:p>
          <a:p>
            <a:pPr marL="171450" indent="-171450">
              <a:buFont typeface="Arial" panose="020B0604020202020204" pitchFamily="34" charset="0"/>
              <a:buChar char="•"/>
            </a:pPr>
            <a:r>
              <a:rPr kumimoji="1" lang="ja-JP" altLang="en-US" dirty="0"/>
              <a:t>利用者側からはその違いは全く</a:t>
            </a:r>
            <a:r>
              <a:rPr kumimoji="1" lang="ja-JP" altLang="en-US" dirty="0" smtClean="0"/>
              <a:t>分かりませんが、今のところ、法律上はこのようになっているとのことです。</a:t>
            </a:r>
            <a:endParaRPr kumimoji="1" lang="ja-JP" altLang="en-US" dirty="0"/>
          </a:p>
        </p:txBody>
      </p:sp>
      <p:sp>
        <p:nvSpPr>
          <p:cNvPr id="4" name="スライド番号プレースホルダー 3"/>
          <p:cNvSpPr>
            <a:spLocks noGrp="1"/>
          </p:cNvSpPr>
          <p:nvPr>
            <p:ph type="sldNum" sz="quarter" idx="10"/>
          </p:nvPr>
        </p:nvSpPr>
        <p:spPr/>
        <p:txBody>
          <a:bodyPr/>
          <a:lstStyle/>
          <a:p>
            <a:fld id="{7068CB94-360A-47D1-8C1E-069C70002B90}" type="slidenum">
              <a:rPr kumimoji="1" lang="ja-JP" altLang="en-US" smtClean="0"/>
              <a:t>19</a:t>
            </a:fld>
            <a:endParaRPr kumimoji="1" lang="ja-JP" altLang="en-US"/>
          </a:p>
        </p:txBody>
      </p:sp>
    </p:spTree>
    <p:extLst>
      <p:ext uri="{BB962C8B-B14F-4D97-AF65-F5344CB8AC3E}">
        <p14:creationId xmlns:p14="http://schemas.microsoft.com/office/powerpoint/2010/main" val="3087337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smtClean="0"/>
              <a:t>画面のように</a:t>
            </a:r>
            <a:r>
              <a:rPr kumimoji="1" lang="en-US" altLang="ja-JP" dirty="0" smtClean="0"/>
              <a:t>｢</a:t>
            </a:r>
            <a:r>
              <a:rPr kumimoji="1" lang="ja-JP" altLang="en-US" dirty="0" smtClean="0"/>
              <a:t>立候補者が</a:t>
            </a:r>
            <a:r>
              <a:rPr kumimoji="1" lang="en-US" altLang="ja-JP" dirty="0" smtClean="0"/>
              <a:t>｢</a:t>
            </a:r>
            <a:r>
              <a:rPr kumimoji="1" lang="ja-JP" altLang="en-US" dirty="0" smtClean="0"/>
              <a:t>私に投票してください</a:t>
            </a:r>
            <a:r>
              <a:rPr kumimoji="1" lang="en-US" altLang="ja-JP" dirty="0" smtClean="0"/>
              <a:t>｣</a:t>
            </a:r>
            <a:r>
              <a:rPr kumimoji="1" lang="ja-JP" altLang="en-US" dirty="0" smtClean="0"/>
              <a:t>とお願いすることや、有権者が特定の候補者の名前を挙げて</a:t>
            </a:r>
            <a:r>
              <a:rPr kumimoji="1" lang="en-US" altLang="ja-JP" dirty="0" smtClean="0"/>
              <a:t>｢</a:t>
            </a:r>
            <a:r>
              <a:rPr kumimoji="1" lang="ja-JP" altLang="en-US" dirty="0" smtClean="0"/>
              <a:t>〇○さんを当選させましょう</a:t>
            </a:r>
            <a:r>
              <a:rPr kumimoji="1" lang="en-US" altLang="ja-JP" dirty="0" smtClean="0"/>
              <a:t>｣｢</a:t>
            </a:r>
            <a:r>
              <a:rPr kumimoji="1" lang="ja-JP" altLang="en-US" dirty="0" smtClean="0"/>
              <a:t>投票してください</a:t>
            </a:r>
            <a:r>
              <a:rPr kumimoji="1" lang="en-US" altLang="ja-JP" dirty="0" smtClean="0"/>
              <a:t>｣</a:t>
            </a:r>
            <a:r>
              <a:rPr kumimoji="1" lang="ja-JP" altLang="en-US" dirty="0" smtClean="0"/>
              <a:t>とお願いすることを、「選挙活動」と言います。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068CB94-360A-47D1-8C1E-069C70002B90}" type="slidenum">
              <a:rPr kumimoji="1" lang="ja-JP" altLang="en-US" smtClean="0"/>
              <a:t>2</a:t>
            </a:fld>
            <a:endParaRPr kumimoji="1" lang="ja-JP" altLang="en-US"/>
          </a:p>
        </p:txBody>
      </p:sp>
    </p:spTree>
    <p:extLst>
      <p:ext uri="{BB962C8B-B14F-4D97-AF65-F5344CB8AC3E}">
        <p14:creationId xmlns:p14="http://schemas.microsoft.com/office/powerpoint/2010/main" val="2793260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smtClean="0"/>
              <a:t>スライド読み上げ</a:t>
            </a:r>
            <a:endParaRPr kumimoji="1" lang="ja-JP" altLang="en-US" dirty="0"/>
          </a:p>
        </p:txBody>
      </p:sp>
      <p:sp>
        <p:nvSpPr>
          <p:cNvPr id="4" name="スライド番号プレースホルダー 3"/>
          <p:cNvSpPr>
            <a:spLocks noGrp="1"/>
          </p:cNvSpPr>
          <p:nvPr>
            <p:ph type="sldNum" sz="quarter" idx="10"/>
          </p:nvPr>
        </p:nvSpPr>
        <p:spPr/>
        <p:txBody>
          <a:bodyPr/>
          <a:lstStyle/>
          <a:p>
            <a:fld id="{7068CB94-360A-47D1-8C1E-069C70002B90}" type="slidenum">
              <a:rPr kumimoji="1" lang="ja-JP" altLang="en-US" smtClean="0"/>
              <a:t>20</a:t>
            </a:fld>
            <a:endParaRPr kumimoji="1" lang="ja-JP" altLang="en-US"/>
          </a:p>
        </p:txBody>
      </p:sp>
    </p:spTree>
    <p:extLst>
      <p:ext uri="{BB962C8B-B14F-4D97-AF65-F5344CB8AC3E}">
        <p14:creationId xmlns:p14="http://schemas.microsoft.com/office/powerpoint/2010/main" val="1349858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ja-JP" altLang="en-US" dirty="0" smtClean="0"/>
              <a:t>ポスター</a:t>
            </a:r>
            <a:r>
              <a:rPr lang="ja-JP" altLang="en-US" dirty="0"/>
              <a:t>を写真に撮って貼り付けたこと、書き込みの内容については、問題ありません</a:t>
            </a:r>
            <a:r>
              <a:rPr lang="ja-JP" altLang="en-US" dirty="0" smtClean="0"/>
              <a:t>。</a:t>
            </a:r>
            <a:endParaRPr lang="en-US" altLang="ja-JP" dirty="0" smtClean="0"/>
          </a:p>
          <a:p>
            <a:pPr marL="171450" indent="-171450">
              <a:buFont typeface="Arial" panose="020B0604020202020204" pitchFamily="34" charset="0"/>
              <a:buChar char="•"/>
            </a:pPr>
            <a:r>
              <a:rPr lang="ja-JP" altLang="en-US" dirty="0"/>
              <a:t>ただし、注しなければならないことがあります</a:t>
            </a:r>
            <a:r>
              <a:rPr lang="ja-JP" altLang="en-US" dirty="0" smtClean="0"/>
              <a:t>。</a:t>
            </a:r>
            <a:endParaRPr lang="en-US" altLang="ja-JP" dirty="0" smtClean="0"/>
          </a:p>
          <a:p>
            <a:pPr marL="171450" indent="-171450">
              <a:buFont typeface="Arial" panose="020B0604020202020204" pitchFamily="34" charset="0"/>
              <a:buChar char="•"/>
            </a:pPr>
            <a:r>
              <a:rPr lang="ja-JP" altLang="en-US" dirty="0"/>
              <a:t>候補者の選挙事務所は</a:t>
            </a:r>
            <a:r>
              <a:rPr lang="ja-JP" altLang="en-US" dirty="0" smtClean="0"/>
              <a:t>、ポスターを印刷する枚数について公職選挙法で決められています。</a:t>
            </a:r>
            <a:endParaRPr lang="en-US" altLang="ja-JP" dirty="0" smtClean="0"/>
          </a:p>
          <a:p>
            <a:pPr marL="171450" indent="-171450">
              <a:buFont typeface="Arial" panose="020B0604020202020204" pitchFamily="34" charset="0"/>
              <a:buChar char="•"/>
            </a:pPr>
            <a:r>
              <a:rPr lang="ja-JP" altLang="en-US" dirty="0"/>
              <a:t>ですから</a:t>
            </a:r>
            <a:r>
              <a:rPr lang="ja-JP" altLang="en-US" dirty="0" smtClean="0"/>
              <a:t>、そのポスターを支持者が写真に撮って、それをプリントアウトして配るなどの選挙活動を行ってしまうと、制限枚数を超えて印刷したことになるので、黄色選挙法違反となる恐れがあるのだそうです。</a:t>
            </a:r>
            <a:endParaRPr lang="en-US" altLang="ja-JP" dirty="0"/>
          </a:p>
          <a:p>
            <a:pPr marL="171450" indent="-171450">
              <a:buFont typeface="Arial" panose="020B0604020202020204" pitchFamily="34" charset="0"/>
              <a:buChar char="•"/>
            </a:pPr>
            <a:endParaRPr kumimoji="1" lang="ja-JP" altLang="en-US" dirty="0"/>
          </a:p>
        </p:txBody>
      </p:sp>
      <p:sp>
        <p:nvSpPr>
          <p:cNvPr id="4" name="スライド番号プレースホルダー 3"/>
          <p:cNvSpPr>
            <a:spLocks noGrp="1"/>
          </p:cNvSpPr>
          <p:nvPr>
            <p:ph type="sldNum" sz="quarter" idx="10"/>
          </p:nvPr>
        </p:nvSpPr>
        <p:spPr/>
        <p:txBody>
          <a:bodyPr/>
          <a:lstStyle/>
          <a:p>
            <a:fld id="{7068CB94-360A-47D1-8C1E-069C70002B90}" type="slidenum">
              <a:rPr kumimoji="1" lang="ja-JP" altLang="en-US" smtClean="0"/>
              <a:t>21</a:t>
            </a:fld>
            <a:endParaRPr kumimoji="1" lang="ja-JP" altLang="en-US"/>
          </a:p>
        </p:txBody>
      </p:sp>
    </p:spTree>
    <p:extLst>
      <p:ext uri="{BB962C8B-B14F-4D97-AF65-F5344CB8AC3E}">
        <p14:creationId xmlns:p14="http://schemas.microsoft.com/office/powerpoint/2010/main" val="3575792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smtClean="0"/>
              <a:t>教師は、学校教育の中で特定の政党や候補者を応援するような活動は行っていけないことになっていますが、個人としての活動は制限されていません。</a:t>
            </a:r>
            <a:endParaRPr kumimoji="1" lang="en-US" altLang="ja-JP" dirty="0" smtClean="0"/>
          </a:p>
          <a:p>
            <a:pPr marL="171450" indent="-171450">
              <a:buFont typeface="Arial" panose="020B0604020202020204" pitchFamily="34" charset="0"/>
              <a:buChar char="•"/>
            </a:pPr>
            <a:r>
              <a:rPr lang="ja-JP" altLang="en-US" dirty="0"/>
              <a:t>この書き込みの場合</a:t>
            </a:r>
            <a:r>
              <a:rPr lang="ja-JP" altLang="en-US" dirty="0" smtClean="0"/>
              <a:t>、先生も個人として活動していただけかも知れない中で、書き込みに「〇〇先生」などと書かれると、それを閲覧した一般の方からは、「教師が、教師の立場で選挙活動している」との誤解を生む可能性があるのです。</a:t>
            </a:r>
            <a:endParaRPr lang="en-US" altLang="ja-JP" dirty="0" smtClean="0"/>
          </a:p>
          <a:p>
            <a:pPr marL="171450" indent="-171450">
              <a:buFont typeface="Arial" panose="020B0604020202020204" pitchFamily="34" charset="0"/>
              <a:buChar char="•"/>
            </a:pPr>
            <a:r>
              <a:rPr kumimoji="1" lang="ja-JP" altLang="en-US" dirty="0" smtClean="0"/>
              <a:t>選挙に限らず、自分以外の方を勝手に</a:t>
            </a:r>
            <a:r>
              <a:rPr kumimoji="1" lang="en-US" altLang="ja-JP" dirty="0" smtClean="0"/>
              <a:t>SNS</a:t>
            </a:r>
            <a:r>
              <a:rPr kumimoji="1" lang="ja-JP" altLang="en-US" dirty="0" smtClean="0"/>
              <a:t>に掲載することは、肖像権の侵害等になりかねませんので、ネット利用マナーとして心得ておくべきです。</a:t>
            </a:r>
            <a:endParaRPr kumimoji="1" lang="ja-JP" altLang="en-US" dirty="0"/>
          </a:p>
        </p:txBody>
      </p:sp>
      <p:sp>
        <p:nvSpPr>
          <p:cNvPr id="4" name="スライド番号プレースホルダー 3"/>
          <p:cNvSpPr>
            <a:spLocks noGrp="1"/>
          </p:cNvSpPr>
          <p:nvPr>
            <p:ph type="sldNum" sz="quarter" idx="10"/>
          </p:nvPr>
        </p:nvSpPr>
        <p:spPr/>
        <p:txBody>
          <a:bodyPr/>
          <a:lstStyle/>
          <a:p>
            <a:fld id="{7068CB94-360A-47D1-8C1E-069C70002B90}" type="slidenum">
              <a:rPr kumimoji="1" lang="ja-JP" altLang="en-US" smtClean="0"/>
              <a:t>22</a:t>
            </a:fld>
            <a:endParaRPr kumimoji="1" lang="ja-JP" altLang="en-US"/>
          </a:p>
        </p:txBody>
      </p:sp>
    </p:spTree>
    <p:extLst>
      <p:ext uri="{BB962C8B-B14F-4D97-AF65-F5344CB8AC3E}">
        <p14:creationId xmlns:p14="http://schemas.microsoft.com/office/powerpoint/2010/main" val="540046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smtClean="0"/>
              <a:t>これは「不正アクセス」を禁止する法律に違反している可能性があります。ネット利用マナー違反でもあり、公職選挙法にもそのような行為は明確に禁止されています。</a:t>
            </a:r>
            <a:endParaRPr kumimoji="1" lang="en-US" altLang="ja-JP" dirty="0" smtClean="0"/>
          </a:p>
          <a:p>
            <a:pPr marL="171450" indent="-171450">
              <a:buFont typeface="Arial" panose="020B0604020202020204" pitchFamily="34" charset="0"/>
              <a:buChar char="•"/>
            </a:pPr>
            <a:r>
              <a:rPr lang="ja-JP" altLang="en-US" dirty="0" smtClean="0"/>
              <a:t>なりす</a:t>
            </a:r>
            <a:r>
              <a:rPr lang="ja-JP" altLang="en-US" dirty="0"/>
              <a:t>ま</a:t>
            </a:r>
            <a:r>
              <a:rPr lang="ja-JP" altLang="en-US" dirty="0" smtClean="0"/>
              <a:t>しの</a:t>
            </a:r>
            <a:r>
              <a:rPr lang="ja-JP" altLang="en-US" dirty="0"/>
              <a:t>被害</a:t>
            </a:r>
            <a:r>
              <a:rPr lang="ja-JP" altLang="en-US" dirty="0" smtClean="0"/>
              <a:t>に</a:t>
            </a:r>
            <a:r>
              <a:rPr lang="ja-JP" altLang="en-US" dirty="0"/>
              <a:t>あってしまった場合は、気付いた時点ですぐ</a:t>
            </a:r>
            <a:r>
              <a:rPr lang="ja-JP" altLang="en-US" dirty="0" smtClean="0"/>
              <a:t>に</a:t>
            </a:r>
            <a:r>
              <a:rPr lang="ja-JP" altLang="en-US" dirty="0"/>
              <a:t>警察に「通報」する必要があります。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7068CB94-360A-47D1-8C1E-069C70002B90}" type="slidenum">
              <a:rPr kumimoji="1" lang="ja-JP" altLang="en-US" smtClean="0"/>
              <a:t>23</a:t>
            </a:fld>
            <a:endParaRPr kumimoji="1" lang="ja-JP" altLang="en-US"/>
          </a:p>
        </p:txBody>
      </p:sp>
    </p:spTree>
    <p:extLst>
      <p:ext uri="{BB962C8B-B14F-4D97-AF65-F5344CB8AC3E}">
        <p14:creationId xmlns:p14="http://schemas.microsoft.com/office/powerpoint/2010/main" val="148435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smtClean="0"/>
              <a:t>スライド読み上げ</a:t>
            </a:r>
            <a:endParaRPr kumimoji="1" lang="ja-JP" altLang="en-US" dirty="0"/>
          </a:p>
        </p:txBody>
      </p:sp>
      <p:sp>
        <p:nvSpPr>
          <p:cNvPr id="4" name="スライド番号プレースホルダー 3"/>
          <p:cNvSpPr>
            <a:spLocks noGrp="1"/>
          </p:cNvSpPr>
          <p:nvPr>
            <p:ph type="sldNum" sz="quarter" idx="10"/>
          </p:nvPr>
        </p:nvSpPr>
        <p:spPr/>
        <p:txBody>
          <a:bodyPr/>
          <a:lstStyle/>
          <a:p>
            <a:fld id="{7068CB94-360A-47D1-8C1E-069C70002B90}" type="slidenum">
              <a:rPr kumimoji="1" lang="ja-JP" altLang="en-US" smtClean="0"/>
              <a:t>24</a:t>
            </a:fld>
            <a:endParaRPr kumimoji="1" lang="ja-JP" altLang="en-US"/>
          </a:p>
        </p:txBody>
      </p:sp>
    </p:spTree>
    <p:extLst>
      <p:ext uri="{BB962C8B-B14F-4D97-AF65-F5344CB8AC3E}">
        <p14:creationId xmlns:p14="http://schemas.microsoft.com/office/powerpoint/2010/main" val="2403873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smtClean="0"/>
              <a:t>選挙活動には「やって良い期間」があります。</a:t>
            </a:r>
            <a:endParaRPr kumimoji="1" lang="en-US" altLang="ja-JP" dirty="0" smtClean="0"/>
          </a:p>
          <a:p>
            <a:pPr marL="171450" indent="-171450">
              <a:buFont typeface="Arial" panose="020B0604020202020204" pitchFamily="34" charset="0"/>
              <a:buChar char="•"/>
            </a:pPr>
            <a:r>
              <a:rPr lang="ja-JP" altLang="en-US" dirty="0"/>
              <a:t>公示・</a:t>
            </a:r>
            <a:r>
              <a:rPr lang="ja-JP" altLang="en-US" dirty="0" smtClean="0"/>
              <a:t>告示の日から活動することが可能です。</a:t>
            </a:r>
            <a:endParaRPr lang="en-US" altLang="ja-JP" dirty="0" smtClean="0"/>
          </a:p>
          <a:p>
            <a:pPr marL="171450" indent="-171450">
              <a:buFont typeface="Arial" panose="020B0604020202020204" pitchFamily="34" charset="0"/>
              <a:buChar char="•"/>
            </a:pPr>
            <a:r>
              <a:rPr kumimoji="1" lang="ja-JP" altLang="en-US" dirty="0"/>
              <a:t>また、投票日</a:t>
            </a:r>
            <a:r>
              <a:rPr kumimoji="1" lang="ja-JP" altLang="en-US" dirty="0" smtClean="0"/>
              <a:t>の</a:t>
            </a:r>
            <a:r>
              <a:rPr kumimoji="1" lang="ja-JP" altLang="en-US" dirty="0"/>
              <a:t>前日までなら、活動が可能です</a:t>
            </a:r>
            <a:r>
              <a:rPr kumimoji="1" lang="ja-JP" altLang="en-US" dirty="0" smtClean="0"/>
              <a:t>。</a:t>
            </a:r>
            <a:endParaRPr kumimoji="1" lang="en-US" altLang="ja-JP" dirty="0" smtClean="0"/>
          </a:p>
          <a:p>
            <a:pPr marL="171450" indent="-171450">
              <a:buFont typeface="Arial" panose="020B0604020202020204" pitchFamily="34" charset="0"/>
              <a:buChar char="•"/>
            </a:pPr>
            <a:r>
              <a:rPr lang="ja-JP" altLang="en-US" dirty="0"/>
              <a:t>投票日の朝に「選挙活動」をすると、公職選挙法違反ということになるのです。</a:t>
            </a:r>
            <a:endParaRPr kumimoji="1" lang="ja-JP" altLang="en-US" dirty="0"/>
          </a:p>
        </p:txBody>
      </p:sp>
      <p:sp>
        <p:nvSpPr>
          <p:cNvPr id="4" name="スライド番号プレースホルダー 3"/>
          <p:cNvSpPr>
            <a:spLocks noGrp="1"/>
          </p:cNvSpPr>
          <p:nvPr>
            <p:ph type="sldNum" sz="quarter" idx="10"/>
          </p:nvPr>
        </p:nvSpPr>
        <p:spPr/>
        <p:txBody>
          <a:bodyPr/>
          <a:lstStyle/>
          <a:p>
            <a:fld id="{7068CB94-360A-47D1-8C1E-069C70002B90}" type="slidenum">
              <a:rPr kumimoji="1" lang="ja-JP" altLang="en-US" smtClean="0"/>
              <a:t>3</a:t>
            </a:fld>
            <a:endParaRPr kumimoji="1" lang="ja-JP" altLang="en-US"/>
          </a:p>
        </p:txBody>
      </p:sp>
    </p:spTree>
    <p:extLst>
      <p:ext uri="{BB962C8B-B14F-4D97-AF65-F5344CB8AC3E}">
        <p14:creationId xmlns:p14="http://schemas.microsoft.com/office/powerpoint/2010/main" val="867748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068CB94-360A-47D1-8C1E-069C70002B90}" type="slidenum">
              <a:rPr kumimoji="1" lang="ja-JP" altLang="en-US" smtClean="0"/>
              <a:t>4</a:t>
            </a:fld>
            <a:endParaRPr kumimoji="1" lang="ja-JP" altLang="en-US"/>
          </a:p>
        </p:txBody>
      </p:sp>
    </p:spTree>
    <p:extLst>
      <p:ext uri="{BB962C8B-B14F-4D97-AF65-F5344CB8AC3E}">
        <p14:creationId xmlns:p14="http://schemas.microsoft.com/office/powerpoint/2010/main" val="1476892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smtClean="0"/>
              <a:t>いわゆる「ネット選挙」の、「できること／できないこと」を表にまとめてみました。</a:t>
            </a:r>
            <a:endParaRPr kumimoji="1" lang="ja-JP" altLang="en-US" dirty="0"/>
          </a:p>
        </p:txBody>
      </p:sp>
      <p:sp>
        <p:nvSpPr>
          <p:cNvPr id="4" name="スライド番号プレースホルダー 3"/>
          <p:cNvSpPr>
            <a:spLocks noGrp="1"/>
          </p:cNvSpPr>
          <p:nvPr>
            <p:ph type="sldNum" sz="quarter" idx="10"/>
          </p:nvPr>
        </p:nvSpPr>
        <p:spPr/>
        <p:txBody>
          <a:bodyPr/>
          <a:lstStyle/>
          <a:p>
            <a:fld id="{7068CB94-360A-47D1-8C1E-069C70002B90}" type="slidenum">
              <a:rPr kumimoji="1" lang="ja-JP" altLang="en-US" smtClean="0"/>
              <a:t>5</a:t>
            </a:fld>
            <a:endParaRPr kumimoji="1" lang="ja-JP" altLang="en-US"/>
          </a:p>
        </p:txBody>
      </p:sp>
    </p:spTree>
    <p:extLst>
      <p:ext uri="{BB962C8B-B14F-4D97-AF65-F5344CB8AC3E}">
        <p14:creationId xmlns:p14="http://schemas.microsoft.com/office/powerpoint/2010/main" val="3649141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smtClean="0"/>
              <a:t>例えば、ツイッターで画面のようなツイートが流れたとします。</a:t>
            </a:r>
            <a:endParaRPr kumimoji="1" lang="en-US" altLang="ja-JP" dirty="0" smtClean="0"/>
          </a:p>
          <a:p>
            <a:pPr marL="171450" indent="-171450">
              <a:buFont typeface="Arial" panose="020B0604020202020204" pitchFamily="34" charset="0"/>
              <a:buChar char="•"/>
            </a:pPr>
            <a:r>
              <a:rPr lang="ja-JP" altLang="en-US" dirty="0"/>
              <a:t>「〇○候補</a:t>
            </a:r>
            <a:r>
              <a:rPr lang="ja-JP" altLang="en-US" dirty="0" smtClean="0"/>
              <a:t>」</a:t>
            </a:r>
            <a:r>
              <a:rPr lang="ja-JP" altLang="en-US" dirty="0"/>
              <a:t>「応援してます</a:t>
            </a:r>
            <a:r>
              <a:rPr lang="ja-JP" altLang="en-US" dirty="0" smtClean="0"/>
              <a:t>」</a:t>
            </a:r>
            <a:r>
              <a:rPr lang="ja-JP" altLang="en-US" dirty="0"/>
              <a:t>の文言から、これは</a:t>
            </a:r>
            <a:r>
              <a:rPr lang="ja-JP" altLang="en-US" dirty="0" smtClean="0"/>
              <a:t>選挙</a:t>
            </a:r>
            <a:r>
              <a:rPr lang="ja-JP" altLang="en-US" dirty="0"/>
              <a:t>活動です</a:t>
            </a:r>
            <a:r>
              <a:rPr lang="ja-JP" altLang="en-US" dirty="0" smtClean="0"/>
              <a:t>。</a:t>
            </a:r>
            <a:endParaRPr lang="en-US" altLang="ja-JP" dirty="0" smtClean="0"/>
          </a:p>
          <a:p>
            <a:pPr marL="171450" indent="-171450">
              <a:buFont typeface="Arial" panose="020B0604020202020204" pitchFamily="34" charset="0"/>
              <a:buChar char="•"/>
            </a:pPr>
            <a:r>
              <a:rPr kumimoji="1" lang="ja-JP" altLang="en-US" dirty="0"/>
              <a:t>これ</a:t>
            </a:r>
            <a:r>
              <a:rPr kumimoji="1" lang="ja-JP" altLang="en-US" dirty="0" smtClean="0"/>
              <a:t>は</a:t>
            </a:r>
            <a:r>
              <a:rPr kumimoji="1" lang="en-US" altLang="ja-JP" dirty="0" smtClean="0"/>
              <a:t>OK</a:t>
            </a:r>
            <a:r>
              <a:rPr kumimoji="1" lang="ja-JP" altLang="en-US" dirty="0" smtClean="0"/>
              <a:t>ですか、ダメですか？</a:t>
            </a:r>
            <a:endParaRPr kumimoji="1" lang="en-US" altLang="ja-JP" dirty="0" smtClean="0"/>
          </a:p>
          <a:p>
            <a:pPr marL="171450" indent="-171450">
              <a:buFont typeface="Arial" panose="020B0604020202020204" pitchFamily="34" charset="0"/>
              <a:buChar char="•"/>
            </a:pPr>
            <a:r>
              <a:rPr lang="ja-JP" altLang="en-US" dirty="0"/>
              <a:t>答えはダメです</a:t>
            </a:r>
            <a:r>
              <a:rPr lang="ja-JP" altLang="en-US" dirty="0" smtClean="0"/>
              <a:t>。</a:t>
            </a:r>
            <a:endParaRPr lang="en-US" altLang="ja-JP" dirty="0" smtClean="0"/>
          </a:p>
          <a:p>
            <a:pPr marL="171450" indent="-171450">
              <a:buFont typeface="Arial" panose="020B0604020202020204" pitchFamily="34" charset="0"/>
              <a:buChar char="•"/>
            </a:pPr>
            <a:r>
              <a:rPr kumimoji="1" lang="ja-JP" altLang="en-US" dirty="0"/>
              <a:t>理由は画面に書いてあるとおりです</a:t>
            </a:r>
            <a:r>
              <a:rPr kumimoji="1" lang="ja-JP" altLang="en-US" dirty="0" smtClean="0"/>
              <a:t>。（画面の解説を読み上げる）</a:t>
            </a:r>
            <a:endParaRPr kumimoji="1" lang="ja-JP" altLang="en-US" dirty="0"/>
          </a:p>
        </p:txBody>
      </p:sp>
      <p:sp>
        <p:nvSpPr>
          <p:cNvPr id="4" name="スライド番号プレースホルダー 3"/>
          <p:cNvSpPr>
            <a:spLocks noGrp="1"/>
          </p:cNvSpPr>
          <p:nvPr>
            <p:ph type="sldNum" sz="quarter" idx="10"/>
          </p:nvPr>
        </p:nvSpPr>
        <p:spPr/>
        <p:txBody>
          <a:bodyPr/>
          <a:lstStyle/>
          <a:p>
            <a:fld id="{7068CB94-360A-47D1-8C1E-069C70002B90}" type="slidenum">
              <a:rPr kumimoji="1" lang="ja-JP" altLang="en-US" smtClean="0"/>
              <a:t>6</a:t>
            </a:fld>
            <a:endParaRPr kumimoji="1" lang="ja-JP" altLang="en-US"/>
          </a:p>
        </p:txBody>
      </p:sp>
    </p:spTree>
    <p:extLst>
      <p:ext uri="{BB962C8B-B14F-4D97-AF65-F5344CB8AC3E}">
        <p14:creationId xmlns:p14="http://schemas.microsoft.com/office/powerpoint/2010/main" val="2813022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smtClean="0"/>
              <a:t>スライド読み上げ</a:t>
            </a:r>
            <a:endParaRPr kumimoji="1" lang="ja-JP" altLang="en-US" dirty="0"/>
          </a:p>
        </p:txBody>
      </p:sp>
      <p:sp>
        <p:nvSpPr>
          <p:cNvPr id="4" name="スライド番号プレースホルダー 3"/>
          <p:cNvSpPr>
            <a:spLocks noGrp="1"/>
          </p:cNvSpPr>
          <p:nvPr>
            <p:ph type="sldNum" sz="quarter" idx="10"/>
          </p:nvPr>
        </p:nvSpPr>
        <p:spPr/>
        <p:txBody>
          <a:bodyPr/>
          <a:lstStyle/>
          <a:p>
            <a:fld id="{7068CB94-360A-47D1-8C1E-069C70002B90}" type="slidenum">
              <a:rPr kumimoji="1" lang="ja-JP" altLang="en-US" smtClean="0"/>
              <a:t>7</a:t>
            </a:fld>
            <a:endParaRPr kumimoji="1" lang="ja-JP" altLang="en-US"/>
          </a:p>
        </p:txBody>
      </p:sp>
    </p:spTree>
    <p:extLst>
      <p:ext uri="{BB962C8B-B14F-4D97-AF65-F5344CB8AC3E}">
        <p14:creationId xmlns:p14="http://schemas.microsoft.com/office/powerpoint/2010/main" val="1302381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smtClean="0"/>
              <a:t>では、この書き込みはどうでしょう。</a:t>
            </a:r>
            <a:endParaRPr kumimoji="1" lang="en-US" altLang="ja-JP" dirty="0" smtClean="0"/>
          </a:p>
          <a:p>
            <a:pPr marL="171450" indent="-171450">
              <a:buFont typeface="Arial" panose="020B0604020202020204" pitchFamily="34" charset="0"/>
              <a:buChar char="•"/>
            </a:pPr>
            <a:r>
              <a:rPr lang="ja-JP" altLang="en-US" dirty="0"/>
              <a:t>「〇○</a:t>
            </a:r>
            <a:r>
              <a:rPr lang="ja-JP" altLang="en-US" dirty="0" smtClean="0"/>
              <a:t>を</a:t>
            </a:r>
            <a:r>
              <a:rPr lang="ja-JP" altLang="en-US" dirty="0"/>
              <a:t>当選させるな！</a:t>
            </a:r>
            <a:r>
              <a:rPr lang="ja-JP" altLang="en-US" dirty="0" smtClean="0"/>
              <a:t>」という書き込みは、実は、公職選挙法上は、別に問題ないのです。</a:t>
            </a:r>
            <a:endParaRPr lang="en-US" altLang="ja-JP" dirty="0" smtClean="0"/>
          </a:p>
          <a:p>
            <a:pPr marL="171450" indent="-171450">
              <a:buFont typeface="Arial" panose="020B0604020202020204" pitchFamily="34" charset="0"/>
              <a:buChar char="•"/>
            </a:pPr>
            <a:r>
              <a:rPr kumimoji="1" lang="ja-JP" altLang="en-US" dirty="0"/>
              <a:t>問題は、その理由です</a:t>
            </a:r>
            <a:r>
              <a:rPr kumimoji="1" lang="ja-JP" altLang="en-US" dirty="0" smtClean="0"/>
              <a:t>。</a:t>
            </a:r>
            <a:endParaRPr kumimoji="1" lang="en-US" altLang="ja-JP" dirty="0" smtClean="0"/>
          </a:p>
          <a:p>
            <a:pPr marL="171450" indent="-171450">
              <a:buFont typeface="Arial" panose="020B0604020202020204" pitchFamily="34" charset="0"/>
              <a:buChar char="•"/>
            </a:pPr>
            <a:r>
              <a:rPr lang="ja-JP" altLang="en-US" dirty="0"/>
              <a:t>この書き込みは、特定の候補者の「悪口」を書いています</a:t>
            </a:r>
            <a:r>
              <a:rPr lang="ja-JP" altLang="en-US" dirty="0" smtClean="0"/>
              <a:t>。</a:t>
            </a:r>
            <a:endParaRPr lang="en-US" altLang="ja-JP" dirty="0" smtClean="0"/>
          </a:p>
          <a:p>
            <a:pPr marL="171450" indent="-171450">
              <a:buFont typeface="Arial" panose="020B0604020202020204" pitchFamily="34" charset="0"/>
              <a:buChar char="•"/>
            </a:pPr>
            <a:endParaRPr lang="en-US" altLang="ja-JP" dirty="0"/>
          </a:p>
          <a:p>
            <a:pPr marL="171450" indent="-171450">
              <a:buFont typeface="Arial" panose="020B0604020202020204" pitchFamily="34" charset="0"/>
              <a:buChar char="•"/>
            </a:pPr>
            <a:r>
              <a:rPr lang="ja-JP" altLang="en-US" dirty="0" smtClean="0"/>
              <a:t>では、このような書き込みに対しどのように考えればいいでしょうか。</a:t>
            </a:r>
            <a:endParaRPr lang="en-US" altLang="ja-JP" dirty="0" smtClean="0"/>
          </a:p>
          <a:p>
            <a:pPr marL="171450" indent="-171450">
              <a:buFont typeface="Arial" panose="020B0604020202020204" pitchFamily="34" charset="0"/>
              <a:buChar char="•"/>
            </a:pPr>
            <a:r>
              <a:rPr lang="ja-JP" altLang="en-US" dirty="0"/>
              <a:t>答え</a:t>
            </a:r>
            <a:r>
              <a:rPr lang="ja-JP" altLang="en-US" dirty="0" smtClean="0"/>
              <a:t>は</a:t>
            </a:r>
            <a:r>
              <a:rPr lang="ja-JP" altLang="en-US" dirty="0"/>
              <a:t>△です</a:t>
            </a:r>
            <a:r>
              <a:rPr lang="ja-JP" altLang="en-US" dirty="0" smtClean="0"/>
              <a:t>。</a:t>
            </a:r>
            <a:endParaRPr lang="en-US" altLang="ja-JP" dirty="0" smtClean="0"/>
          </a:p>
          <a:p>
            <a:pPr marL="171450" indent="-171450">
              <a:buFont typeface="Arial" panose="020B0604020202020204" pitchFamily="34" charset="0"/>
              <a:buChar char="•"/>
            </a:pPr>
            <a:r>
              <a:rPr lang="ja-JP" altLang="en-US" dirty="0"/>
              <a:t>つまり</a:t>
            </a:r>
            <a:r>
              <a:rPr lang="ja-JP" altLang="en-US" dirty="0" smtClean="0"/>
              <a:t>、公職選挙法には違反していないかも知れないけれど、刑法で禁じられている侮辱罪等にあたる可能はあるわけです。</a:t>
            </a:r>
            <a:endParaRPr lang="en-US" altLang="ja-JP" dirty="0" smtClean="0"/>
          </a:p>
          <a:p>
            <a:endParaRPr lang="en-US" altLang="ja-JP" dirty="0" smtClean="0"/>
          </a:p>
          <a:p>
            <a:pPr marL="171450" indent="-171450">
              <a:buFont typeface="Arial" panose="020B0604020202020204" pitchFamily="34" charset="0"/>
              <a:buChar char="•"/>
            </a:pPr>
            <a:r>
              <a:rPr lang="ja-JP" altLang="en-US" dirty="0"/>
              <a:t>だから、こういう書き込みはしない方がいいし</a:t>
            </a:r>
            <a:r>
              <a:rPr lang="ja-JP" altLang="en-US" dirty="0" smtClean="0"/>
              <a:t>、</a:t>
            </a:r>
            <a:r>
              <a:rPr lang="ja-JP" altLang="en-US" dirty="0"/>
              <a:t>リツイートもしない方がいいのです</a:t>
            </a:r>
            <a:r>
              <a:rPr lang="ja-JP" altLang="en-US" dirty="0" smtClean="0"/>
              <a:t>。</a:t>
            </a:r>
            <a:endParaRPr lang="en-US" altLang="ja-JP" dirty="0" smtClean="0"/>
          </a:p>
          <a:p>
            <a:pPr marL="171450" indent="-171450">
              <a:buFont typeface="Arial" panose="020B0604020202020204" pitchFamily="34" charset="0"/>
              <a:buChar char="•"/>
            </a:pPr>
            <a:r>
              <a:rPr lang="ja-JP" altLang="en-US" dirty="0"/>
              <a:t>だって</a:t>
            </a:r>
            <a:r>
              <a:rPr lang="ja-JP" altLang="en-US" dirty="0" smtClean="0"/>
              <a:t>、その「悪口」の内容が嘘かも知れないじゃないですから。</a:t>
            </a:r>
            <a:endParaRPr lang="en-US" altLang="ja-JP" dirty="0" smtClean="0"/>
          </a:p>
          <a:p>
            <a:endParaRPr lang="en-US" altLang="ja-JP" dirty="0"/>
          </a:p>
        </p:txBody>
      </p:sp>
      <p:sp>
        <p:nvSpPr>
          <p:cNvPr id="4" name="スライド番号プレースホルダー 3"/>
          <p:cNvSpPr>
            <a:spLocks noGrp="1"/>
          </p:cNvSpPr>
          <p:nvPr>
            <p:ph type="sldNum" sz="quarter" idx="10"/>
          </p:nvPr>
        </p:nvSpPr>
        <p:spPr/>
        <p:txBody>
          <a:bodyPr/>
          <a:lstStyle/>
          <a:p>
            <a:fld id="{7068CB94-360A-47D1-8C1E-069C70002B90}" type="slidenum">
              <a:rPr kumimoji="1" lang="ja-JP" altLang="en-US" smtClean="0"/>
              <a:t>8</a:t>
            </a:fld>
            <a:endParaRPr kumimoji="1" lang="ja-JP" altLang="en-US"/>
          </a:p>
        </p:txBody>
      </p:sp>
    </p:spTree>
    <p:extLst>
      <p:ext uri="{BB962C8B-B14F-4D97-AF65-F5344CB8AC3E}">
        <p14:creationId xmlns:p14="http://schemas.microsoft.com/office/powerpoint/2010/main" val="3743330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ja-JP" altLang="en-US" dirty="0"/>
              <a:t>スライド読み上げ</a:t>
            </a:r>
            <a:endParaRPr kumimoji="1" lang="ja-JP" altLang="en-US" dirty="0"/>
          </a:p>
        </p:txBody>
      </p:sp>
      <p:sp>
        <p:nvSpPr>
          <p:cNvPr id="4" name="スライド番号プレースホルダー 3"/>
          <p:cNvSpPr>
            <a:spLocks noGrp="1"/>
          </p:cNvSpPr>
          <p:nvPr>
            <p:ph type="sldNum" sz="quarter" idx="10"/>
          </p:nvPr>
        </p:nvSpPr>
        <p:spPr/>
        <p:txBody>
          <a:bodyPr/>
          <a:lstStyle/>
          <a:p>
            <a:fld id="{7068CB94-360A-47D1-8C1E-069C70002B90}" type="slidenum">
              <a:rPr kumimoji="1" lang="ja-JP" altLang="en-US" smtClean="0"/>
              <a:t>9</a:t>
            </a:fld>
            <a:endParaRPr kumimoji="1" lang="ja-JP" altLang="en-US"/>
          </a:p>
        </p:txBody>
      </p:sp>
    </p:spTree>
    <p:extLst>
      <p:ext uri="{BB962C8B-B14F-4D97-AF65-F5344CB8AC3E}">
        <p14:creationId xmlns:p14="http://schemas.microsoft.com/office/powerpoint/2010/main" val="1944252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82C8623F-5DFA-4BB6-A3FB-BF2A1CB939B5}" type="datetimeFigureOut">
              <a:rPr kumimoji="1" lang="ja-JP" altLang="en-US" smtClean="0"/>
              <a:pPr/>
              <a:t>2018/7/23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32E3E2B-1D81-47D2-BEC5-66A4313970A4}"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2C8623F-5DFA-4BB6-A3FB-BF2A1CB939B5}" type="datetimeFigureOut">
              <a:rPr kumimoji="1" lang="ja-JP" altLang="en-US" smtClean="0"/>
              <a:pPr/>
              <a:t>2018/7/23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32E3E2B-1D81-47D2-BEC5-66A4313970A4}"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2C8623F-5DFA-4BB6-A3FB-BF2A1CB939B5}" type="datetimeFigureOut">
              <a:rPr kumimoji="1" lang="ja-JP" altLang="en-US" smtClean="0"/>
              <a:pPr/>
              <a:t>2018/7/23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32E3E2B-1D81-47D2-BEC5-66A4313970A4}"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2C8623F-5DFA-4BB6-A3FB-BF2A1CB939B5}" type="datetimeFigureOut">
              <a:rPr kumimoji="1" lang="ja-JP" altLang="en-US" smtClean="0"/>
              <a:pPr/>
              <a:t>2018/7/23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32E3E2B-1D81-47D2-BEC5-66A4313970A4}"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82C8623F-5DFA-4BB6-A3FB-BF2A1CB939B5}" type="datetimeFigureOut">
              <a:rPr kumimoji="1" lang="ja-JP" altLang="en-US" smtClean="0"/>
              <a:pPr/>
              <a:t>2018/7/23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32E3E2B-1D81-47D2-BEC5-66A4313970A4}"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82C8623F-5DFA-4BB6-A3FB-BF2A1CB939B5}" type="datetimeFigureOut">
              <a:rPr kumimoji="1" lang="ja-JP" altLang="en-US" smtClean="0"/>
              <a:pPr/>
              <a:t>2018/7/23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32E3E2B-1D81-47D2-BEC5-66A4313970A4}"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2C8623F-5DFA-4BB6-A3FB-BF2A1CB939B5}" type="datetimeFigureOut">
              <a:rPr kumimoji="1" lang="ja-JP" altLang="en-US" smtClean="0"/>
              <a:pPr/>
              <a:t>2018/7/23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632E3E2B-1D81-47D2-BEC5-66A4313970A4}"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2C8623F-5DFA-4BB6-A3FB-BF2A1CB939B5}" type="datetimeFigureOut">
              <a:rPr kumimoji="1" lang="ja-JP" altLang="en-US" smtClean="0"/>
              <a:pPr/>
              <a:t>2018/7/23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632E3E2B-1D81-47D2-BEC5-66A4313970A4}"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2C8623F-5DFA-4BB6-A3FB-BF2A1CB939B5}" type="datetimeFigureOut">
              <a:rPr kumimoji="1" lang="ja-JP" altLang="en-US" smtClean="0"/>
              <a:pPr/>
              <a:t>2018/7/23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632E3E2B-1D81-47D2-BEC5-66A4313970A4}"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2C8623F-5DFA-4BB6-A3FB-BF2A1CB939B5}" type="datetimeFigureOut">
              <a:rPr kumimoji="1" lang="ja-JP" altLang="en-US" smtClean="0"/>
              <a:pPr/>
              <a:t>2018/7/23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32E3E2B-1D81-47D2-BEC5-66A4313970A4}"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2C8623F-5DFA-4BB6-A3FB-BF2A1CB939B5}" type="datetimeFigureOut">
              <a:rPr kumimoji="1" lang="ja-JP" altLang="en-US" smtClean="0"/>
              <a:pPr/>
              <a:t>2018/7/23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32E3E2B-1D81-47D2-BEC5-66A4313970A4}"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C8623F-5DFA-4BB6-A3FB-BF2A1CB939B5}" type="datetimeFigureOut">
              <a:rPr kumimoji="1" lang="ja-JP" altLang="en-US" smtClean="0"/>
              <a:pPr/>
              <a:t>2018/7/23</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2E3E2B-1D81-47D2-BEC5-66A4313970A4}"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1.GIF"/><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2.gif"/><Relationship Id="rId5" Type="http://schemas.openxmlformats.org/officeDocument/2006/relationships/image" Target="../media/image4.png"/><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p:cNvGrpSpPr/>
          <p:nvPr/>
        </p:nvGrpSpPr>
        <p:grpSpPr>
          <a:xfrm>
            <a:off x="2987824" y="210126"/>
            <a:ext cx="5890798" cy="1130642"/>
            <a:chOff x="2843808" y="332656"/>
            <a:chExt cx="5890798" cy="1130642"/>
          </a:xfrm>
        </p:grpSpPr>
        <p:pic>
          <p:nvPicPr>
            <p:cNvPr id="1026" name="Picture 2"/>
            <p:cNvPicPr>
              <a:picLocks noChangeAspect="1" noChangeArrowheads="1"/>
            </p:cNvPicPr>
            <p:nvPr/>
          </p:nvPicPr>
          <p:blipFill>
            <a:blip r:embed="rId3" cstate="print"/>
            <a:srcRect l="40673" t="26203" r="25014" b="32454"/>
            <a:stretch>
              <a:fillRect/>
            </a:stretch>
          </p:blipFill>
          <p:spPr bwMode="auto">
            <a:xfrm>
              <a:off x="2843808" y="332656"/>
              <a:ext cx="1656184" cy="1121931"/>
            </a:xfrm>
            <a:prstGeom prst="rect">
              <a:avLst/>
            </a:prstGeom>
            <a:noFill/>
            <a:ln w="9525">
              <a:noFill/>
              <a:miter lim="800000"/>
              <a:headEnd/>
              <a:tailEnd/>
            </a:ln>
          </p:spPr>
        </p:pic>
        <p:sp>
          <p:nvSpPr>
            <p:cNvPr id="16" name="テキスト ボックス 15"/>
            <p:cNvSpPr txBox="1"/>
            <p:nvPr/>
          </p:nvSpPr>
          <p:spPr>
            <a:xfrm>
              <a:off x="4470237" y="519063"/>
              <a:ext cx="3990195" cy="461665"/>
            </a:xfrm>
            <a:prstGeom prst="rect">
              <a:avLst/>
            </a:prstGeom>
            <a:noFill/>
          </p:spPr>
          <p:txBody>
            <a:bodyPr wrap="none" rtlCol="0">
              <a:spAutoFit/>
            </a:bodyPr>
            <a:lstStyle/>
            <a:p>
              <a:r>
                <a:rPr kumimoji="1" lang="ja-JP" altLang="en-US" sz="2400" dirty="0" smtClean="0">
                  <a:solidFill>
                    <a:schemeClr val="bg1"/>
                  </a:solidFill>
                  <a:latin typeface="ＤＨＰ特太ゴシック体" pitchFamily="50" charset="-128"/>
                  <a:ea typeface="ＤＨＰ特太ゴシック体" pitchFamily="50" charset="-128"/>
                </a:rPr>
                <a:t>美らマナー向上プロジェクト</a:t>
              </a:r>
              <a:endParaRPr kumimoji="1" lang="ja-JP" altLang="en-US" sz="2400" dirty="0">
                <a:solidFill>
                  <a:schemeClr val="bg1"/>
                </a:solidFill>
                <a:latin typeface="ＤＨＰ特太ゴシック体" pitchFamily="50" charset="-128"/>
                <a:ea typeface="ＤＨＰ特太ゴシック体" pitchFamily="50" charset="-128"/>
              </a:endParaRPr>
            </a:p>
          </p:txBody>
        </p:sp>
        <p:sp>
          <p:nvSpPr>
            <p:cNvPr id="17" name="テキスト ボックス 16"/>
            <p:cNvSpPr txBox="1"/>
            <p:nvPr/>
          </p:nvSpPr>
          <p:spPr>
            <a:xfrm>
              <a:off x="4067944" y="1124744"/>
              <a:ext cx="4666662" cy="338554"/>
            </a:xfrm>
            <a:prstGeom prst="rect">
              <a:avLst/>
            </a:prstGeom>
            <a:noFill/>
          </p:spPr>
          <p:txBody>
            <a:bodyPr wrap="none" rtlCol="0">
              <a:spAutoFit/>
            </a:bodyPr>
            <a:lstStyle/>
            <a:p>
              <a:r>
                <a:rPr lang="ja-JP" altLang="en-US" sz="1600" dirty="0" smtClean="0">
                  <a:solidFill>
                    <a:schemeClr val="bg1"/>
                  </a:solidFill>
                  <a:latin typeface="+mn-ea"/>
                </a:rPr>
                <a:t>～ＨＲで！学年集会で！すぐに使える指導用教材～</a:t>
              </a:r>
              <a:endParaRPr kumimoji="1" lang="ja-JP" altLang="en-US" sz="1600" dirty="0">
                <a:solidFill>
                  <a:schemeClr val="bg1"/>
                </a:solidFill>
                <a:latin typeface="+mn-ea"/>
              </a:endParaRPr>
            </a:p>
          </p:txBody>
        </p:sp>
      </p:grpSp>
      <p:grpSp>
        <p:nvGrpSpPr>
          <p:cNvPr id="21" name="グループ化 20"/>
          <p:cNvGrpSpPr/>
          <p:nvPr/>
        </p:nvGrpSpPr>
        <p:grpSpPr>
          <a:xfrm>
            <a:off x="288373" y="2132856"/>
            <a:ext cx="8300670" cy="3647152"/>
            <a:chOff x="292813" y="2132856"/>
            <a:chExt cx="7348778" cy="3647152"/>
          </a:xfrm>
        </p:grpSpPr>
        <p:sp>
          <p:nvSpPr>
            <p:cNvPr id="19" name="テキスト ボックス 18"/>
            <p:cNvSpPr txBox="1"/>
            <p:nvPr/>
          </p:nvSpPr>
          <p:spPr>
            <a:xfrm>
              <a:off x="292813" y="2132856"/>
              <a:ext cx="7348778" cy="3647152"/>
            </a:xfrm>
            <a:prstGeom prst="rect">
              <a:avLst/>
            </a:prstGeom>
            <a:noFill/>
          </p:spPr>
          <p:txBody>
            <a:bodyPr wrap="none" rtlCol="0">
              <a:spAutoFit/>
            </a:bodyPr>
            <a:lstStyle/>
            <a:p>
              <a:r>
                <a:rPr lang="ja-JP" altLang="en-US" sz="6000" dirty="0">
                  <a:solidFill>
                    <a:schemeClr val="bg1"/>
                  </a:solidFill>
                  <a:latin typeface="ＤＨＰ特太ゴシック体" pitchFamily="50" charset="-128"/>
                  <a:ea typeface="ＤＨＰ特太ゴシック体" pitchFamily="50" charset="-128"/>
                </a:rPr>
                <a:t>　</a:t>
              </a:r>
              <a:r>
                <a:rPr lang="ja-JP" altLang="en-US" sz="6000" dirty="0" smtClean="0">
                  <a:solidFill>
                    <a:schemeClr val="bg1"/>
                  </a:solidFill>
                  <a:latin typeface="ＤＨＰ特太ゴシック体" pitchFamily="50" charset="-128"/>
                  <a:ea typeface="ＤＨＰ特太ゴシック体" pitchFamily="50" charset="-128"/>
                </a:rPr>
                <a:t>　　　</a:t>
              </a:r>
              <a:r>
                <a:rPr kumimoji="1" lang="en-US" altLang="ja-JP" sz="6000" dirty="0" smtClean="0">
                  <a:solidFill>
                    <a:schemeClr val="bg1"/>
                  </a:solidFill>
                  <a:latin typeface="ＤＨＰ特太ゴシック体" pitchFamily="50" charset="-128"/>
                  <a:ea typeface="ＤＨＰ特太ゴシック体" pitchFamily="50" charset="-128"/>
                </a:rPr>
                <a:t>18</a:t>
              </a:r>
              <a:r>
                <a:rPr kumimoji="1" lang="ja-JP" altLang="en-US" sz="6000" dirty="0" smtClean="0">
                  <a:solidFill>
                    <a:schemeClr val="bg1"/>
                  </a:solidFill>
                  <a:latin typeface="ＤＨＰ特太ゴシック体" pitchFamily="50" charset="-128"/>
                  <a:ea typeface="ＤＨＰ特太ゴシック体" pitchFamily="50" charset="-128"/>
                </a:rPr>
                <a:t>歳選挙権</a:t>
              </a:r>
              <a:r>
                <a:rPr kumimoji="1" lang="en-US" altLang="ja-JP" sz="6000" dirty="0" smtClean="0">
                  <a:solidFill>
                    <a:schemeClr val="bg1"/>
                  </a:solidFill>
                  <a:latin typeface="ＤＨＰ特太ゴシック体" pitchFamily="50" charset="-128"/>
                  <a:ea typeface="ＤＨＰ特太ゴシック体" pitchFamily="50" charset="-128"/>
                </a:rPr>
                <a:t>!</a:t>
              </a:r>
            </a:p>
            <a:p>
              <a:endParaRPr kumimoji="1" lang="en-US" altLang="ja-JP" sz="2800" dirty="0" smtClean="0">
                <a:solidFill>
                  <a:schemeClr val="bg1"/>
                </a:solidFill>
                <a:latin typeface="ＤＨＰ特太ゴシック体" pitchFamily="50" charset="-128"/>
                <a:ea typeface="ＤＨＰ特太ゴシック体" pitchFamily="50" charset="-128"/>
              </a:endParaRPr>
            </a:p>
            <a:p>
              <a:endParaRPr kumimoji="1" lang="en-US" altLang="ja-JP" sz="2800" dirty="0" smtClean="0">
                <a:solidFill>
                  <a:schemeClr val="bg1"/>
                </a:solidFill>
                <a:latin typeface="ＤＨＰ特太ゴシック体" pitchFamily="50" charset="-128"/>
                <a:ea typeface="ＤＨＰ特太ゴシック体" pitchFamily="50" charset="-128"/>
              </a:endParaRPr>
            </a:p>
            <a:p>
              <a:pPr algn="r"/>
              <a:r>
                <a:rPr kumimoji="1" lang="ja-JP" altLang="en-US" sz="11500" dirty="0" smtClean="0">
                  <a:solidFill>
                    <a:schemeClr val="bg1"/>
                  </a:solidFill>
                  <a:latin typeface="ＤＨＰ特太ゴシック体" pitchFamily="50" charset="-128"/>
                  <a:ea typeface="ＤＨＰ特太ゴシック体" pitchFamily="50" charset="-128"/>
                </a:rPr>
                <a:t>○</a:t>
              </a:r>
              <a:r>
                <a:rPr kumimoji="1" lang="en-US" altLang="ja-JP" sz="11500" dirty="0" smtClean="0">
                  <a:solidFill>
                    <a:schemeClr val="bg1"/>
                  </a:solidFill>
                  <a:latin typeface="ＤＨＰ特太ゴシック体" pitchFamily="50" charset="-128"/>
                  <a:ea typeface="ＤＨＰ特太ゴシック体" pitchFamily="50" charset="-128"/>
                </a:rPr>
                <a:t>×</a:t>
              </a:r>
              <a:r>
                <a:rPr kumimoji="1" lang="ja-JP" altLang="en-US" sz="11500" dirty="0" smtClean="0">
                  <a:solidFill>
                    <a:schemeClr val="bg1"/>
                  </a:solidFill>
                  <a:latin typeface="ＤＨＰ特太ゴシック体" pitchFamily="50" charset="-128"/>
                  <a:ea typeface="ＤＨＰ特太ゴシック体" pitchFamily="50" charset="-128"/>
                </a:rPr>
                <a:t>クイズ</a:t>
              </a:r>
              <a:endParaRPr kumimoji="1" lang="ja-JP" altLang="en-US" sz="11500" dirty="0">
                <a:solidFill>
                  <a:schemeClr val="bg1"/>
                </a:solidFill>
                <a:latin typeface="ＤＨＰ特太ゴシック体" pitchFamily="50" charset="-128"/>
                <a:ea typeface="ＤＨＰ特太ゴシック体" pitchFamily="50" charset="-128"/>
              </a:endParaRPr>
            </a:p>
          </p:txBody>
        </p:sp>
        <p:sp>
          <p:nvSpPr>
            <p:cNvPr id="20" name="テキスト ボックス 19"/>
            <p:cNvSpPr txBox="1"/>
            <p:nvPr/>
          </p:nvSpPr>
          <p:spPr>
            <a:xfrm>
              <a:off x="1606637" y="3697868"/>
              <a:ext cx="1904819" cy="523220"/>
            </a:xfrm>
            <a:prstGeom prst="rect">
              <a:avLst/>
            </a:prstGeom>
            <a:noFill/>
          </p:spPr>
          <p:txBody>
            <a:bodyPr wrap="none" rtlCol="0">
              <a:spAutoFit/>
            </a:bodyPr>
            <a:lstStyle/>
            <a:p>
              <a:r>
                <a:rPr kumimoji="1" lang="ja-JP" altLang="en-US" sz="2800" dirty="0" smtClean="0">
                  <a:solidFill>
                    <a:schemeClr val="bg1"/>
                  </a:solidFill>
                </a:rPr>
                <a:t>マル</a:t>
              </a:r>
              <a:r>
                <a:rPr kumimoji="1" lang="ja-JP" altLang="en-US" sz="1200" dirty="0" smtClean="0">
                  <a:solidFill>
                    <a:schemeClr val="bg1"/>
                  </a:solidFill>
                </a:rPr>
                <a:t>　　　　　　</a:t>
              </a:r>
              <a:r>
                <a:rPr kumimoji="1" lang="ja-JP" altLang="en-US" sz="2800" dirty="0" smtClean="0">
                  <a:solidFill>
                    <a:schemeClr val="bg1"/>
                  </a:solidFill>
                </a:rPr>
                <a:t>バツ</a:t>
              </a:r>
              <a:endParaRPr kumimoji="1" lang="ja-JP" altLang="en-US" sz="2800" dirty="0">
                <a:solidFill>
                  <a:schemeClr val="bg1"/>
                </a:solidFill>
              </a:endParaRPr>
            </a:p>
          </p:txBody>
        </p:sp>
      </p:grpSp>
      <p:sp>
        <p:nvSpPr>
          <p:cNvPr id="22" name="テキスト ボックス 21"/>
          <p:cNvSpPr txBox="1"/>
          <p:nvPr/>
        </p:nvSpPr>
        <p:spPr>
          <a:xfrm>
            <a:off x="6645131" y="6165304"/>
            <a:ext cx="2031325" cy="369332"/>
          </a:xfrm>
          <a:prstGeom prst="rect">
            <a:avLst/>
          </a:prstGeom>
          <a:noFill/>
        </p:spPr>
        <p:txBody>
          <a:bodyPr wrap="none" rtlCol="0">
            <a:spAutoFit/>
          </a:bodyPr>
          <a:lstStyle/>
          <a:p>
            <a:r>
              <a:rPr kumimoji="1" lang="ja-JP" altLang="en-US" dirty="0" smtClean="0">
                <a:solidFill>
                  <a:schemeClr val="bg1"/>
                </a:solidFill>
              </a:rPr>
              <a:t>沖縄県教育委員会</a:t>
            </a:r>
            <a:endParaRPr kumimoji="1" lang="ja-JP" altLang="en-US" dirty="0">
              <a:solidFill>
                <a:schemeClr val="bg1"/>
              </a:solidFill>
            </a:endParaRPr>
          </a:p>
        </p:txBody>
      </p:sp>
      <p:sp>
        <p:nvSpPr>
          <p:cNvPr id="24" name="角丸四角形吹き出し 23"/>
          <p:cNvSpPr/>
          <p:nvPr/>
        </p:nvSpPr>
        <p:spPr>
          <a:xfrm>
            <a:off x="251520" y="1772816"/>
            <a:ext cx="2808312" cy="1944216"/>
          </a:xfrm>
          <a:prstGeom prst="wedgeRoundRectCallout">
            <a:avLst>
              <a:gd name="adj1" fmla="val -2430"/>
              <a:gd name="adj2" fmla="val 7552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smtClean="0">
                <a:latin typeface="ＤＦ特太ゴシック体" pitchFamily="49" charset="-128"/>
                <a:ea typeface="ＤＦ特太ゴシック体" pitchFamily="49" charset="-128"/>
              </a:rPr>
              <a:t>ＳＮＳを使った選挙</a:t>
            </a:r>
            <a:r>
              <a:rPr kumimoji="1" lang="ja-JP" altLang="en-US" sz="2800" dirty="0" smtClean="0">
                <a:latin typeface="ＤＦ特太ゴシック体" pitchFamily="49" charset="-128"/>
                <a:ea typeface="ＤＦ特太ゴシック体" pitchFamily="49" charset="-128"/>
              </a:rPr>
              <a:t>活動の</a:t>
            </a:r>
            <a:endParaRPr kumimoji="1" lang="en-US" altLang="ja-JP" sz="2800" dirty="0" smtClean="0">
              <a:latin typeface="ＤＦ特太ゴシック体" pitchFamily="49" charset="-128"/>
              <a:ea typeface="ＤＦ特太ゴシック体" pitchFamily="49" charset="-128"/>
            </a:endParaRPr>
          </a:p>
          <a:p>
            <a:pPr algn="ctr"/>
            <a:r>
              <a:rPr kumimoji="1" lang="ja-JP" altLang="en-US" sz="2800" dirty="0" smtClean="0">
                <a:latin typeface="ＤＦ特太ゴシック体" pitchFamily="49" charset="-128"/>
                <a:ea typeface="ＤＦ特太ゴシック体" pitchFamily="49" charset="-128"/>
              </a:rPr>
              <a:t>注意点！</a:t>
            </a:r>
            <a:endParaRPr kumimoji="1" lang="ja-JP" altLang="en-US" sz="2800" dirty="0">
              <a:latin typeface="ＤＦ特太ゴシック体" pitchFamily="49" charset="-128"/>
              <a:ea typeface="ＤＦ特太ゴシック体" pitchFamily="49"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グループ化 29"/>
          <p:cNvGrpSpPr/>
          <p:nvPr/>
        </p:nvGrpSpPr>
        <p:grpSpPr>
          <a:xfrm>
            <a:off x="4860032" y="87015"/>
            <a:ext cx="4032448" cy="2627772"/>
            <a:chOff x="4860032" y="87015"/>
            <a:chExt cx="4032448" cy="2627772"/>
          </a:xfrm>
        </p:grpSpPr>
        <p:sp>
          <p:nvSpPr>
            <p:cNvPr id="23" name="角丸四角形 22"/>
            <p:cNvSpPr/>
            <p:nvPr/>
          </p:nvSpPr>
          <p:spPr>
            <a:xfrm>
              <a:off x="4860032" y="653939"/>
              <a:ext cx="4032448" cy="2060848"/>
            </a:xfrm>
            <a:prstGeom prst="roundRect">
              <a:avLst>
                <a:gd name="adj" fmla="val 11206"/>
              </a:avLst>
            </a:prstGeom>
            <a:solidFill>
              <a:schemeClr val="tx1"/>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022892" y="87015"/>
              <a:ext cx="3653564" cy="461665"/>
            </a:xfrm>
            <a:prstGeom prst="rect">
              <a:avLst/>
            </a:prstGeom>
            <a:noFill/>
          </p:spPr>
          <p:txBody>
            <a:bodyPr wrap="none" rtlCol="0">
              <a:spAutoFit/>
            </a:bodyPr>
            <a:lstStyle/>
            <a:p>
              <a:r>
                <a:rPr kumimoji="1" lang="ja-JP" altLang="en-US" sz="2400" dirty="0" smtClean="0">
                  <a:solidFill>
                    <a:schemeClr val="bg1"/>
                  </a:solidFill>
                  <a:latin typeface="ＤＨＰ特太ゴシック体" pitchFamily="50" charset="-128"/>
                  <a:ea typeface="ＤＨＰ特太ゴシック体" pitchFamily="50" charset="-128"/>
                </a:rPr>
                <a:t>この書込みは　○？　</a:t>
              </a:r>
              <a:r>
                <a:rPr kumimoji="1" lang="en-US" altLang="ja-JP" sz="2400" dirty="0" smtClean="0">
                  <a:solidFill>
                    <a:schemeClr val="bg1"/>
                  </a:solidFill>
                  <a:latin typeface="ＤＨＰ特太ゴシック体" pitchFamily="50" charset="-128"/>
                  <a:ea typeface="ＤＨＰ特太ゴシック体" pitchFamily="50" charset="-128"/>
                </a:rPr>
                <a:t>×</a:t>
              </a:r>
              <a:r>
                <a:rPr kumimoji="1" lang="ja-JP" altLang="en-US" sz="2400" dirty="0" smtClean="0">
                  <a:solidFill>
                    <a:schemeClr val="bg1"/>
                  </a:solidFill>
                  <a:latin typeface="ＤＨＰ特太ゴシック体" pitchFamily="50" charset="-128"/>
                  <a:ea typeface="ＤＨＰ特太ゴシック体" pitchFamily="50" charset="-128"/>
                </a:rPr>
                <a:t>？</a:t>
              </a:r>
              <a:endParaRPr kumimoji="1" lang="en-US" altLang="ja-JP" sz="2400" dirty="0" smtClean="0">
                <a:solidFill>
                  <a:schemeClr val="bg1"/>
                </a:solidFill>
                <a:latin typeface="ＤＨＰ特太ゴシック体" pitchFamily="50" charset="-128"/>
                <a:ea typeface="ＤＨＰ特太ゴシック体" pitchFamily="50" charset="-128"/>
              </a:endParaRPr>
            </a:p>
          </p:txBody>
        </p:sp>
      </p:grpSp>
      <p:sp>
        <p:nvSpPr>
          <p:cNvPr id="27" name="角丸四角形 26"/>
          <p:cNvSpPr/>
          <p:nvPr/>
        </p:nvSpPr>
        <p:spPr>
          <a:xfrm>
            <a:off x="4860032" y="2852936"/>
            <a:ext cx="4032448" cy="2592288"/>
          </a:xfrm>
          <a:prstGeom prst="roundRect">
            <a:avLst>
              <a:gd name="adj" fmla="val 8462"/>
            </a:avLst>
          </a:prstGeom>
          <a:solidFill>
            <a:schemeClr val="tx1"/>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dirty="0" smtClean="0">
                <a:solidFill>
                  <a:schemeClr val="bg1"/>
                </a:solidFill>
              </a:rPr>
              <a:t>●　解　説　●</a:t>
            </a:r>
            <a:endParaRPr lang="en-US" altLang="ja-JP" dirty="0" smtClean="0">
              <a:solidFill>
                <a:schemeClr val="bg1"/>
              </a:solidFill>
            </a:endParaRPr>
          </a:p>
          <a:p>
            <a:pPr algn="ctr"/>
            <a:endParaRPr lang="en-US" altLang="ja-JP" sz="1100" dirty="0" smtClean="0">
              <a:solidFill>
                <a:schemeClr val="bg1"/>
              </a:solidFill>
            </a:endParaRPr>
          </a:p>
          <a:p>
            <a:pPr algn="just"/>
            <a:r>
              <a:rPr lang="ja-JP" altLang="en-US" dirty="0" smtClean="0">
                <a:solidFill>
                  <a:schemeClr val="bg1"/>
                </a:solidFill>
              </a:rPr>
              <a:t>　○の場合：ツイートした（</a:t>
            </a:r>
            <a:r>
              <a:rPr lang="en-US" altLang="ja-JP" dirty="0" smtClean="0">
                <a:solidFill>
                  <a:schemeClr val="bg1"/>
                </a:solidFill>
              </a:rPr>
              <a:t>2018.06.06</a:t>
            </a:r>
            <a:r>
              <a:rPr lang="ja-JP" altLang="en-US" dirty="0" smtClean="0">
                <a:solidFill>
                  <a:schemeClr val="bg1"/>
                </a:solidFill>
              </a:rPr>
              <a:t>）　</a:t>
            </a:r>
            <a:endParaRPr lang="en-US" altLang="ja-JP" dirty="0" smtClean="0">
              <a:solidFill>
                <a:schemeClr val="bg1"/>
              </a:solidFill>
            </a:endParaRPr>
          </a:p>
          <a:p>
            <a:pPr algn="just"/>
            <a:r>
              <a:rPr lang="ja-JP" altLang="en-US" dirty="0">
                <a:solidFill>
                  <a:schemeClr val="bg1"/>
                </a:solidFill>
              </a:rPr>
              <a:t>　</a:t>
            </a:r>
            <a:r>
              <a:rPr lang="ja-JP" altLang="en-US" dirty="0" smtClean="0">
                <a:solidFill>
                  <a:schemeClr val="bg1"/>
                </a:solidFill>
              </a:rPr>
              <a:t>　　　　　　　が選挙期間内であれば、</a:t>
            </a:r>
            <a:endParaRPr lang="en-US" altLang="ja-JP" dirty="0" smtClean="0">
              <a:solidFill>
                <a:schemeClr val="bg1"/>
              </a:solidFill>
            </a:endParaRPr>
          </a:p>
          <a:p>
            <a:pPr algn="just"/>
            <a:r>
              <a:rPr lang="ja-JP" altLang="en-US" dirty="0">
                <a:solidFill>
                  <a:schemeClr val="bg1"/>
                </a:solidFill>
              </a:rPr>
              <a:t>　</a:t>
            </a:r>
            <a:r>
              <a:rPr lang="ja-JP" altLang="en-US" dirty="0" smtClean="0">
                <a:solidFill>
                  <a:schemeClr val="bg1"/>
                </a:solidFill>
              </a:rPr>
              <a:t>　　　　　　　選挙運動として問題ない。</a:t>
            </a:r>
            <a:endParaRPr lang="en-US" altLang="ja-JP" dirty="0" smtClean="0">
              <a:solidFill>
                <a:schemeClr val="bg1"/>
              </a:solidFill>
            </a:endParaRPr>
          </a:p>
          <a:p>
            <a:pPr algn="just"/>
            <a:endParaRPr lang="en-US" altLang="ja-JP" sz="1200" dirty="0" smtClean="0">
              <a:solidFill>
                <a:schemeClr val="bg1"/>
              </a:solidFill>
            </a:endParaRPr>
          </a:p>
          <a:p>
            <a:pPr algn="just"/>
            <a:r>
              <a:rPr lang="ja-JP" altLang="en-US" dirty="0" smtClean="0">
                <a:solidFill>
                  <a:schemeClr val="bg1"/>
                </a:solidFill>
              </a:rPr>
              <a:t>　</a:t>
            </a:r>
            <a:r>
              <a:rPr lang="en-US" altLang="ja-JP" dirty="0" smtClean="0">
                <a:solidFill>
                  <a:schemeClr val="bg1"/>
                </a:solidFill>
              </a:rPr>
              <a:t>×</a:t>
            </a:r>
            <a:r>
              <a:rPr lang="ja-JP" altLang="en-US" dirty="0" smtClean="0">
                <a:solidFill>
                  <a:schemeClr val="bg1"/>
                </a:solidFill>
              </a:rPr>
              <a:t>の場合：公示日がまだの場合なら、</a:t>
            </a:r>
            <a:endParaRPr lang="en-US" altLang="ja-JP" dirty="0" smtClean="0">
              <a:solidFill>
                <a:schemeClr val="bg1"/>
              </a:solidFill>
            </a:endParaRPr>
          </a:p>
          <a:p>
            <a:pPr algn="just"/>
            <a:r>
              <a:rPr lang="ja-JP" altLang="en-US" dirty="0" smtClean="0">
                <a:solidFill>
                  <a:schemeClr val="bg1"/>
                </a:solidFill>
              </a:rPr>
              <a:t>　　　　　　　　選挙期間中ではないので、　　</a:t>
            </a:r>
            <a:endParaRPr lang="en-US" altLang="ja-JP" dirty="0" smtClean="0">
              <a:solidFill>
                <a:schemeClr val="bg1"/>
              </a:solidFill>
            </a:endParaRPr>
          </a:p>
          <a:p>
            <a:pPr algn="just"/>
            <a:r>
              <a:rPr lang="ja-JP" altLang="en-US" dirty="0" smtClean="0">
                <a:solidFill>
                  <a:schemeClr val="bg1"/>
                </a:solidFill>
              </a:rPr>
              <a:t>　　　　　　　　選挙活動はできない。</a:t>
            </a:r>
            <a:endParaRPr lang="en-US" altLang="ja-JP" dirty="0">
              <a:solidFill>
                <a:schemeClr val="bg1"/>
              </a:solidFill>
            </a:endParaRPr>
          </a:p>
          <a:p>
            <a:pPr algn="just"/>
            <a:endParaRPr lang="en-US" altLang="ja-JP" dirty="0" smtClean="0">
              <a:solidFill>
                <a:schemeClr val="bg1"/>
              </a:solidFill>
            </a:endParaRPr>
          </a:p>
          <a:p>
            <a:pPr algn="just"/>
            <a:endParaRPr lang="en-US" altLang="ja-JP" dirty="0" smtClean="0">
              <a:solidFill>
                <a:schemeClr val="bg1"/>
              </a:solidFill>
            </a:endParaRPr>
          </a:p>
          <a:p>
            <a:pPr algn="just"/>
            <a:endParaRPr lang="en-US" altLang="ja-JP" dirty="0">
              <a:solidFill>
                <a:schemeClr val="bg1"/>
              </a:solidFill>
            </a:endParaRPr>
          </a:p>
          <a:p>
            <a:pPr algn="just"/>
            <a:endParaRPr lang="en-US" altLang="ja-JP" dirty="0" smtClean="0">
              <a:solidFill>
                <a:schemeClr val="bg1"/>
              </a:solidFill>
            </a:endParaRPr>
          </a:p>
          <a:p>
            <a:pPr algn="just"/>
            <a:endParaRPr kumimoji="1" lang="en-US" altLang="ja-JP" dirty="0">
              <a:solidFill>
                <a:schemeClr val="bg1"/>
              </a:solidFill>
            </a:endParaRPr>
          </a:p>
          <a:p>
            <a:pPr algn="just"/>
            <a:endParaRPr lang="en-US" altLang="ja-JP" dirty="0" smtClean="0">
              <a:solidFill>
                <a:schemeClr val="bg1"/>
              </a:solidFill>
            </a:endParaRPr>
          </a:p>
          <a:p>
            <a:pPr algn="just"/>
            <a:endParaRPr kumimoji="1" lang="en-US" altLang="ja-JP" dirty="0">
              <a:solidFill>
                <a:schemeClr val="bg1"/>
              </a:solidFill>
            </a:endParaRPr>
          </a:p>
          <a:p>
            <a:pPr algn="just"/>
            <a:endParaRPr lang="en-US" altLang="ja-JP" dirty="0" smtClean="0">
              <a:solidFill>
                <a:schemeClr val="bg1"/>
              </a:solidFill>
            </a:endParaRPr>
          </a:p>
          <a:p>
            <a:pPr algn="just"/>
            <a:endParaRPr kumimoji="1" lang="en-US" altLang="ja-JP" dirty="0">
              <a:solidFill>
                <a:schemeClr val="bg1"/>
              </a:solidFill>
            </a:endParaRPr>
          </a:p>
          <a:p>
            <a:pPr algn="just"/>
            <a:endParaRPr lang="en-US" altLang="ja-JP" dirty="0" smtClean="0">
              <a:solidFill>
                <a:schemeClr val="bg1"/>
              </a:solidFill>
            </a:endParaRPr>
          </a:p>
          <a:p>
            <a:pPr algn="just"/>
            <a:endParaRPr kumimoji="1" lang="ja-JP" altLang="en-US" dirty="0">
              <a:solidFill>
                <a:schemeClr val="bg1"/>
              </a:solidFill>
            </a:endParaRPr>
          </a:p>
        </p:txBody>
      </p:sp>
      <p:sp>
        <p:nvSpPr>
          <p:cNvPr id="28" name="角丸四角形 27"/>
          <p:cNvSpPr/>
          <p:nvPr/>
        </p:nvSpPr>
        <p:spPr>
          <a:xfrm>
            <a:off x="4860032" y="5589240"/>
            <a:ext cx="4032448" cy="1080120"/>
          </a:xfrm>
          <a:prstGeom prst="roundRect">
            <a:avLst>
              <a:gd name="adj" fmla="val 13672"/>
            </a:avLst>
          </a:prstGeom>
          <a:solidFill>
            <a:schemeClr val="tx1"/>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dirty="0" smtClean="0">
                <a:solidFill>
                  <a:schemeClr val="bg1"/>
                </a:solidFill>
              </a:rPr>
              <a:t>●根拠法令●</a:t>
            </a:r>
            <a:endParaRPr lang="en-US" altLang="ja-JP" dirty="0" smtClean="0">
              <a:solidFill>
                <a:schemeClr val="bg1"/>
              </a:solidFill>
            </a:endParaRPr>
          </a:p>
          <a:p>
            <a:pPr algn="ctr"/>
            <a:endParaRPr lang="en-US" altLang="ja-JP" sz="1100" dirty="0" smtClean="0">
              <a:solidFill>
                <a:schemeClr val="bg1"/>
              </a:solidFill>
            </a:endParaRPr>
          </a:p>
          <a:p>
            <a:pPr algn="ctr"/>
            <a:r>
              <a:rPr lang="ja-JP" altLang="en-US" sz="2400" dirty="0" smtClean="0">
                <a:solidFill>
                  <a:schemeClr val="bg1"/>
                </a:solidFill>
              </a:rPr>
              <a:t>公職選挙法第</a:t>
            </a:r>
            <a:r>
              <a:rPr lang="en-US" altLang="ja-JP" sz="2400" dirty="0" smtClean="0">
                <a:solidFill>
                  <a:schemeClr val="bg1"/>
                </a:solidFill>
              </a:rPr>
              <a:t>129</a:t>
            </a:r>
            <a:r>
              <a:rPr lang="ja-JP" altLang="en-US" sz="2400" dirty="0" smtClean="0">
                <a:solidFill>
                  <a:schemeClr val="bg1"/>
                </a:solidFill>
              </a:rPr>
              <a:t>条</a:t>
            </a:r>
            <a:endParaRPr lang="en-US" altLang="ja-JP" dirty="0" smtClean="0">
              <a:solidFill>
                <a:schemeClr val="bg1"/>
              </a:solidFill>
            </a:endParaRPr>
          </a:p>
          <a:p>
            <a:pPr algn="ctr"/>
            <a:endParaRPr lang="en-US" altLang="ja-JP" dirty="0">
              <a:solidFill>
                <a:schemeClr val="bg1"/>
              </a:solidFill>
            </a:endParaRPr>
          </a:p>
          <a:p>
            <a:pPr algn="ctr"/>
            <a:endParaRPr lang="en-US" altLang="ja-JP" dirty="0" smtClean="0">
              <a:solidFill>
                <a:schemeClr val="bg1"/>
              </a:solidFill>
            </a:endParaRPr>
          </a:p>
          <a:p>
            <a:pPr algn="ctr"/>
            <a:endParaRPr kumimoji="1" lang="en-US" altLang="ja-JP" dirty="0">
              <a:solidFill>
                <a:schemeClr val="bg1"/>
              </a:solidFill>
            </a:endParaRPr>
          </a:p>
          <a:p>
            <a:pPr algn="ctr"/>
            <a:endParaRPr lang="en-US" altLang="ja-JP" dirty="0" smtClean="0">
              <a:solidFill>
                <a:schemeClr val="bg1"/>
              </a:solidFill>
            </a:endParaRPr>
          </a:p>
          <a:p>
            <a:pPr algn="ctr"/>
            <a:endParaRPr kumimoji="1" lang="en-US" altLang="ja-JP" dirty="0">
              <a:solidFill>
                <a:schemeClr val="bg1"/>
              </a:solidFill>
            </a:endParaRPr>
          </a:p>
          <a:p>
            <a:pPr algn="ctr"/>
            <a:endParaRPr lang="en-US" altLang="ja-JP" dirty="0" smtClean="0">
              <a:solidFill>
                <a:schemeClr val="bg1"/>
              </a:solidFill>
            </a:endParaRPr>
          </a:p>
          <a:p>
            <a:pPr algn="ctr"/>
            <a:endParaRPr kumimoji="1" lang="en-US" altLang="ja-JP" dirty="0">
              <a:solidFill>
                <a:schemeClr val="bg1"/>
              </a:solidFill>
            </a:endParaRPr>
          </a:p>
          <a:p>
            <a:pPr algn="ctr"/>
            <a:endParaRPr lang="en-US" altLang="ja-JP" dirty="0" smtClean="0">
              <a:solidFill>
                <a:schemeClr val="bg1"/>
              </a:solidFill>
            </a:endParaRPr>
          </a:p>
          <a:p>
            <a:pPr algn="ctr"/>
            <a:endParaRPr kumimoji="1" lang="ja-JP" altLang="en-US" dirty="0">
              <a:solidFill>
                <a:schemeClr val="bg1"/>
              </a:solidFill>
            </a:endParaRPr>
          </a:p>
        </p:txBody>
      </p:sp>
      <p:grpSp>
        <p:nvGrpSpPr>
          <p:cNvPr id="31" name="グループ化 30"/>
          <p:cNvGrpSpPr/>
          <p:nvPr/>
        </p:nvGrpSpPr>
        <p:grpSpPr>
          <a:xfrm>
            <a:off x="1" y="0"/>
            <a:ext cx="4716016" cy="6858000"/>
            <a:chOff x="1" y="0"/>
            <a:chExt cx="4716016" cy="6858000"/>
          </a:xfrm>
        </p:grpSpPr>
        <p:grpSp>
          <p:nvGrpSpPr>
            <p:cNvPr id="2" name="グループ化 5"/>
            <p:cNvGrpSpPr/>
            <p:nvPr/>
          </p:nvGrpSpPr>
          <p:grpSpPr>
            <a:xfrm>
              <a:off x="1" y="0"/>
              <a:ext cx="4716016" cy="6858000"/>
              <a:chOff x="0" y="0"/>
              <a:chExt cx="5389183" cy="6858000"/>
            </a:xfrm>
          </p:grpSpPr>
          <p:pic>
            <p:nvPicPr>
              <p:cNvPr id="3" name="図 2" descr="モノ_5.PNG"/>
              <p:cNvPicPr>
                <a:picLocks noChangeAspect="1"/>
              </p:cNvPicPr>
              <p:nvPr/>
            </p:nvPicPr>
            <p:blipFill>
              <a:blip r:embed="rId3" cstate="print"/>
              <a:stretch>
                <a:fillRect/>
              </a:stretch>
            </p:blipFill>
            <p:spPr>
              <a:xfrm>
                <a:off x="0" y="0"/>
                <a:ext cx="5389183" cy="6858000"/>
              </a:xfrm>
              <a:prstGeom prst="rect">
                <a:avLst/>
              </a:prstGeom>
            </p:spPr>
          </p:pic>
          <p:sp>
            <p:nvSpPr>
              <p:cNvPr id="5" name="正方形/長方形 4"/>
              <p:cNvSpPr/>
              <p:nvPr/>
            </p:nvSpPr>
            <p:spPr>
              <a:xfrm>
                <a:off x="323528" y="404664"/>
                <a:ext cx="4752528" cy="5832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ja-JP" altLang="en-US" dirty="0"/>
              </a:p>
            </p:txBody>
          </p:sp>
        </p:grpSp>
        <p:grpSp>
          <p:nvGrpSpPr>
            <p:cNvPr id="4" name="グループ化 20"/>
            <p:cNvGrpSpPr/>
            <p:nvPr/>
          </p:nvGrpSpPr>
          <p:grpSpPr>
            <a:xfrm>
              <a:off x="395537" y="476672"/>
              <a:ext cx="2880319" cy="1008112"/>
              <a:chOff x="395537" y="476672"/>
              <a:chExt cx="2880319" cy="1008112"/>
            </a:xfrm>
          </p:grpSpPr>
          <p:grpSp>
            <p:nvGrpSpPr>
              <p:cNvPr id="6" name="グループ化 13"/>
              <p:cNvGrpSpPr/>
              <p:nvPr/>
            </p:nvGrpSpPr>
            <p:grpSpPr>
              <a:xfrm>
                <a:off x="395537" y="476672"/>
                <a:ext cx="792088" cy="1008112"/>
                <a:chOff x="395536" y="476672"/>
                <a:chExt cx="1078955" cy="1080120"/>
              </a:xfrm>
            </p:grpSpPr>
            <p:sp>
              <p:nvSpPr>
                <p:cNvPr id="7" name="正方形/長方形 6"/>
                <p:cNvSpPr/>
                <p:nvPr/>
              </p:nvSpPr>
              <p:spPr>
                <a:xfrm>
                  <a:off x="467544" y="476672"/>
                  <a:ext cx="93610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descr="人D-04.png"/>
                <p:cNvPicPr>
                  <a:picLocks noChangeAspect="1"/>
                </p:cNvPicPr>
                <p:nvPr/>
              </p:nvPicPr>
              <p:blipFill>
                <a:blip r:embed="rId4" cstate="print"/>
                <a:stretch>
                  <a:fillRect/>
                </a:stretch>
              </p:blipFill>
              <p:spPr>
                <a:xfrm>
                  <a:off x="395536" y="477837"/>
                  <a:ext cx="1078955" cy="1078955"/>
                </a:xfrm>
                <a:prstGeom prst="rect">
                  <a:avLst/>
                </a:prstGeom>
              </p:spPr>
            </p:pic>
          </p:grpSp>
          <p:sp>
            <p:nvSpPr>
              <p:cNvPr id="20" name="テキスト ボックス 19"/>
              <p:cNvSpPr txBox="1"/>
              <p:nvPr/>
            </p:nvSpPr>
            <p:spPr>
              <a:xfrm>
                <a:off x="1259632" y="980728"/>
                <a:ext cx="2016224" cy="369332"/>
              </a:xfrm>
              <a:prstGeom prst="rect">
                <a:avLst/>
              </a:prstGeom>
              <a:noFill/>
            </p:spPr>
            <p:txBody>
              <a:bodyPr wrap="square" rtlCol="0">
                <a:spAutoFit/>
              </a:bodyPr>
              <a:lstStyle/>
              <a:p>
                <a:r>
                  <a:rPr lang="en-US" altLang="ja-JP" dirty="0" smtClean="0">
                    <a:solidFill>
                      <a:schemeClr val="bg1"/>
                    </a:solidFill>
                  </a:rPr>
                  <a:t>@</a:t>
                </a:r>
                <a:r>
                  <a:rPr lang="en-US" altLang="ja-JP" dirty="0" err="1" smtClean="0">
                    <a:solidFill>
                      <a:schemeClr val="bg1"/>
                    </a:solidFill>
                  </a:rPr>
                  <a:t>osdjfvheouh</a:t>
                </a:r>
                <a:endParaRPr kumimoji="1" lang="ja-JP" altLang="en-US" dirty="0">
                  <a:solidFill>
                    <a:schemeClr val="bg1"/>
                  </a:solidFill>
                </a:endParaRPr>
              </a:p>
            </p:txBody>
          </p:sp>
          <p:sp>
            <p:nvSpPr>
              <p:cNvPr id="21" name="テキスト ボックス 20"/>
              <p:cNvSpPr txBox="1"/>
              <p:nvPr/>
            </p:nvSpPr>
            <p:spPr>
              <a:xfrm>
                <a:off x="1259632" y="548680"/>
                <a:ext cx="2016224" cy="369332"/>
              </a:xfrm>
              <a:prstGeom prst="rect">
                <a:avLst/>
              </a:prstGeom>
              <a:noFill/>
            </p:spPr>
            <p:txBody>
              <a:bodyPr wrap="square" rtlCol="0">
                <a:spAutoFit/>
              </a:bodyPr>
              <a:lstStyle/>
              <a:p>
                <a:r>
                  <a:rPr kumimoji="1" lang="en-US" altLang="ja-JP" dirty="0" smtClean="0">
                    <a:solidFill>
                      <a:schemeClr val="bg1"/>
                    </a:solidFill>
                  </a:rPr>
                  <a:t>2018.06.06</a:t>
                </a:r>
                <a:endParaRPr kumimoji="1" lang="ja-JP" altLang="en-US" dirty="0">
                  <a:solidFill>
                    <a:schemeClr val="bg1"/>
                  </a:solidFill>
                </a:endParaRPr>
              </a:p>
            </p:txBody>
          </p:sp>
        </p:grpSp>
        <p:sp>
          <p:nvSpPr>
            <p:cNvPr id="22" name="テキスト ボックス 21"/>
            <p:cNvSpPr txBox="1"/>
            <p:nvPr/>
          </p:nvSpPr>
          <p:spPr>
            <a:xfrm>
              <a:off x="1115616" y="4221088"/>
              <a:ext cx="2627642" cy="1569660"/>
            </a:xfrm>
            <a:prstGeom prst="rect">
              <a:avLst/>
            </a:prstGeom>
            <a:noFill/>
          </p:spPr>
          <p:txBody>
            <a:bodyPr wrap="none" rtlCol="0">
              <a:spAutoFit/>
            </a:bodyPr>
            <a:lstStyle/>
            <a:p>
              <a:r>
                <a:rPr lang="en-US" altLang="ja-JP" sz="2400" dirty="0" smtClean="0">
                  <a:solidFill>
                    <a:schemeClr val="bg1"/>
                  </a:solidFill>
                </a:rPr>
                <a:t>18</a:t>
              </a:r>
              <a:r>
                <a:rPr lang="ja-JP" altLang="en-US" sz="2400" dirty="0" smtClean="0">
                  <a:solidFill>
                    <a:schemeClr val="bg1"/>
                  </a:solidFill>
                </a:rPr>
                <a:t>歳になりました。</a:t>
              </a:r>
              <a:endParaRPr lang="en-US" altLang="ja-JP" sz="2400" dirty="0" smtClean="0">
                <a:solidFill>
                  <a:schemeClr val="bg1"/>
                </a:solidFill>
              </a:endParaRPr>
            </a:p>
            <a:p>
              <a:r>
                <a:rPr kumimoji="1" lang="ja-JP" altLang="en-US" sz="2400" dirty="0" smtClean="0">
                  <a:solidFill>
                    <a:schemeClr val="bg1"/>
                  </a:solidFill>
                </a:rPr>
                <a:t>投票行きます！</a:t>
              </a:r>
              <a:endParaRPr kumimoji="1" lang="en-US" altLang="ja-JP" sz="2400" dirty="0" smtClean="0">
                <a:solidFill>
                  <a:schemeClr val="bg1"/>
                </a:solidFill>
              </a:endParaRPr>
            </a:p>
            <a:p>
              <a:endParaRPr lang="en-US" altLang="ja-JP" sz="2400" dirty="0" smtClean="0">
                <a:solidFill>
                  <a:schemeClr val="bg1"/>
                </a:solidFill>
              </a:endParaRPr>
            </a:p>
            <a:p>
              <a:r>
                <a:rPr kumimoji="1" lang="ja-JP" altLang="en-US" sz="2400" dirty="0" smtClean="0">
                  <a:solidFill>
                    <a:schemeClr val="bg1"/>
                  </a:solidFill>
                </a:rPr>
                <a:t>この人いいね。</a:t>
              </a:r>
              <a:endParaRPr kumimoji="1" lang="ja-JP" altLang="en-US" sz="2400" dirty="0">
                <a:solidFill>
                  <a:schemeClr val="bg1"/>
                </a:solidFill>
              </a:endParaRPr>
            </a:p>
          </p:txBody>
        </p:sp>
        <p:pic>
          <p:nvPicPr>
            <p:cNvPr id="29" name="図 28" descr="illustrain02-seiji03.png"/>
            <p:cNvPicPr>
              <a:picLocks noChangeAspect="1"/>
            </p:cNvPicPr>
            <p:nvPr/>
          </p:nvPicPr>
          <p:blipFill>
            <a:blip r:embed="rId5" cstate="print"/>
            <a:stretch>
              <a:fillRect/>
            </a:stretch>
          </p:blipFill>
          <p:spPr>
            <a:xfrm>
              <a:off x="1115616" y="1412776"/>
              <a:ext cx="2636912" cy="2636912"/>
            </a:xfrm>
            <a:prstGeom prst="rect">
              <a:avLst/>
            </a:prstGeom>
          </p:spPr>
        </p:pic>
      </p:grpSp>
      <p:sp>
        <p:nvSpPr>
          <p:cNvPr id="24" name="ドーナツ 23"/>
          <p:cNvSpPr/>
          <p:nvPr/>
        </p:nvSpPr>
        <p:spPr>
          <a:xfrm>
            <a:off x="5234140" y="797039"/>
            <a:ext cx="1786132" cy="1756328"/>
          </a:xfrm>
          <a:prstGeom prst="donut">
            <a:avLst>
              <a:gd name="adj" fmla="val 1552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十字形 24"/>
          <p:cNvSpPr/>
          <p:nvPr/>
        </p:nvSpPr>
        <p:spPr>
          <a:xfrm rot="2673138">
            <a:off x="6691429" y="651041"/>
            <a:ext cx="2001921" cy="2003590"/>
          </a:xfrm>
          <a:prstGeom prst="plus">
            <a:avLst>
              <a:gd name="adj" fmla="val 3988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rot="20647158">
            <a:off x="2879068" y="451900"/>
            <a:ext cx="1462260" cy="461665"/>
          </a:xfrm>
          <a:prstGeom prst="rect">
            <a:avLst/>
          </a:prstGeom>
          <a:noFill/>
          <a:ln w="19050">
            <a:solidFill>
              <a:srgbClr val="FFFF00"/>
            </a:solidFill>
          </a:ln>
        </p:spPr>
        <p:txBody>
          <a:bodyPr wrap="none" rtlCol="0">
            <a:spAutoFit/>
          </a:bodyPr>
          <a:lstStyle/>
          <a:p>
            <a:r>
              <a:rPr kumimoji="1" lang="ja-JP" altLang="en-US" sz="2400" dirty="0" smtClean="0">
                <a:solidFill>
                  <a:srgbClr val="FFC000"/>
                </a:solidFill>
              </a:rPr>
              <a:t>ツイッター</a:t>
            </a:r>
            <a:endParaRPr kumimoji="1" lang="ja-JP" altLang="en-US" sz="2400"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par>
                          <p:cTn id="18" fill="hold">
                            <p:stCondLst>
                              <p:cond delay="500"/>
                            </p:stCondLst>
                            <p:childTnLst>
                              <p:par>
                                <p:cTn id="19" presetID="10" presetClass="entr" presetSubtype="0" fill="hold" grpId="0" nodeType="afterEffect">
                                  <p:stCondLst>
                                    <p:cond delay="100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6"/>
          <p:cNvGrpSpPr/>
          <p:nvPr/>
        </p:nvGrpSpPr>
        <p:grpSpPr>
          <a:xfrm>
            <a:off x="323528" y="620688"/>
            <a:ext cx="8496944" cy="2448272"/>
            <a:chOff x="323528" y="620688"/>
            <a:chExt cx="8496944" cy="2448272"/>
          </a:xfrm>
        </p:grpSpPr>
        <p:sp>
          <p:nvSpPr>
            <p:cNvPr id="29" name="テキスト ボックス 28"/>
            <p:cNvSpPr txBox="1"/>
            <p:nvPr/>
          </p:nvSpPr>
          <p:spPr>
            <a:xfrm>
              <a:off x="2749225" y="620688"/>
              <a:ext cx="3645550" cy="769441"/>
            </a:xfrm>
            <a:prstGeom prst="rect">
              <a:avLst/>
            </a:prstGeom>
            <a:noFill/>
          </p:spPr>
          <p:txBody>
            <a:bodyPr wrap="none" rtlCol="0">
              <a:spAutoFit/>
            </a:bodyPr>
            <a:lstStyle/>
            <a:p>
              <a:r>
                <a:rPr lang="ja-JP" altLang="en-US" sz="3600" dirty="0" smtClean="0">
                  <a:solidFill>
                    <a:schemeClr val="bg1"/>
                  </a:solidFill>
                </a:rPr>
                <a:t>●　</a:t>
              </a:r>
              <a:r>
                <a:rPr lang="ja-JP" altLang="en-US" sz="4400" dirty="0" smtClean="0">
                  <a:solidFill>
                    <a:schemeClr val="bg1"/>
                  </a:solidFill>
                </a:rPr>
                <a:t>ポイント　</a:t>
              </a:r>
              <a:r>
                <a:rPr lang="ja-JP" altLang="en-US" sz="3600" dirty="0" smtClean="0">
                  <a:solidFill>
                    <a:schemeClr val="bg1"/>
                  </a:solidFill>
                </a:rPr>
                <a:t>●</a:t>
              </a:r>
              <a:endParaRPr kumimoji="1" lang="ja-JP" altLang="en-US" sz="3600" dirty="0">
                <a:solidFill>
                  <a:schemeClr val="bg1"/>
                </a:solidFill>
              </a:endParaRPr>
            </a:p>
          </p:txBody>
        </p:sp>
        <p:grpSp>
          <p:nvGrpSpPr>
            <p:cNvPr id="6" name="グループ化 5"/>
            <p:cNvGrpSpPr/>
            <p:nvPr/>
          </p:nvGrpSpPr>
          <p:grpSpPr>
            <a:xfrm>
              <a:off x="323528" y="1700808"/>
              <a:ext cx="8496944" cy="1368152"/>
              <a:chOff x="323528" y="1700808"/>
              <a:chExt cx="8496944" cy="1368152"/>
            </a:xfrm>
          </p:grpSpPr>
          <p:sp>
            <p:nvSpPr>
              <p:cNvPr id="5" name="角丸四角形 4"/>
              <p:cNvSpPr/>
              <p:nvPr/>
            </p:nvSpPr>
            <p:spPr>
              <a:xfrm>
                <a:off x="323528" y="1700808"/>
                <a:ext cx="8496944" cy="136815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611560" y="1844824"/>
                <a:ext cx="7802136" cy="1077218"/>
              </a:xfrm>
              <a:prstGeom prst="rect">
                <a:avLst/>
              </a:prstGeom>
              <a:noFill/>
            </p:spPr>
            <p:txBody>
              <a:bodyPr wrap="none" rtlCol="0">
                <a:spAutoFit/>
              </a:bodyPr>
              <a:lstStyle/>
              <a:p>
                <a:r>
                  <a:rPr lang="ja-JP" altLang="en-US" sz="2800" dirty="0" smtClean="0">
                    <a:solidFill>
                      <a:srgbClr val="FFFF00"/>
                    </a:solidFill>
                    <a:effectLst>
                      <a:outerShdw blurRad="50800" dist="38100" dir="2700000" algn="tl" rotWithShape="0">
                        <a:prstClr val="black">
                          <a:alpha val="40000"/>
                        </a:prstClr>
                      </a:outerShdw>
                    </a:effectLst>
                  </a:rPr>
                  <a:t>選挙運動ができるのは、</a:t>
                </a:r>
                <a:endParaRPr lang="en-US" altLang="ja-JP" sz="2800" dirty="0" smtClean="0">
                  <a:solidFill>
                    <a:srgbClr val="FFFF00"/>
                  </a:solidFill>
                  <a:effectLst>
                    <a:outerShdw blurRad="50800" dist="38100" dir="2700000" algn="tl" rotWithShape="0">
                      <a:prstClr val="black">
                        <a:alpha val="40000"/>
                      </a:prstClr>
                    </a:outerShdw>
                  </a:effectLst>
                </a:endParaRPr>
              </a:p>
              <a:p>
                <a:r>
                  <a:rPr lang="ja-JP" altLang="en-US" sz="2800" dirty="0" smtClean="0">
                    <a:solidFill>
                      <a:srgbClr val="FFFF00"/>
                    </a:solidFill>
                    <a:effectLst>
                      <a:outerShdw blurRad="50800" dist="38100" dir="2700000" algn="tl" rotWithShape="0">
                        <a:prstClr val="black">
                          <a:alpha val="40000"/>
                        </a:prstClr>
                      </a:outerShdw>
                    </a:effectLst>
                  </a:rPr>
                  <a:t>　</a:t>
                </a:r>
                <a:r>
                  <a:rPr lang="en-US" altLang="ja-JP" sz="3600" dirty="0" smtClean="0">
                    <a:solidFill>
                      <a:srgbClr val="FFFF00"/>
                    </a:solidFill>
                    <a:effectLst>
                      <a:outerShdw blurRad="50800" dist="38100" dir="2700000" algn="tl" rotWithShape="0">
                        <a:prstClr val="black">
                          <a:alpha val="40000"/>
                        </a:prstClr>
                      </a:outerShdw>
                    </a:effectLst>
                  </a:rPr>
                  <a:t>｢</a:t>
                </a:r>
                <a:r>
                  <a:rPr lang="ja-JP" altLang="en-US" sz="3600" dirty="0" smtClean="0">
                    <a:solidFill>
                      <a:srgbClr val="FFFF00"/>
                    </a:solidFill>
                    <a:effectLst>
                      <a:outerShdw blurRad="50800" dist="38100" dir="2700000" algn="tl" rotWithShape="0">
                        <a:prstClr val="black">
                          <a:alpha val="40000"/>
                        </a:prstClr>
                      </a:outerShdw>
                    </a:effectLst>
                  </a:rPr>
                  <a:t>公示・告示日」から</a:t>
                </a:r>
                <a:r>
                  <a:rPr lang="en-US" altLang="ja-JP" sz="3600" dirty="0" smtClean="0">
                    <a:solidFill>
                      <a:srgbClr val="FFFF00"/>
                    </a:solidFill>
                    <a:effectLst>
                      <a:outerShdw blurRad="50800" dist="38100" dir="2700000" algn="tl" rotWithShape="0">
                        <a:prstClr val="black">
                          <a:alpha val="40000"/>
                        </a:prstClr>
                      </a:outerShdw>
                    </a:effectLst>
                  </a:rPr>
                  <a:t>｢</a:t>
                </a:r>
                <a:r>
                  <a:rPr lang="ja-JP" altLang="en-US" sz="3600" dirty="0" smtClean="0">
                    <a:solidFill>
                      <a:srgbClr val="FFFF00"/>
                    </a:solidFill>
                    <a:effectLst>
                      <a:outerShdw blurRad="50800" dist="38100" dir="2700000" algn="tl" rotWithShape="0">
                        <a:prstClr val="black">
                          <a:alpha val="40000"/>
                        </a:prstClr>
                      </a:outerShdw>
                    </a:effectLst>
                  </a:rPr>
                  <a:t>投票日前日」まで</a:t>
                </a:r>
                <a:endParaRPr kumimoji="1" lang="ja-JP" altLang="en-US" sz="2800" dirty="0">
                  <a:solidFill>
                    <a:srgbClr val="FFFF00"/>
                  </a:solidFill>
                  <a:effectLst>
                    <a:outerShdw blurRad="50800" dist="38100" dir="2700000" algn="tl" rotWithShape="0">
                      <a:prstClr val="black">
                        <a:alpha val="40000"/>
                      </a:prstClr>
                    </a:outerShdw>
                  </a:effectLst>
                </a:endParaRPr>
              </a:p>
            </p:txBody>
          </p:sp>
        </p:grpSp>
      </p:grpSp>
      <p:sp>
        <p:nvSpPr>
          <p:cNvPr id="4" name="テキスト ボックス 3"/>
          <p:cNvSpPr txBox="1"/>
          <p:nvPr/>
        </p:nvSpPr>
        <p:spPr>
          <a:xfrm>
            <a:off x="497001" y="4077072"/>
            <a:ext cx="8149988" cy="1384995"/>
          </a:xfrm>
          <a:prstGeom prst="rect">
            <a:avLst/>
          </a:prstGeom>
          <a:noFill/>
        </p:spPr>
        <p:txBody>
          <a:bodyPr wrap="none" rtlCol="0">
            <a:spAutoFit/>
          </a:bodyPr>
          <a:lstStyle/>
          <a:p>
            <a:pPr algn="just"/>
            <a:r>
              <a:rPr lang="en-US" altLang="ja-JP" sz="2800" dirty="0" smtClean="0">
                <a:solidFill>
                  <a:schemeClr val="bg1"/>
                </a:solidFill>
              </a:rPr>
              <a:t>※</a:t>
            </a:r>
            <a:r>
              <a:rPr lang="ja-JP" altLang="en-US" sz="2800" dirty="0" smtClean="0">
                <a:solidFill>
                  <a:schemeClr val="bg1"/>
                </a:solidFill>
              </a:rPr>
              <a:t>ネット上の書込等は、発信時刻が確実に</a:t>
            </a:r>
            <a:r>
              <a:rPr kumimoji="1" lang="ja-JP" altLang="en-US" sz="2800" dirty="0" smtClean="0">
                <a:solidFill>
                  <a:schemeClr val="bg1"/>
                </a:solidFill>
              </a:rPr>
              <a:t>残ります。</a:t>
            </a:r>
            <a:endParaRPr kumimoji="1" lang="en-US" altLang="ja-JP" sz="2800" dirty="0" smtClean="0">
              <a:solidFill>
                <a:schemeClr val="bg1"/>
              </a:solidFill>
            </a:endParaRPr>
          </a:p>
          <a:p>
            <a:pPr algn="just"/>
            <a:r>
              <a:rPr lang="en-US" altLang="ja-JP" sz="2800" dirty="0" smtClean="0">
                <a:solidFill>
                  <a:schemeClr val="bg1"/>
                </a:solidFill>
              </a:rPr>
              <a:t>※</a:t>
            </a:r>
            <a:r>
              <a:rPr kumimoji="1" lang="ja-JP" altLang="en-US" sz="2800" dirty="0" smtClean="0">
                <a:solidFill>
                  <a:schemeClr val="bg1"/>
                </a:solidFill>
              </a:rPr>
              <a:t>日付については公示・告示日の午前零時以降で</a:t>
            </a:r>
            <a:endParaRPr kumimoji="1" lang="en-US" altLang="ja-JP" sz="2800" dirty="0" smtClean="0">
              <a:solidFill>
                <a:schemeClr val="bg1"/>
              </a:solidFill>
            </a:endParaRPr>
          </a:p>
          <a:p>
            <a:pPr algn="just"/>
            <a:r>
              <a:rPr lang="ja-JP" altLang="en-US" sz="2800" dirty="0" smtClean="0">
                <a:solidFill>
                  <a:schemeClr val="bg1"/>
                </a:solidFill>
              </a:rPr>
              <a:t>　　</a:t>
            </a:r>
            <a:r>
              <a:rPr kumimoji="1" lang="ja-JP" altLang="en-US" sz="2800" dirty="0" smtClean="0">
                <a:solidFill>
                  <a:schemeClr val="bg1"/>
                </a:solidFill>
              </a:rPr>
              <a:t>なくてはなりません。</a:t>
            </a:r>
            <a:endParaRPr kumimoji="1" lang="ja-JP" altLang="en-US" sz="2800" dirty="0">
              <a:solidFill>
                <a:schemeClr val="bg1"/>
              </a:solidFill>
            </a:endParaRPr>
          </a:p>
        </p:txBody>
      </p:sp>
      <p:sp>
        <p:nvSpPr>
          <p:cNvPr id="8" name="テキスト ボックス 7"/>
          <p:cNvSpPr txBox="1"/>
          <p:nvPr/>
        </p:nvSpPr>
        <p:spPr>
          <a:xfrm>
            <a:off x="2919330" y="3068960"/>
            <a:ext cx="3246402" cy="523220"/>
          </a:xfrm>
          <a:prstGeom prst="rect">
            <a:avLst/>
          </a:prstGeom>
          <a:noFill/>
        </p:spPr>
        <p:txBody>
          <a:bodyPr wrap="none" rtlCol="0">
            <a:spAutoFit/>
          </a:bodyPr>
          <a:lstStyle/>
          <a:p>
            <a:pPr algn="just"/>
            <a:r>
              <a:rPr lang="ja-JP" altLang="en-US" sz="2800" dirty="0" smtClean="0">
                <a:solidFill>
                  <a:schemeClr val="bg1"/>
                </a:solidFill>
              </a:rPr>
              <a:t>公職選挙法第</a:t>
            </a:r>
            <a:r>
              <a:rPr lang="en-US" altLang="ja-JP" sz="2800" dirty="0" smtClean="0">
                <a:solidFill>
                  <a:schemeClr val="bg1"/>
                </a:solidFill>
              </a:rPr>
              <a:t>129</a:t>
            </a:r>
            <a:r>
              <a:rPr lang="ja-JP" altLang="en-US" sz="2800" dirty="0" smtClean="0">
                <a:solidFill>
                  <a:schemeClr val="bg1"/>
                </a:solidFill>
              </a:rPr>
              <a:t>条</a:t>
            </a:r>
            <a:endParaRPr kumimoji="1" lang="ja-JP" altLang="en-US"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グループ化 28"/>
          <p:cNvGrpSpPr/>
          <p:nvPr/>
        </p:nvGrpSpPr>
        <p:grpSpPr>
          <a:xfrm>
            <a:off x="4860032" y="87015"/>
            <a:ext cx="4032448" cy="2627772"/>
            <a:chOff x="4860032" y="87015"/>
            <a:chExt cx="4032448" cy="2627772"/>
          </a:xfrm>
        </p:grpSpPr>
        <p:sp>
          <p:nvSpPr>
            <p:cNvPr id="23" name="角丸四角形 22"/>
            <p:cNvSpPr/>
            <p:nvPr/>
          </p:nvSpPr>
          <p:spPr>
            <a:xfrm>
              <a:off x="4860032" y="653939"/>
              <a:ext cx="4032448" cy="2060848"/>
            </a:xfrm>
            <a:prstGeom prst="roundRect">
              <a:avLst>
                <a:gd name="adj" fmla="val 11206"/>
              </a:avLst>
            </a:prstGeom>
            <a:solidFill>
              <a:schemeClr val="tx1"/>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022892" y="87015"/>
              <a:ext cx="3653564" cy="461665"/>
            </a:xfrm>
            <a:prstGeom prst="rect">
              <a:avLst/>
            </a:prstGeom>
            <a:noFill/>
          </p:spPr>
          <p:txBody>
            <a:bodyPr wrap="none" rtlCol="0">
              <a:spAutoFit/>
            </a:bodyPr>
            <a:lstStyle/>
            <a:p>
              <a:r>
                <a:rPr kumimoji="1" lang="ja-JP" altLang="en-US" sz="2400" dirty="0" smtClean="0">
                  <a:solidFill>
                    <a:schemeClr val="bg1"/>
                  </a:solidFill>
                  <a:latin typeface="ＤＨＰ特太ゴシック体" pitchFamily="50" charset="-128"/>
                  <a:ea typeface="ＤＨＰ特太ゴシック体" pitchFamily="50" charset="-128"/>
                </a:rPr>
                <a:t>この書込みは　○？　</a:t>
              </a:r>
              <a:r>
                <a:rPr kumimoji="1" lang="en-US" altLang="ja-JP" sz="2400" dirty="0" smtClean="0">
                  <a:solidFill>
                    <a:schemeClr val="bg1"/>
                  </a:solidFill>
                  <a:latin typeface="ＤＨＰ特太ゴシック体" pitchFamily="50" charset="-128"/>
                  <a:ea typeface="ＤＨＰ特太ゴシック体" pitchFamily="50" charset="-128"/>
                </a:rPr>
                <a:t>×</a:t>
              </a:r>
              <a:r>
                <a:rPr kumimoji="1" lang="ja-JP" altLang="en-US" sz="2400" dirty="0" smtClean="0">
                  <a:solidFill>
                    <a:schemeClr val="bg1"/>
                  </a:solidFill>
                  <a:latin typeface="ＤＨＰ特太ゴシック体" pitchFamily="50" charset="-128"/>
                  <a:ea typeface="ＤＨＰ特太ゴシック体" pitchFamily="50" charset="-128"/>
                </a:rPr>
                <a:t>？</a:t>
              </a:r>
              <a:endParaRPr kumimoji="1" lang="en-US" altLang="ja-JP" sz="2400" dirty="0" smtClean="0">
                <a:solidFill>
                  <a:schemeClr val="bg1"/>
                </a:solidFill>
                <a:latin typeface="ＤＨＰ特太ゴシック体" pitchFamily="50" charset="-128"/>
                <a:ea typeface="ＤＨＰ特太ゴシック体" pitchFamily="50" charset="-128"/>
              </a:endParaRPr>
            </a:p>
          </p:txBody>
        </p:sp>
      </p:grpSp>
      <p:sp>
        <p:nvSpPr>
          <p:cNvPr id="24" name="ドーナツ 23"/>
          <p:cNvSpPr/>
          <p:nvPr/>
        </p:nvSpPr>
        <p:spPr>
          <a:xfrm>
            <a:off x="6026228" y="764704"/>
            <a:ext cx="1786132" cy="1756328"/>
          </a:xfrm>
          <a:prstGeom prst="donut">
            <a:avLst>
              <a:gd name="adj" fmla="val 1552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角丸四角形 26"/>
          <p:cNvSpPr/>
          <p:nvPr/>
        </p:nvSpPr>
        <p:spPr>
          <a:xfrm>
            <a:off x="4860032" y="2852936"/>
            <a:ext cx="4032448" cy="2736304"/>
          </a:xfrm>
          <a:prstGeom prst="roundRect">
            <a:avLst>
              <a:gd name="adj" fmla="val 8462"/>
            </a:avLst>
          </a:prstGeom>
          <a:solidFill>
            <a:schemeClr val="tx1"/>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dirty="0" smtClean="0">
                <a:solidFill>
                  <a:schemeClr val="bg1"/>
                </a:solidFill>
              </a:rPr>
              <a:t>●　解　説　●</a:t>
            </a:r>
            <a:endParaRPr lang="en-US" altLang="ja-JP" dirty="0" smtClean="0">
              <a:solidFill>
                <a:schemeClr val="bg1"/>
              </a:solidFill>
            </a:endParaRPr>
          </a:p>
          <a:p>
            <a:pPr algn="ctr"/>
            <a:endParaRPr lang="en-US" altLang="ja-JP" sz="1000" dirty="0" smtClean="0">
              <a:solidFill>
                <a:schemeClr val="bg1"/>
              </a:solidFill>
            </a:endParaRPr>
          </a:p>
          <a:p>
            <a:pPr algn="just"/>
            <a:r>
              <a:rPr lang="ja-JP" altLang="en-US" dirty="0" smtClean="0">
                <a:solidFill>
                  <a:schemeClr val="bg1"/>
                </a:solidFill>
              </a:rPr>
              <a:t>　選挙期間中に、選挙権を持つ者が、この様なツイッターの投稿をすることは、違法ではありません。</a:t>
            </a:r>
            <a:endParaRPr lang="en-US" altLang="ja-JP" dirty="0" smtClean="0">
              <a:solidFill>
                <a:schemeClr val="bg1"/>
              </a:solidFill>
            </a:endParaRPr>
          </a:p>
          <a:p>
            <a:pPr algn="just"/>
            <a:r>
              <a:rPr lang="ja-JP" altLang="en-US" dirty="0" smtClean="0">
                <a:solidFill>
                  <a:schemeClr val="bg1"/>
                </a:solidFill>
              </a:rPr>
              <a:t>　</a:t>
            </a:r>
            <a:r>
              <a:rPr lang="en-US" altLang="ja-JP" dirty="0" smtClean="0">
                <a:solidFill>
                  <a:schemeClr val="bg1"/>
                </a:solidFill>
              </a:rPr>
              <a:t>LINE</a:t>
            </a:r>
            <a:r>
              <a:rPr lang="ja-JP" altLang="en-US" dirty="0" smtClean="0">
                <a:solidFill>
                  <a:schemeClr val="bg1"/>
                </a:solidFill>
              </a:rPr>
              <a:t>や</a:t>
            </a:r>
            <a:r>
              <a:rPr lang="en-US" altLang="ja-JP" dirty="0" err="1" smtClean="0">
                <a:solidFill>
                  <a:schemeClr val="bg1"/>
                </a:solidFill>
              </a:rPr>
              <a:t>Facebook</a:t>
            </a:r>
            <a:r>
              <a:rPr lang="ja-JP" altLang="en-US" dirty="0" smtClean="0">
                <a:solidFill>
                  <a:schemeClr val="bg1"/>
                </a:solidFill>
              </a:rPr>
              <a:t>などの</a:t>
            </a:r>
            <a:r>
              <a:rPr lang="en-US" altLang="ja-JP" dirty="0" smtClean="0">
                <a:solidFill>
                  <a:schemeClr val="bg1"/>
                </a:solidFill>
              </a:rPr>
              <a:t>SNS</a:t>
            </a:r>
            <a:r>
              <a:rPr lang="ja-JP" altLang="en-US" dirty="0" smtClean="0">
                <a:solidFill>
                  <a:schemeClr val="bg1"/>
                </a:solidFill>
              </a:rPr>
              <a:t>で発信することも問題ありません。</a:t>
            </a:r>
            <a:endParaRPr lang="en-US" altLang="ja-JP" dirty="0" smtClean="0">
              <a:solidFill>
                <a:schemeClr val="bg1"/>
              </a:solidFill>
            </a:endParaRPr>
          </a:p>
          <a:p>
            <a:pPr algn="just"/>
            <a:r>
              <a:rPr lang="ja-JP" altLang="en-US" dirty="0" smtClean="0">
                <a:solidFill>
                  <a:schemeClr val="bg1"/>
                </a:solidFill>
              </a:rPr>
              <a:t>　リツイートなどで、拡散することも問題はありません。</a:t>
            </a:r>
            <a:endParaRPr lang="en-US" altLang="ja-JP" dirty="0" smtClean="0">
              <a:solidFill>
                <a:schemeClr val="bg1"/>
              </a:solidFill>
            </a:endParaRPr>
          </a:p>
          <a:p>
            <a:pPr algn="just"/>
            <a:endParaRPr lang="en-US" altLang="ja-JP" dirty="0">
              <a:solidFill>
                <a:schemeClr val="bg1"/>
              </a:solidFill>
            </a:endParaRPr>
          </a:p>
          <a:p>
            <a:pPr algn="just"/>
            <a:endParaRPr lang="en-US" altLang="ja-JP" dirty="0" smtClean="0">
              <a:solidFill>
                <a:schemeClr val="bg1"/>
              </a:solidFill>
            </a:endParaRPr>
          </a:p>
          <a:p>
            <a:pPr algn="just"/>
            <a:endParaRPr lang="en-US" altLang="ja-JP" dirty="0" smtClean="0">
              <a:solidFill>
                <a:schemeClr val="bg1"/>
              </a:solidFill>
            </a:endParaRPr>
          </a:p>
          <a:p>
            <a:pPr algn="just"/>
            <a:endParaRPr lang="en-US" altLang="ja-JP" dirty="0">
              <a:solidFill>
                <a:schemeClr val="bg1"/>
              </a:solidFill>
            </a:endParaRPr>
          </a:p>
          <a:p>
            <a:pPr algn="just"/>
            <a:endParaRPr lang="en-US" altLang="ja-JP" dirty="0" smtClean="0">
              <a:solidFill>
                <a:schemeClr val="bg1"/>
              </a:solidFill>
            </a:endParaRPr>
          </a:p>
          <a:p>
            <a:pPr algn="just"/>
            <a:endParaRPr kumimoji="1" lang="en-US" altLang="ja-JP" dirty="0">
              <a:solidFill>
                <a:schemeClr val="bg1"/>
              </a:solidFill>
            </a:endParaRPr>
          </a:p>
          <a:p>
            <a:pPr algn="just"/>
            <a:endParaRPr lang="en-US" altLang="ja-JP" dirty="0" smtClean="0">
              <a:solidFill>
                <a:schemeClr val="bg1"/>
              </a:solidFill>
            </a:endParaRPr>
          </a:p>
          <a:p>
            <a:pPr algn="just"/>
            <a:endParaRPr kumimoji="1" lang="en-US" altLang="ja-JP" dirty="0">
              <a:solidFill>
                <a:schemeClr val="bg1"/>
              </a:solidFill>
            </a:endParaRPr>
          </a:p>
          <a:p>
            <a:pPr algn="just"/>
            <a:endParaRPr lang="en-US" altLang="ja-JP" dirty="0" smtClean="0">
              <a:solidFill>
                <a:schemeClr val="bg1"/>
              </a:solidFill>
            </a:endParaRPr>
          </a:p>
          <a:p>
            <a:pPr algn="just"/>
            <a:endParaRPr kumimoji="1" lang="en-US" altLang="ja-JP" dirty="0">
              <a:solidFill>
                <a:schemeClr val="bg1"/>
              </a:solidFill>
            </a:endParaRPr>
          </a:p>
          <a:p>
            <a:pPr algn="just"/>
            <a:endParaRPr lang="en-US" altLang="ja-JP" dirty="0" smtClean="0">
              <a:solidFill>
                <a:schemeClr val="bg1"/>
              </a:solidFill>
            </a:endParaRPr>
          </a:p>
          <a:p>
            <a:pPr algn="just"/>
            <a:endParaRPr kumimoji="1" lang="ja-JP" altLang="en-US" dirty="0">
              <a:solidFill>
                <a:schemeClr val="bg1"/>
              </a:solidFill>
            </a:endParaRPr>
          </a:p>
        </p:txBody>
      </p:sp>
      <p:sp>
        <p:nvSpPr>
          <p:cNvPr id="28" name="角丸四角形 27"/>
          <p:cNvSpPr/>
          <p:nvPr/>
        </p:nvSpPr>
        <p:spPr>
          <a:xfrm>
            <a:off x="4860032" y="5733256"/>
            <a:ext cx="4032448" cy="936104"/>
          </a:xfrm>
          <a:prstGeom prst="roundRect">
            <a:avLst>
              <a:gd name="adj" fmla="val 13672"/>
            </a:avLst>
          </a:prstGeom>
          <a:solidFill>
            <a:schemeClr val="tx1"/>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dirty="0" smtClean="0">
                <a:solidFill>
                  <a:schemeClr val="bg1"/>
                </a:solidFill>
              </a:rPr>
              <a:t>●根拠法令●</a:t>
            </a:r>
            <a:endParaRPr lang="en-US" altLang="ja-JP" dirty="0" smtClean="0">
              <a:solidFill>
                <a:schemeClr val="bg1"/>
              </a:solidFill>
            </a:endParaRPr>
          </a:p>
          <a:p>
            <a:pPr algn="ctr"/>
            <a:endParaRPr lang="en-US" altLang="ja-JP" sz="1200" dirty="0" smtClean="0">
              <a:solidFill>
                <a:schemeClr val="bg1"/>
              </a:solidFill>
            </a:endParaRPr>
          </a:p>
          <a:p>
            <a:pPr algn="ctr"/>
            <a:r>
              <a:rPr lang="ja-JP" altLang="en-US" dirty="0" smtClean="0">
                <a:solidFill>
                  <a:schemeClr val="bg1"/>
                </a:solidFill>
              </a:rPr>
              <a:t>改正公選法（ｲﾝﾀｰﾈｯﾄ選挙運動解禁）</a:t>
            </a:r>
            <a:endParaRPr lang="en-US" altLang="ja-JP" dirty="0" smtClean="0">
              <a:solidFill>
                <a:schemeClr val="bg1"/>
              </a:solidFill>
            </a:endParaRPr>
          </a:p>
          <a:p>
            <a:pPr algn="ctr"/>
            <a:endParaRPr lang="en-US" altLang="ja-JP" dirty="0">
              <a:solidFill>
                <a:schemeClr val="bg1"/>
              </a:solidFill>
            </a:endParaRPr>
          </a:p>
          <a:p>
            <a:pPr algn="ctr"/>
            <a:endParaRPr lang="en-US" altLang="ja-JP" dirty="0" smtClean="0">
              <a:solidFill>
                <a:schemeClr val="bg1"/>
              </a:solidFill>
            </a:endParaRPr>
          </a:p>
          <a:p>
            <a:pPr algn="ctr"/>
            <a:endParaRPr kumimoji="1" lang="en-US" altLang="ja-JP" dirty="0">
              <a:solidFill>
                <a:schemeClr val="bg1"/>
              </a:solidFill>
            </a:endParaRPr>
          </a:p>
          <a:p>
            <a:pPr algn="ctr"/>
            <a:endParaRPr lang="en-US" altLang="ja-JP" dirty="0" smtClean="0">
              <a:solidFill>
                <a:schemeClr val="bg1"/>
              </a:solidFill>
            </a:endParaRPr>
          </a:p>
          <a:p>
            <a:pPr algn="ctr"/>
            <a:endParaRPr kumimoji="1" lang="en-US" altLang="ja-JP" dirty="0">
              <a:solidFill>
                <a:schemeClr val="bg1"/>
              </a:solidFill>
            </a:endParaRPr>
          </a:p>
          <a:p>
            <a:pPr algn="ctr"/>
            <a:endParaRPr lang="en-US" altLang="ja-JP" dirty="0" smtClean="0">
              <a:solidFill>
                <a:schemeClr val="bg1"/>
              </a:solidFill>
            </a:endParaRPr>
          </a:p>
          <a:p>
            <a:pPr algn="ctr"/>
            <a:endParaRPr kumimoji="1" lang="en-US" altLang="ja-JP" dirty="0">
              <a:solidFill>
                <a:schemeClr val="bg1"/>
              </a:solidFill>
            </a:endParaRPr>
          </a:p>
          <a:p>
            <a:pPr algn="ctr"/>
            <a:endParaRPr lang="en-US" altLang="ja-JP" dirty="0" smtClean="0">
              <a:solidFill>
                <a:schemeClr val="bg1"/>
              </a:solidFill>
            </a:endParaRPr>
          </a:p>
          <a:p>
            <a:pPr algn="ctr"/>
            <a:endParaRPr kumimoji="1" lang="ja-JP" altLang="en-US" dirty="0">
              <a:solidFill>
                <a:schemeClr val="bg1"/>
              </a:solidFill>
            </a:endParaRPr>
          </a:p>
        </p:txBody>
      </p:sp>
      <p:grpSp>
        <p:nvGrpSpPr>
          <p:cNvPr id="33" name="グループ化 32"/>
          <p:cNvGrpSpPr/>
          <p:nvPr/>
        </p:nvGrpSpPr>
        <p:grpSpPr>
          <a:xfrm>
            <a:off x="1" y="0"/>
            <a:ext cx="4716016" cy="6858000"/>
            <a:chOff x="1" y="0"/>
            <a:chExt cx="4716016" cy="6858000"/>
          </a:xfrm>
        </p:grpSpPr>
        <p:grpSp>
          <p:nvGrpSpPr>
            <p:cNvPr id="32" name="グループ化 31"/>
            <p:cNvGrpSpPr/>
            <p:nvPr/>
          </p:nvGrpSpPr>
          <p:grpSpPr>
            <a:xfrm>
              <a:off x="1" y="0"/>
              <a:ext cx="4716016" cy="6858000"/>
              <a:chOff x="1" y="0"/>
              <a:chExt cx="4716016" cy="6858000"/>
            </a:xfrm>
          </p:grpSpPr>
          <p:grpSp>
            <p:nvGrpSpPr>
              <p:cNvPr id="31" name="グループ化 30"/>
              <p:cNvGrpSpPr/>
              <p:nvPr/>
            </p:nvGrpSpPr>
            <p:grpSpPr>
              <a:xfrm>
                <a:off x="1" y="0"/>
                <a:ext cx="4716016" cy="6858000"/>
                <a:chOff x="1" y="0"/>
                <a:chExt cx="4716016" cy="6858000"/>
              </a:xfrm>
            </p:grpSpPr>
            <p:grpSp>
              <p:nvGrpSpPr>
                <p:cNvPr id="2" name="グループ化 5"/>
                <p:cNvGrpSpPr/>
                <p:nvPr/>
              </p:nvGrpSpPr>
              <p:grpSpPr>
                <a:xfrm>
                  <a:off x="1" y="0"/>
                  <a:ext cx="4716016" cy="6858000"/>
                  <a:chOff x="0" y="0"/>
                  <a:chExt cx="5389183" cy="6858000"/>
                </a:xfrm>
              </p:grpSpPr>
              <p:pic>
                <p:nvPicPr>
                  <p:cNvPr id="3" name="図 2" descr="モノ_5.PNG"/>
                  <p:cNvPicPr>
                    <a:picLocks noChangeAspect="1"/>
                  </p:cNvPicPr>
                  <p:nvPr/>
                </p:nvPicPr>
                <p:blipFill>
                  <a:blip r:embed="rId3" cstate="print"/>
                  <a:stretch>
                    <a:fillRect/>
                  </a:stretch>
                </p:blipFill>
                <p:spPr>
                  <a:xfrm>
                    <a:off x="0" y="0"/>
                    <a:ext cx="5389183" cy="6858000"/>
                  </a:xfrm>
                  <a:prstGeom prst="rect">
                    <a:avLst/>
                  </a:prstGeom>
                </p:spPr>
              </p:pic>
              <p:sp>
                <p:nvSpPr>
                  <p:cNvPr id="5" name="正方形/長方形 4"/>
                  <p:cNvSpPr/>
                  <p:nvPr/>
                </p:nvSpPr>
                <p:spPr>
                  <a:xfrm>
                    <a:off x="323528" y="404664"/>
                    <a:ext cx="4752528" cy="5832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ja-JP" altLang="en-US" dirty="0"/>
                  </a:p>
                </p:txBody>
              </p:sp>
            </p:grpSp>
            <p:pic>
              <p:nvPicPr>
                <p:cNvPr id="21" name="図 20" descr="demo_strike_shifuku.png"/>
                <p:cNvPicPr>
                  <a:picLocks noChangeAspect="1"/>
                </p:cNvPicPr>
                <p:nvPr/>
              </p:nvPicPr>
              <p:blipFill>
                <a:blip r:embed="rId4" cstate="print"/>
                <a:stretch>
                  <a:fillRect/>
                </a:stretch>
              </p:blipFill>
              <p:spPr>
                <a:xfrm>
                  <a:off x="755576" y="1556792"/>
                  <a:ext cx="3372283" cy="2786350"/>
                </a:xfrm>
                <a:prstGeom prst="rect">
                  <a:avLst/>
                </a:prstGeom>
              </p:spPr>
            </p:pic>
            <p:sp>
              <p:nvSpPr>
                <p:cNvPr id="22" name="テキスト ボックス 21"/>
                <p:cNvSpPr txBox="1"/>
                <p:nvPr/>
              </p:nvSpPr>
              <p:spPr>
                <a:xfrm>
                  <a:off x="539160" y="4365104"/>
                  <a:ext cx="3672800" cy="1569660"/>
                </a:xfrm>
                <a:prstGeom prst="rect">
                  <a:avLst/>
                </a:prstGeom>
                <a:noFill/>
              </p:spPr>
              <p:txBody>
                <a:bodyPr wrap="none" rtlCol="0">
                  <a:spAutoFit/>
                </a:bodyPr>
                <a:lstStyle/>
                <a:p>
                  <a:r>
                    <a:rPr kumimoji="1" lang="ja-JP" altLang="en-US" sz="2400" dirty="0" smtClean="0">
                      <a:solidFill>
                        <a:schemeClr val="bg1"/>
                      </a:solidFill>
                    </a:rPr>
                    <a:t>　日曜日、〇〇候補の出陣</a:t>
                  </a:r>
                  <a:endParaRPr kumimoji="1" lang="en-US" altLang="ja-JP" sz="2400" dirty="0" smtClean="0">
                    <a:solidFill>
                      <a:schemeClr val="bg1"/>
                    </a:solidFill>
                  </a:endParaRPr>
                </a:p>
                <a:p>
                  <a:r>
                    <a:rPr kumimoji="1" lang="ja-JP" altLang="en-US" sz="2400" dirty="0" smtClean="0">
                      <a:solidFill>
                        <a:schemeClr val="bg1"/>
                      </a:solidFill>
                    </a:rPr>
                    <a:t>式に行ってきました。</a:t>
                  </a:r>
                  <a:endParaRPr kumimoji="1" lang="en-US" altLang="ja-JP" sz="2400" dirty="0" smtClean="0">
                    <a:solidFill>
                      <a:schemeClr val="bg1"/>
                    </a:solidFill>
                  </a:endParaRPr>
                </a:p>
                <a:p>
                  <a:r>
                    <a:rPr lang="ja-JP" altLang="en-US" sz="2400" dirty="0" smtClean="0">
                      <a:solidFill>
                        <a:schemeClr val="bg1"/>
                      </a:solidFill>
                    </a:rPr>
                    <a:t>　</a:t>
                  </a:r>
                  <a:r>
                    <a:rPr kumimoji="1" lang="ja-JP" altLang="en-US" sz="2400" dirty="0" smtClean="0">
                      <a:solidFill>
                        <a:schemeClr val="bg1"/>
                      </a:solidFill>
                    </a:rPr>
                    <a:t>みんなで〇〇候補を応援</a:t>
                  </a:r>
                  <a:endParaRPr kumimoji="1" lang="en-US" altLang="ja-JP" sz="2400" dirty="0" smtClean="0">
                    <a:solidFill>
                      <a:schemeClr val="bg1"/>
                    </a:solidFill>
                  </a:endParaRPr>
                </a:p>
                <a:p>
                  <a:r>
                    <a:rPr kumimoji="1" lang="ja-JP" altLang="en-US" sz="2400" dirty="0" smtClean="0">
                      <a:solidFill>
                        <a:schemeClr val="bg1"/>
                      </a:solidFill>
                    </a:rPr>
                    <a:t>しよう</a:t>
                  </a:r>
                  <a:r>
                    <a:rPr kumimoji="1" lang="en-US" altLang="ja-JP" sz="2400" dirty="0" smtClean="0">
                      <a:solidFill>
                        <a:schemeClr val="bg1"/>
                      </a:solidFill>
                    </a:rPr>
                    <a:t>!</a:t>
                  </a:r>
                  <a:endParaRPr kumimoji="1" lang="ja-JP" altLang="en-US" sz="2400" dirty="0">
                    <a:solidFill>
                      <a:schemeClr val="bg1"/>
                    </a:solidFill>
                  </a:endParaRPr>
                </a:p>
              </p:txBody>
            </p:sp>
          </p:grpSp>
          <p:grpSp>
            <p:nvGrpSpPr>
              <p:cNvPr id="4" name="グループ化 20"/>
              <p:cNvGrpSpPr/>
              <p:nvPr/>
            </p:nvGrpSpPr>
            <p:grpSpPr>
              <a:xfrm>
                <a:off x="395537" y="476672"/>
                <a:ext cx="2880319" cy="1008112"/>
                <a:chOff x="395537" y="476672"/>
                <a:chExt cx="2880319" cy="1008112"/>
              </a:xfrm>
            </p:grpSpPr>
            <p:grpSp>
              <p:nvGrpSpPr>
                <p:cNvPr id="6" name="グループ化 13"/>
                <p:cNvGrpSpPr/>
                <p:nvPr/>
              </p:nvGrpSpPr>
              <p:grpSpPr>
                <a:xfrm>
                  <a:off x="395537" y="476672"/>
                  <a:ext cx="792088" cy="1008112"/>
                  <a:chOff x="395536" y="476672"/>
                  <a:chExt cx="1078955" cy="1080120"/>
                </a:xfrm>
              </p:grpSpPr>
              <p:sp>
                <p:nvSpPr>
                  <p:cNvPr id="7" name="正方形/長方形 6"/>
                  <p:cNvSpPr/>
                  <p:nvPr/>
                </p:nvSpPr>
                <p:spPr>
                  <a:xfrm>
                    <a:off x="467544" y="476672"/>
                    <a:ext cx="93610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descr="人D-04.png"/>
                  <p:cNvPicPr>
                    <a:picLocks noChangeAspect="1"/>
                  </p:cNvPicPr>
                  <p:nvPr/>
                </p:nvPicPr>
                <p:blipFill>
                  <a:blip r:embed="rId5" cstate="print"/>
                  <a:stretch>
                    <a:fillRect/>
                  </a:stretch>
                </p:blipFill>
                <p:spPr>
                  <a:xfrm>
                    <a:off x="395536" y="477837"/>
                    <a:ext cx="1078955" cy="1078955"/>
                  </a:xfrm>
                  <a:prstGeom prst="rect">
                    <a:avLst/>
                  </a:prstGeom>
                </p:spPr>
              </p:pic>
            </p:grpSp>
            <p:sp>
              <p:nvSpPr>
                <p:cNvPr id="15" name="円/楕円 14"/>
                <p:cNvSpPr/>
                <p:nvPr/>
              </p:nvSpPr>
              <p:spPr>
                <a:xfrm>
                  <a:off x="1331640" y="659880"/>
                  <a:ext cx="170613" cy="248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1561310" y="659880"/>
                  <a:ext cx="170613" cy="248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1773117" y="654352"/>
                  <a:ext cx="170613" cy="248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2059691" y="662892"/>
                  <a:ext cx="170613" cy="248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259632" y="980728"/>
                  <a:ext cx="2016224" cy="369332"/>
                </a:xfrm>
                <a:prstGeom prst="rect">
                  <a:avLst/>
                </a:prstGeom>
                <a:noFill/>
              </p:spPr>
              <p:txBody>
                <a:bodyPr wrap="square" rtlCol="0">
                  <a:spAutoFit/>
                </a:bodyPr>
                <a:lstStyle/>
                <a:p>
                  <a:r>
                    <a:rPr lang="en-US" altLang="ja-JP" dirty="0" smtClean="0">
                      <a:solidFill>
                        <a:schemeClr val="bg1"/>
                      </a:solidFill>
                    </a:rPr>
                    <a:t>@</a:t>
                  </a:r>
                  <a:r>
                    <a:rPr lang="en-US" altLang="ja-JP" dirty="0" err="1" smtClean="0">
                      <a:solidFill>
                        <a:schemeClr val="bg1"/>
                      </a:solidFill>
                    </a:rPr>
                    <a:t>osdjfvheouh</a:t>
                  </a:r>
                  <a:endParaRPr kumimoji="1" lang="ja-JP" altLang="en-US" dirty="0">
                    <a:solidFill>
                      <a:schemeClr val="bg1"/>
                    </a:solidFill>
                  </a:endParaRPr>
                </a:p>
              </p:txBody>
            </p:sp>
          </p:grpSp>
        </p:grpSp>
        <p:sp>
          <p:nvSpPr>
            <p:cNvPr id="30" name="テキスト ボックス 29"/>
            <p:cNvSpPr txBox="1"/>
            <p:nvPr/>
          </p:nvSpPr>
          <p:spPr>
            <a:xfrm rot="20647158">
              <a:off x="2879068" y="451900"/>
              <a:ext cx="1462260" cy="461665"/>
            </a:xfrm>
            <a:prstGeom prst="rect">
              <a:avLst/>
            </a:prstGeom>
            <a:noFill/>
            <a:ln w="19050">
              <a:solidFill>
                <a:srgbClr val="FFFF00"/>
              </a:solidFill>
            </a:ln>
          </p:spPr>
          <p:txBody>
            <a:bodyPr wrap="none" rtlCol="0">
              <a:spAutoFit/>
            </a:bodyPr>
            <a:lstStyle/>
            <a:p>
              <a:r>
                <a:rPr kumimoji="1" lang="ja-JP" altLang="en-US" sz="2400" dirty="0" smtClean="0">
                  <a:solidFill>
                    <a:srgbClr val="FFC000"/>
                  </a:solidFill>
                </a:rPr>
                <a:t>ツイッター</a:t>
              </a:r>
              <a:endParaRPr kumimoji="1" lang="ja-JP" altLang="en-US" sz="2400" dirty="0">
                <a:solidFill>
                  <a:srgbClr val="FFC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28"/>
          <p:cNvGrpSpPr/>
          <p:nvPr/>
        </p:nvGrpSpPr>
        <p:grpSpPr>
          <a:xfrm>
            <a:off x="4860032" y="87015"/>
            <a:ext cx="4032448" cy="2627772"/>
            <a:chOff x="4860032" y="87015"/>
            <a:chExt cx="4032448" cy="2627772"/>
          </a:xfrm>
        </p:grpSpPr>
        <p:sp>
          <p:nvSpPr>
            <p:cNvPr id="23" name="角丸四角形 22"/>
            <p:cNvSpPr/>
            <p:nvPr/>
          </p:nvSpPr>
          <p:spPr>
            <a:xfrm>
              <a:off x="4860032" y="653939"/>
              <a:ext cx="4032448" cy="2060848"/>
            </a:xfrm>
            <a:prstGeom prst="roundRect">
              <a:avLst>
                <a:gd name="adj" fmla="val 11206"/>
              </a:avLst>
            </a:prstGeom>
            <a:solidFill>
              <a:schemeClr val="tx1"/>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022892" y="87015"/>
              <a:ext cx="3653564" cy="461665"/>
            </a:xfrm>
            <a:prstGeom prst="rect">
              <a:avLst/>
            </a:prstGeom>
            <a:noFill/>
          </p:spPr>
          <p:txBody>
            <a:bodyPr wrap="none" rtlCol="0">
              <a:spAutoFit/>
            </a:bodyPr>
            <a:lstStyle/>
            <a:p>
              <a:r>
                <a:rPr kumimoji="1" lang="ja-JP" altLang="en-US" sz="2400" dirty="0" smtClean="0">
                  <a:solidFill>
                    <a:schemeClr val="bg1"/>
                  </a:solidFill>
                  <a:latin typeface="ＤＨＰ特太ゴシック体" pitchFamily="50" charset="-128"/>
                  <a:ea typeface="ＤＨＰ特太ゴシック体" pitchFamily="50" charset="-128"/>
                </a:rPr>
                <a:t>この書込みは　○？　</a:t>
              </a:r>
              <a:r>
                <a:rPr kumimoji="1" lang="en-US" altLang="ja-JP" sz="2400" dirty="0" smtClean="0">
                  <a:solidFill>
                    <a:schemeClr val="bg1"/>
                  </a:solidFill>
                  <a:latin typeface="ＤＨＰ特太ゴシック体" pitchFamily="50" charset="-128"/>
                  <a:ea typeface="ＤＨＰ特太ゴシック体" pitchFamily="50" charset="-128"/>
                </a:rPr>
                <a:t>×</a:t>
              </a:r>
              <a:r>
                <a:rPr kumimoji="1" lang="ja-JP" altLang="en-US" sz="2400" dirty="0" smtClean="0">
                  <a:solidFill>
                    <a:schemeClr val="bg1"/>
                  </a:solidFill>
                  <a:latin typeface="ＤＨＰ特太ゴシック体" pitchFamily="50" charset="-128"/>
                  <a:ea typeface="ＤＨＰ特太ゴシック体" pitchFamily="50" charset="-128"/>
                </a:rPr>
                <a:t>？</a:t>
              </a:r>
              <a:endParaRPr kumimoji="1" lang="en-US" altLang="ja-JP" sz="2400" dirty="0" smtClean="0">
                <a:solidFill>
                  <a:schemeClr val="bg1"/>
                </a:solidFill>
                <a:latin typeface="ＤＨＰ特太ゴシック体" pitchFamily="50" charset="-128"/>
                <a:ea typeface="ＤＨＰ特太ゴシック体" pitchFamily="50" charset="-128"/>
              </a:endParaRPr>
            </a:p>
          </p:txBody>
        </p:sp>
      </p:grpSp>
      <p:sp>
        <p:nvSpPr>
          <p:cNvPr id="27" name="角丸四角形 26"/>
          <p:cNvSpPr/>
          <p:nvPr/>
        </p:nvSpPr>
        <p:spPr>
          <a:xfrm>
            <a:off x="4860032" y="2852936"/>
            <a:ext cx="4032448" cy="2736304"/>
          </a:xfrm>
          <a:prstGeom prst="roundRect">
            <a:avLst>
              <a:gd name="adj" fmla="val 8462"/>
            </a:avLst>
          </a:prstGeom>
          <a:solidFill>
            <a:schemeClr val="tx1"/>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dirty="0" smtClean="0">
                <a:solidFill>
                  <a:schemeClr val="bg1"/>
                </a:solidFill>
              </a:rPr>
              <a:t>●　解　説　●</a:t>
            </a:r>
            <a:endParaRPr lang="en-US" altLang="ja-JP" dirty="0" smtClean="0">
              <a:solidFill>
                <a:schemeClr val="bg1"/>
              </a:solidFill>
            </a:endParaRPr>
          </a:p>
          <a:p>
            <a:pPr algn="ctr"/>
            <a:endParaRPr lang="en-US" altLang="ja-JP" sz="1000" dirty="0" smtClean="0">
              <a:solidFill>
                <a:schemeClr val="bg1"/>
              </a:solidFill>
            </a:endParaRPr>
          </a:p>
          <a:p>
            <a:pPr algn="just">
              <a:buFont typeface="Arial" pitchFamily="34" charset="0"/>
              <a:buChar char="•"/>
            </a:pPr>
            <a:r>
              <a:rPr kumimoji="1" lang="ja-JP" altLang="en-US" dirty="0" smtClean="0">
                <a:solidFill>
                  <a:schemeClr val="bg1"/>
                </a:solidFill>
              </a:rPr>
              <a:t>　部活動単位での「選挙運動」であり、</a:t>
            </a:r>
            <a:endParaRPr kumimoji="1" lang="en-US" altLang="ja-JP" dirty="0" smtClean="0">
              <a:solidFill>
                <a:schemeClr val="bg1"/>
              </a:solidFill>
            </a:endParaRPr>
          </a:p>
          <a:p>
            <a:pPr algn="just"/>
            <a:r>
              <a:rPr lang="ja-JP" altLang="en-US" dirty="0" smtClean="0">
                <a:solidFill>
                  <a:schemeClr val="bg1"/>
                </a:solidFill>
              </a:rPr>
              <a:t>　「△△高校」と高校名を出したり、</a:t>
            </a:r>
            <a:r>
              <a:rPr lang="en-US" altLang="ja-JP" dirty="0" smtClean="0">
                <a:solidFill>
                  <a:schemeClr val="bg1"/>
                </a:solidFill>
              </a:rPr>
              <a:t>｢</a:t>
            </a:r>
            <a:r>
              <a:rPr lang="ja-JP" altLang="en-US" dirty="0" smtClean="0">
                <a:solidFill>
                  <a:schemeClr val="bg1"/>
                </a:solidFill>
              </a:rPr>
              <a:t>〇</a:t>
            </a:r>
            <a:endParaRPr lang="en-US" altLang="ja-JP" dirty="0" smtClean="0">
              <a:solidFill>
                <a:schemeClr val="bg1"/>
              </a:solidFill>
            </a:endParaRPr>
          </a:p>
          <a:p>
            <a:pPr algn="just"/>
            <a:r>
              <a:rPr lang="ja-JP" altLang="en-US" dirty="0">
                <a:solidFill>
                  <a:schemeClr val="bg1"/>
                </a:solidFill>
              </a:rPr>
              <a:t>　</a:t>
            </a:r>
            <a:r>
              <a:rPr lang="ja-JP" altLang="en-US" dirty="0" smtClean="0">
                <a:solidFill>
                  <a:schemeClr val="bg1"/>
                </a:solidFill>
              </a:rPr>
              <a:t>〇部</a:t>
            </a:r>
            <a:r>
              <a:rPr lang="en-US" altLang="ja-JP" dirty="0" smtClean="0">
                <a:solidFill>
                  <a:schemeClr val="bg1"/>
                </a:solidFill>
              </a:rPr>
              <a:t>｣</a:t>
            </a:r>
            <a:r>
              <a:rPr lang="ja-JP" altLang="en-US" dirty="0" smtClean="0">
                <a:solidFill>
                  <a:schemeClr val="bg1"/>
                </a:solidFill>
              </a:rPr>
              <a:t>と部活動名を書き込んでいる</a:t>
            </a:r>
            <a:r>
              <a:rPr lang="ja-JP" altLang="en-US" dirty="0" err="1" smtClean="0">
                <a:solidFill>
                  <a:schemeClr val="bg1"/>
                </a:solidFill>
              </a:rPr>
              <a:t>こ</a:t>
            </a:r>
            <a:r>
              <a:rPr lang="ja-JP" altLang="en-US" dirty="0" smtClean="0">
                <a:solidFill>
                  <a:schemeClr val="bg1"/>
                </a:solidFill>
              </a:rPr>
              <a:t>　</a:t>
            </a:r>
            <a:endParaRPr lang="en-US" altLang="ja-JP" dirty="0" smtClean="0">
              <a:solidFill>
                <a:schemeClr val="bg1"/>
              </a:solidFill>
            </a:endParaRPr>
          </a:p>
          <a:p>
            <a:pPr algn="just"/>
            <a:r>
              <a:rPr lang="ja-JP" altLang="en-US" dirty="0">
                <a:solidFill>
                  <a:schemeClr val="bg1"/>
                </a:solidFill>
              </a:rPr>
              <a:t>　</a:t>
            </a:r>
            <a:r>
              <a:rPr lang="ja-JP" altLang="en-US" dirty="0" smtClean="0">
                <a:solidFill>
                  <a:schemeClr val="bg1"/>
                </a:solidFill>
              </a:rPr>
              <a:t>とから、</a:t>
            </a:r>
            <a:r>
              <a:rPr lang="en-US" altLang="ja-JP" dirty="0" smtClean="0">
                <a:solidFill>
                  <a:srgbClr val="FFFF00"/>
                </a:solidFill>
              </a:rPr>
              <a:t>｢</a:t>
            </a:r>
            <a:r>
              <a:rPr lang="ja-JP" altLang="en-US" dirty="0" smtClean="0">
                <a:solidFill>
                  <a:srgbClr val="FFFF00"/>
                </a:solidFill>
              </a:rPr>
              <a:t>学校の人間関係で投票に影</a:t>
            </a:r>
            <a:endParaRPr lang="en-US" altLang="ja-JP" dirty="0" smtClean="0">
              <a:solidFill>
                <a:srgbClr val="FFFF00"/>
              </a:solidFill>
            </a:endParaRPr>
          </a:p>
          <a:p>
            <a:pPr algn="just"/>
            <a:r>
              <a:rPr lang="ja-JP" altLang="en-US" dirty="0" smtClean="0">
                <a:solidFill>
                  <a:srgbClr val="FFFF00"/>
                </a:solidFill>
              </a:rPr>
              <a:t>　響を与える</a:t>
            </a:r>
            <a:r>
              <a:rPr lang="en-US" altLang="ja-JP" dirty="0" smtClean="0">
                <a:solidFill>
                  <a:srgbClr val="FFFF00"/>
                </a:solidFill>
              </a:rPr>
              <a:t>｣</a:t>
            </a:r>
            <a:r>
              <a:rPr lang="ja-JP" altLang="en-US" dirty="0" smtClean="0">
                <a:solidFill>
                  <a:srgbClr val="FFFF00"/>
                </a:solidFill>
              </a:rPr>
              <a:t>と解釈されかねません</a:t>
            </a:r>
            <a:r>
              <a:rPr lang="ja-JP" altLang="en-US" dirty="0" smtClean="0">
                <a:solidFill>
                  <a:schemeClr val="bg1"/>
                </a:solidFill>
              </a:rPr>
              <a:t>。</a:t>
            </a:r>
            <a:endParaRPr lang="en-US" altLang="ja-JP" dirty="0" smtClean="0">
              <a:solidFill>
                <a:schemeClr val="bg1"/>
              </a:solidFill>
            </a:endParaRPr>
          </a:p>
          <a:p>
            <a:pPr algn="just">
              <a:buFont typeface="Arial" pitchFamily="34" charset="0"/>
              <a:buChar char="•"/>
            </a:pPr>
            <a:r>
              <a:rPr lang="ja-JP" altLang="en-US" dirty="0" smtClean="0">
                <a:solidFill>
                  <a:schemeClr val="bg1"/>
                </a:solidFill>
              </a:rPr>
              <a:t>　個人の活動で、学校名や部活名な</a:t>
            </a:r>
            <a:endParaRPr lang="en-US" altLang="ja-JP" dirty="0" smtClean="0">
              <a:solidFill>
                <a:schemeClr val="bg1"/>
              </a:solidFill>
            </a:endParaRPr>
          </a:p>
          <a:p>
            <a:pPr algn="just"/>
            <a:r>
              <a:rPr lang="ja-JP" altLang="en-US" dirty="0">
                <a:solidFill>
                  <a:schemeClr val="bg1"/>
                </a:solidFill>
              </a:rPr>
              <a:t>　</a:t>
            </a:r>
            <a:r>
              <a:rPr lang="ja-JP" altLang="en-US" dirty="0" err="1" smtClean="0">
                <a:solidFill>
                  <a:schemeClr val="bg1"/>
                </a:solidFill>
              </a:rPr>
              <a:t>どを</a:t>
            </a:r>
            <a:r>
              <a:rPr lang="ja-JP" altLang="en-US" dirty="0" smtClean="0">
                <a:solidFill>
                  <a:schemeClr val="bg1"/>
                </a:solidFill>
              </a:rPr>
              <a:t>出さなければ問題はありません。</a:t>
            </a:r>
            <a:endParaRPr lang="en-US" altLang="ja-JP" dirty="0" smtClean="0">
              <a:solidFill>
                <a:schemeClr val="bg1"/>
              </a:solidFill>
            </a:endParaRPr>
          </a:p>
          <a:p>
            <a:pPr algn="just">
              <a:buFont typeface="Arial" pitchFamily="34" charset="0"/>
              <a:buChar char="•"/>
            </a:pPr>
            <a:endParaRPr kumimoji="1" lang="ja-JP" altLang="en-US" dirty="0">
              <a:solidFill>
                <a:schemeClr val="bg1"/>
              </a:solidFill>
            </a:endParaRPr>
          </a:p>
        </p:txBody>
      </p:sp>
      <p:sp>
        <p:nvSpPr>
          <p:cNvPr id="28" name="角丸四角形 27"/>
          <p:cNvSpPr/>
          <p:nvPr/>
        </p:nvSpPr>
        <p:spPr>
          <a:xfrm>
            <a:off x="4860032" y="5733256"/>
            <a:ext cx="4032448" cy="936104"/>
          </a:xfrm>
          <a:prstGeom prst="roundRect">
            <a:avLst>
              <a:gd name="adj" fmla="val 13672"/>
            </a:avLst>
          </a:prstGeom>
          <a:solidFill>
            <a:schemeClr val="tx1"/>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dirty="0" smtClean="0">
                <a:solidFill>
                  <a:schemeClr val="bg1"/>
                </a:solidFill>
              </a:rPr>
              <a:t>●根拠法令●</a:t>
            </a:r>
            <a:endParaRPr lang="en-US" altLang="ja-JP" dirty="0" smtClean="0">
              <a:solidFill>
                <a:schemeClr val="bg1"/>
              </a:solidFill>
            </a:endParaRPr>
          </a:p>
          <a:p>
            <a:pPr algn="ctr"/>
            <a:endParaRPr lang="en-US" altLang="ja-JP" sz="1200" dirty="0" smtClean="0">
              <a:solidFill>
                <a:schemeClr val="bg1"/>
              </a:solidFill>
            </a:endParaRPr>
          </a:p>
          <a:p>
            <a:pPr algn="ctr"/>
            <a:r>
              <a:rPr lang="ja-JP" altLang="en-US" dirty="0" smtClean="0">
                <a:solidFill>
                  <a:schemeClr val="bg1"/>
                </a:solidFill>
              </a:rPr>
              <a:t>教育基本法第</a:t>
            </a:r>
            <a:r>
              <a:rPr lang="en-US" altLang="ja-JP" dirty="0" smtClean="0">
                <a:solidFill>
                  <a:schemeClr val="bg1"/>
                </a:solidFill>
              </a:rPr>
              <a:t>14</a:t>
            </a:r>
            <a:r>
              <a:rPr lang="ja-JP" altLang="en-US" dirty="0" smtClean="0">
                <a:solidFill>
                  <a:schemeClr val="bg1"/>
                </a:solidFill>
              </a:rPr>
              <a:t>条</a:t>
            </a:r>
            <a:r>
              <a:rPr lang="en-US" altLang="ja-JP" dirty="0" smtClean="0">
                <a:solidFill>
                  <a:schemeClr val="bg1"/>
                </a:solidFill>
              </a:rPr>
              <a:t>2</a:t>
            </a:r>
            <a:r>
              <a:rPr lang="ja-JP" altLang="en-US" dirty="0" smtClean="0">
                <a:solidFill>
                  <a:schemeClr val="bg1"/>
                </a:solidFill>
              </a:rPr>
              <a:t>項</a:t>
            </a:r>
            <a:endParaRPr lang="en-US" altLang="ja-JP" dirty="0" smtClean="0">
              <a:solidFill>
                <a:schemeClr val="bg1"/>
              </a:solidFill>
            </a:endParaRPr>
          </a:p>
          <a:p>
            <a:pPr algn="ctr"/>
            <a:endParaRPr lang="en-US" altLang="ja-JP" dirty="0" smtClean="0">
              <a:solidFill>
                <a:schemeClr val="bg1"/>
              </a:solidFill>
            </a:endParaRPr>
          </a:p>
          <a:p>
            <a:pPr algn="ctr"/>
            <a:endParaRPr lang="en-US" altLang="ja-JP" dirty="0">
              <a:solidFill>
                <a:schemeClr val="bg1"/>
              </a:solidFill>
            </a:endParaRPr>
          </a:p>
          <a:p>
            <a:pPr algn="ctr"/>
            <a:endParaRPr lang="en-US" altLang="ja-JP" dirty="0" smtClean="0">
              <a:solidFill>
                <a:schemeClr val="bg1"/>
              </a:solidFill>
            </a:endParaRPr>
          </a:p>
          <a:p>
            <a:pPr algn="ctr"/>
            <a:endParaRPr kumimoji="1" lang="en-US" altLang="ja-JP" dirty="0">
              <a:solidFill>
                <a:schemeClr val="bg1"/>
              </a:solidFill>
            </a:endParaRPr>
          </a:p>
          <a:p>
            <a:pPr algn="ctr"/>
            <a:endParaRPr lang="en-US" altLang="ja-JP" dirty="0" smtClean="0">
              <a:solidFill>
                <a:schemeClr val="bg1"/>
              </a:solidFill>
            </a:endParaRPr>
          </a:p>
          <a:p>
            <a:pPr algn="ctr"/>
            <a:endParaRPr kumimoji="1" lang="en-US" altLang="ja-JP" dirty="0">
              <a:solidFill>
                <a:schemeClr val="bg1"/>
              </a:solidFill>
            </a:endParaRPr>
          </a:p>
          <a:p>
            <a:pPr algn="ctr"/>
            <a:endParaRPr lang="en-US" altLang="ja-JP" dirty="0" smtClean="0">
              <a:solidFill>
                <a:schemeClr val="bg1"/>
              </a:solidFill>
            </a:endParaRPr>
          </a:p>
          <a:p>
            <a:pPr algn="ctr"/>
            <a:endParaRPr kumimoji="1" lang="en-US" altLang="ja-JP" dirty="0">
              <a:solidFill>
                <a:schemeClr val="bg1"/>
              </a:solidFill>
            </a:endParaRPr>
          </a:p>
          <a:p>
            <a:pPr algn="ctr"/>
            <a:endParaRPr lang="en-US" altLang="ja-JP" dirty="0" smtClean="0">
              <a:solidFill>
                <a:schemeClr val="bg1"/>
              </a:solidFill>
            </a:endParaRPr>
          </a:p>
          <a:p>
            <a:pPr algn="ctr"/>
            <a:endParaRPr kumimoji="1" lang="ja-JP" altLang="en-US" dirty="0">
              <a:solidFill>
                <a:schemeClr val="bg1"/>
              </a:solidFill>
            </a:endParaRPr>
          </a:p>
        </p:txBody>
      </p:sp>
      <p:grpSp>
        <p:nvGrpSpPr>
          <p:cNvPr id="4" name="グループ化 32"/>
          <p:cNvGrpSpPr/>
          <p:nvPr/>
        </p:nvGrpSpPr>
        <p:grpSpPr>
          <a:xfrm>
            <a:off x="1" y="0"/>
            <a:ext cx="4716016" cy="6858000"/>
            <a:chOff x="1" y="0"/>
            <a:chExt cx="4716016" cy="6858000"/>
          </a:xfrm>
        </p:grpSpPr>
        <p:grpSp>
          <p:nvGrpSpPr>
            <p:cNvPr id="6" name="グループ化 31"/>
            <p:cNvGrpSpPr/>
            <p:nvPr/>
          </p:nvGrpSpPr>
          <p:grpSpPr>
            <a:xfrm>
              <a:off x="1" y="0"/>
              <a:ext cx="4716016" cy="6858000"/>
              <a:chOff x="1" y="0"/>
              <a:chExt cx="4716016" cy="6858000"/>
            </a:xfrm>
          </p:grpSpPr>
          <p:grpSp>
            <p:nvGrpSpPr>
              <p:cNvPr id="8" name="グループ化 30"/>
              <p:cNvGrpSpPr/>
              <p:nvPr/>
            </p:nvGrpSpPr>
            <p:grpSpPr>
              <a:xfrm>
                <a:off x="1" y="0"/>
                <a:ext cx="4716016" cy="6858000"/>
                <a:chOff x="1" y="0"/>
                <a:chExt cx="4716016" cy="6858000"/>
              </a:xfrm>
            </p:grpSpPr>
            <p:grpSp>
              <p:nvGrpSpPr>
                <p:cNvPr id="9" name="グループ化 5"/>
                <p:cNvGrpSpPr/>
                <p:nvPr/>
              </p:nvGrpSpPr>
              <p:grpSpPr>
                <a:xfrm>
                  <a:off x="1" y="0"/>
                  <a:ext cx="4716016" cy="6858000"/>
                  <a:chOff x="0" y="0"/>
                  <a:chExt cx="5389183" cy="6858000"/>
                </a:xfrm>
              </p:grpSpPr>
              <p:pic>
                <p:nvPicPr>
                  <p:cNvPr id="3" name="図 2" descr="モノ_5.PNG"/>
                  <p:cNvPicPr>
                    <a:picLocks noChangeAspect="1"/>
                  </p:cNvPicPr>
                  <p:nvPr/>
                </p:nvPicPr>
                <p:blipFill>
                  <a:blip r:embed="rId3" cstate="print"/>
                  <a:stretch>
                    <a:fillRect/>
                  </a:stretch>
                </p:blipFill>
                <p:spPr>
                  <a:xfrm>
                    <a:off x="0" y="0"/>
                    <a:ext cx="5389183" cy="6858000"/>
                  </a:xfrm>
                  <a:prstGeom prst="rect">
                    <a:avLst/>
                  </a:prstGeom>
                </p:spPr>
              </p:pic>
              <p:sp>
                <p:nvSpPr>
                  <p:cNvPr id="5" name="正方形/長方形 4"/>
                  <p:cNvSpPr/>
                  <p:nvPr/>
                </p:nvSpPr>
                <p:spPr>
                  <a:xfrm>
                    <a:off x="323528" y="404664"/>
                    <a:ext cx="4752528" cy="5832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ja-JP" altLang="en-US" dirty="0"/>
                  </a:p>
                </p:txBody>
              </p:sp>
            </p:grpSp>
            <p:pic>
              <p:nvPicPr>
                <p:cNvPr id="21" name="図 20" descr="demo_strike_shifuku.png"/>
                <p:cNvPicPr>
                  <a:picLocks noChangeAspect="1"/>
                </p:cNvPicPr>
                <p:nvPr/>
              </p:nvPicPr>
              <p:blipFill>
                <a:blip r:embed="rId4" cstate="print"/>
                <a:stretch>
                  <a:fillRect/>
                </a:stretch>
              </p:blipFill>
              <p:spPr>
                <a:xfrm>
                  <a:off x="755576" y="1268760"/>
                  <a:ext cx="3372283" cy="2786350"/>
                </a:xfrm>
                <a:prstGeom prst="rect">
                  <a:avLst/>
                </a:prstGeom>
              </p:spPr>
            </p:pic>
            <p:sp>
              <p:nvSpPr>
                <p:cNvPr id="22" name="テキスト ボックス 21"/>
                <p:cNvSpPr txBox="1"/>
                <p:nvPr/>
              </p:nvSpPr>
              <p:spPr>
                <a:xfrm>
                  <a:off x="539160" y="3933056"/>
                  <a:ext cx="3583032" cy="2308324"/>
                </a:xfrm>
                <a:prstGeom prst="rect">
                  <a:avLst/>
                </a:prstGeom>
                <a:noFill/>
              </p:spPr>
              <p:txBody>
                <a:bodyPr wrap="none" rtlCol="0">
                  <a:spAutoFit/>
                </a:bodyPr>
                <a:lstStyle/>
                <a:p>
                  <a:r>
                    <a:rPr kumimoji="1" lang="ja-JP" altLang="en-US" sz="2400" dirty="0" smtClean="0">
                      <a:solidFill>
                        <a:schemeClr val="bg1"/>
                      </a:solidFill>
                    </a:rPr>
                    <a:t>　</a:t>
                  </a:r>
                  <a:r>
                    <a:rPr kumimoji="1" lang="en-US" altLang="ja-JP" sz="2400" dirty="0" smtClean="0">
                      <a:solidFill>
                        <a:schemeClr val="bg1"/>
                      </a:solidFill>
                    </a:rPr>
                    <a:t>××</a:t>
                  </a:r>
                  <a:r>
                    <a:rPr kumimoji="1" lang="ja-JP" altLang="en-US" sz="2400" dirty="0" smtClean="0">
                      <a:solidFill>
                        <a:schemeClr val="bg1"/>
                      </a:solidFill>
                    </a:rPr>
                    <a:t>候補は、スタジアム</a:t>
                  </a:r>
                  <a:endParaRPr kumimoji="1" lang="en-US" altLang="ja-JP" sz="2400" dirty="0" smtClean="0">
                    <a:solidFill>
                      <a:schemeClr val="bg1"/>
                    </a:solidFill>
                  </a:endParaRPr>
                </a:p>
                <a:p>
                  <a:r>
                    <a:rPr kumimoji="1" lang="ja-JP" altLang="en-US" sz="2400" dirty="0" smtClean="0">
                      <a:solidFill>
                        <a:schemeClr val="bg1"/>
                      </a:solidFill>
                    </a:rPr>
                    <a:t>建設を公約しています！</a:t>
                  </a:r>
                  <a:endParaRPr kumimoji="1" lang="en-US" altLang="ja-JP" sz="2400" dirty="0" smtClean="0">
                    <a:solidFill>
                      <a:schemeClr val="bg1"/>
                    </a:solidFill>
                  </a:endParaRPr>
                </a:p>
                <a:p>
                  <a:r>
                    <a:rPr lang="ja-JP" altLang="en-US" sz="2400" dirty="0" smtClean="0">
                      <a:solidFill>
                        <a:schemeClr val="bg1"/>
                      </a:solidFill>
                    </a:rPr>
                    <a:t>　△△高校〇〇部は、</a:t>
                  </a:r>
                  <a:endParaRPr lang="en-US" altLang="ja-JP" sz="2400" dirty="0" smtClean="0">
                    <a:solidFill>
                      <a:schemeClr val="bg1"/>
                    </a:solidFill>
                  </a:endParaRPr>
                </a:p>
                <a:p>
                  <a:r>
                    <a:rPr lang="en-US" altLang="ja-JP" sz="2400" dirty="0" smtClean="0">
                      <a:solidFill>
                        <a:schemeClr val="bg1"/>
                      </a:solidFill>
                    </a:rPr>
                    <a:t>××</a:t>
                  </a:r>
                  <a:r>
                    <a:rPr kumimoji="1" lang="ja-JP" altLang="en-US" sz="2400" dirty="0" smtClean="0">
                      <a:solidFill>
                        <a:schemeClr val="bg1"/>
                      </a:solidFill>
                    </a:rPr>
                    <a:t>候補を応援してます。</a:t>
                  </a:r>
                  <a:endParaRPr kumimoji="1" lang="en-US" altLang="ja-JP" sz="2400" dirty="0" smtClean="0">
                    <a:solidFill>
                      <a:schemeClr val="bg1"/>
                    </a:solidFill>
                  </a:endParaRPr>
                </a:p>
                <a:p>
                  <a:endParaRPr lang="en-US" altLang="ja-JP" sz="2400" dirty="0" smtClean="0">
                    <a:solidFill>
                      <a:schemeClr val="bg1"/>
                    </a:solidFill>
                  </a:endParaRPr>
                </a:p>
                <a:p>
                  <a:r>
                    <a:rPr kumimoji="1" lang="ja-JP" altLang="en-US" sz="2400" dirty="0" smtClean="0">
                      <a:solidFill>
                        <a:schemeClr val="bg1"/>
                      </a:solidFill>
                    </a:rPr>
                    <a:t>　</a:t>
                  </a:r>
                  <a:endParaRPr kumimoji="1" lang="ja-JP" altLang="en-US" sz="2400" dirty="0">
                    <a:solidFill>
                      <a:schemeClr val="bg1"/>
                    </a:solidFill>
                  </a:endParaRPr>
                </a:p>
              </p:txBody>
            </p:sp>
          </p:grpSp>
          <p:grpSp>
            <p:nvGrpSpPr>
              <p:cNvPr id="10" name="グループ化 20"/>
              <p:cNvGrpSpPr/>
              <p:nvPr/>
            </p:nvGrpSpPr>
            <p:grpSpPr>
              <a:xfrm>
                <a:off x="395537" y="476672"/>
                <a:ext cx="2880319" cy="1008112"/>
                <a:chOff x="395537" y="476672"/>
                <a:chExt cx="2880319" cy="1008112"/>
              </a:xfrm>
            </p:grpSpPr>
            <p:grpSp>
              <p:nvGrpSpPr>
                <p:cNvPr id="11" name="グループ化 13"/>
                <p:cNvGrpSpPr/>
                <p:nvPr/>
              </p:nvGrpSpPr>
              <p:grpSpPr>
                <a:xfrm>
                  <a:off x="395537" y="476672"/>
                  <a:ext cx="792088" cy="1008112"/>
                  <a:chOff x="395536" y="476672"/>
                  <a:chExt cx="1078955" cy="1080120"/>
                </a:xfrm>
              </p:grpSpPr>
              <p:sp>
                <p:nvSpPr>
                  <p:cNvPr id="7" name="正方形/長方形 6"/>
                  <p:cNvSpPr/>
                  <p:nvPr/>
                </p:nvSpPr>
                <p:spPr>
                  <a:xfrm>
                    <a:off x="467544" y="476672"/>
                    <a:ext cx="93610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descr="人D-04.png"/>
                  <p:cNvPicPr>
                    <a:picLocks noChangeAspect="1"/>
                  </p:cNvPicPr>
                  <p:nvPr/>
                </p:nvPicPr>
                <p:blipFill>
                  <a:blip r:embed="rId5" cstate="print"/>
                  <a:stretch>
                    <a:fillRect/>
                  </a:stretch>
                </p:blipFill>
                <p:spPr>
                  <a:xfrm>
                    <a:off x="395536" y="477837"/>
                    <a:ext cx="1078955" cy="1078955"/>
                  </a:xfrm>
                  <a:prstGeom prst="rect">
                    <a:avLst/>
                  </a:prstGeom>
                </p:spPr>
              </p:pic>
            </p:grpSp>
            <p:sp>
              <p:nvSpPr>
                <p:cNvPr id="15" name="円/楕円 14"/>
                <p:cNvSpPr/>
                <p:nvPr/>
              </p:nvSpPr>
              <p:spPr>
                <a:xfrm>
                  <a:off x="1331640" y="659880"/>
                  <a:ext cx="170613" cy="248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1561310" y="659880"/>
                  <a:ext cx="170613" cy="248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1773117" y="654352"/>
                  <a:ext cx="170613" cy="248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2059691" y="662892"/>
                  <a:ext cx="170613" cy="248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259632" y="980728"/>
                  <a:ext cx="2016224" cy="369332"/>
                </a:xfrm>
                <a:prstGeom prst="rect">
                  <a:avLst/>
                </a:prstGeom>
                <a:noFill/>
              </p:spPr>
              <p:txBody>
                <a:bodyPr wrap="square" rtlCol="0">
                  <a:spAutoFit/>
                </a:bodyPr>
                <a:lstStyle/>
                <a:p>
                  <a:r>
                    <a:rPr lang="en-US" altLang="ja-JP" dirty="0" smtClean="0">
                      <a:solidFill>
                        <a:schemeClr val="bg1"/>
                      </a:solidFill>
                    </a:rPr>
                    <a:t>@</a:t>
                  </a:r>
                  <a:r>
                    <a:rPr lang="en-US" altLang="ja-JP" dirty="0" err="1" smtClean="0">
                      <a:solidFill>
                        <a:schemeClr val="bg1"/>
                      </a:solidFill>
                    </a:rPr>
                    <a:t>osdjfvheouh</a:t>
                  </a:r>
                  <a:endParaRPr kumimoji="1" lang="ja-JP" altLang="en-US" dirty="0">
                    <a:solidFill>
                      <a:schemeClr val="bg1"/>
                    </a:solidFill>
                  </a:endParaRPr>
                </a:p>
              </p:txBody>
            </p:sp>
          </p:grpSp>
        </p:grpSp>
        <p:sp>
          <p:nvSpPr>
            <p:cNvPr id="30" name="テキスト ボックス 29"/>
            <p:cNvSpPr txBox="1"/>
            <p:nvPr/>
          </p:nvSpPr>
          <p:spPr>
            <a:xfrm rot="20647158">
              <a:off x="2879068" y="451900"/>
              <a:ext cx="1462260" cy="461665"/>
            </a:xfrm>
            <a:prstGeom prst="rect">
              <a:avLst/>
            </a:prstGeom>
            <a:noFill/>
            <a:ln w="19050">
              <a:solidFill>
                <a:srgbClr val="FFFF00"/>
              </a:solidFill>
            </a:ln>
          </p:spPr>
          <p:txBody>
            <a:bodyPr wrap="none" rtlCol="0">
              <a:spAutoFit/>
            </a:bodyPr>
            <a:lstStyle/>
            <a:p>
              <a:r>
                <a:rPr kumimoji="1" lang="ja-JP" altLang="en-US" sz="2400" dirty="0" smtClean="0">
                  <a:solidFill>
                    <a:srgbClr val="FFC000"/>
                  </a:solidFill>
                </a:rPr>
                <a:t>ツイッター</a:t>
              </a:r>
              <a:endParaRPr kumimoji="1" lang="ja-JP" altLang="en-US" sz="2400" dirty="0">
                <a:solidFill>
                  <a:srgbClr val="FFC000"/>
                </a:solidFill>
              </a:endParaRPr>
            </a:p>
          </p:txBody>
        </p:sp>
      </p:grpSp>
      <p:sp>
        <p:nvSpPr>
          <p:cNvPr id="29" name="十字形 28"/>
          <p:cNvSpPr/>
          <p:nvPr/>
        </p:nvSpPr>
        <p:spPr>
          <a:xfrm rot="2673138">
            <a:off x="5779242" y="651041"/>
            <a:ext cx="2001921" cy="2003590"/>
          </a:xfrm>
          <a:prstGeom prst="plus">
            <a:avLst>
              <a:gd name="adj" fmla="val 3988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28"/>
          <p:cNvGrpSpPr/>
          <p:nvPr/>
        </p:nvGrpSpPr>
        <p:grpSpPr>
          <a:xfrm>
            <a:off x="4860032" y="87015"/>
            <a:ext cx="4032448" cy="2359908"/>
            <a:chOff x="4860032" y="87015"/>
            <a:chExt cx="4032448" cy="2359908"/>
          </a:xfrm>
        </p:grpSpPr>
        <p:sp>
          <p:nvSpPr>
            <p:cNvPr id="23" name="角丸四角形 22"/>
            <p:cNvSpPr/>
            <p:nvPr/>
          </p:nvSpPr>
          <p:spPr>
            <a:xfrm>
              <a:off x="4860032" y="653939"/>
              <a:ext cx="4032448" cy="1792984"/>
            </a:xfrm>
            <a:prstGeom prst="roundRect">
              <a:avLst>
                <a:gd name="adj" fmla="val 11206"/>
              </a:avLst>
            </a:prstGeom>
            <a:solidFill>
              <a:schemeClr val="tx1"/>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022892" y="87015"/>
              <a:ext cx="3653564" cy="461665"/>
            </a:xfrm>
            <a:prstGeom prst="rect">
              <a:avLst/>
            </a:prstGeom>
            <a:noFill/>
          </p:spPr>
          <p:txBody>
            <a:bodyPr wrap="none" rtlCol="0">
              <a:spAutoFit/>
            </a:bodyPr>
            <a:lstStyle/>
            <a:p>
              <a:r>
                <a:rPr kumimoji="1" lang="ja-JP" altLang="en-US" sz="2400" dirty="0" smtClean="0">
                  <a:solidFill>
                    <a:schemeClr val="bg1"/>
                  </a:solidFill>
                  <a:latin typeface="ＤＨＰ特太ゴシック体" pitchFamily="50" charset="-128"/>
                  <a:ea typeface="ＤＨＰ特太ゴシック体" pitchFamily="50" charset="-128"/>
                </a:rPr>
                <a:t>この書込みは　○？　</a:t>
              </a:r>
              <a:r>
                <a:rPr kumimoji="1" lang="en-US" altLang="ja-JP" sz="2400" dirty="0" smtClean="0">
                  <a:solidFill>
                    <a:schemeClr val="bg1"/>
                  </a:solidFill>
                  <a:latin typeface="ＤＨＰ特太ゴシック体" pitchFamily="50" charset="-128"/>
                  <a:ea typeface="ＤＨＰ特太ゴシック体" pitchFamily="50" charset="-128"/>
                </a:rPr>
                <a:t>×</a:t>
              </a:r>
              <a:r>
                <a:rPr kumimoji="1" lang="ja-JP" altLang="en-US" sz="2400" dirty="0" smtClean="0">
                  <a:solidFill>
                    <a:schemeClr val="bg1"/>
                  </a:solidFill>
                  <a:latin typeface="ＤＨＰ特太ゴシック体" pitchFamily="50" charset="-128"/>
                  <a:ea typeface="ＤＨＰ特太ゴシック体" pitchFamily="50" charset="-128"/>
                </a:rPr>
                <a:t>？</a:t>
              </a:r>
              <a:endParaRPr kumimoji="1" lang="en-US" altLang="ja-JP" sz="2400" dirty="0" smtClean="0">
                <a:solidFill>
                  <a:schemeClr val="bg1"/>
                </a:solidFill>
                <a:latin typeface="ＤＨＰ特太ゴシック体" pitchFamily="50" charset="-128"/>
                <a:ea typeface="ＤＨＰ特太ゴシック体" pitchFamily="50" charset="-128"/>
              </a:endParaRPr>
            </a:p>
          </p:txBody>
        </p:sp>
      </p:grpSp>
      <p:sp>
        <p:nvSpPr>
          <p:cNvPr id="27" name="角丸四角形 26"/>
          <p:cNvSpPr/>
          <p:nvPr/>
        </p:nvSpPr>
        <p:spPr>
          <a:xfrm>
            <a:off x="4860032" y="2564904"/>
            <a:ext cx="4032448" cy="3024336"/>
          </a:xfrm>
          <a:prstGeom prst="roundRect">
            <a:avLst>
              <a:gd name="adj" fmla="val 8462"/>
            </a:avLst>
          </a:prstGeom>
          <a:solidFill>
            <a:schemeClr val="tx1"/>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dirty="0" smtClean="0">
                <a:solidFill>
                  <a:schemeClr val="bg1"/>
                </a:solidFill>
              </a:rPr>
              <a:t>●　解　説　●</a:t>
            </a:r>
            <a:endParaRPr lang="en-US" altLang="ja-JP" dirty="0" smtClean="0">
              <a:solidFill>
                <a:schemeClr val="bg1"/>
              </a:solidFill>
            </a:endParaRPr>
          </a:p>
          <a:p>
            <a:pPr algn="ctr"/>
            <a:endParaRPr lang="en-US" altLang="ja-JP" sz="1100" dirty="0" smtClean="0">
              <a:solidFill>
                <a:schemeClr val="bg1"/>
              </a:solidFill>
            </a:endParaRPr>
          </a:p>
          <a:p>
            <a:pPr algn="just">
              <a:buFont typeface="Arial" pitchFamily="34" charset="0"/>
              <a:buChar char="•"/>
            </a:pPr>
            <a:r>
              <a:rPr kumimoji="1" lang="ja-JP" altLang="en-US" dirty="0" smtClean="0">
                <a:solidFill>
                  <a:schemeClr val="bg1"/>
                </a:solidFill>
              </a:rPr>
              <a:t>　</a:t>
            </a:r>
            <a:r>
              <a:rPr kumimoji="1" lang="en-US" altLang="ja-JP" dirty="0" smtClean="0">
                <a:solidFill>
                  <a:schemeClr val="bg1"/>
                </a:solidFill>
              </a:rPr>
              <a:t>18</a:t>
            </a:r>
            <a:r>
              <a:rPr kumimoji="1" lang="ja-JP" altLang="en-US" dirty="0" smtClean="0">
                <a:solidFill>
                  <a:schemeClr val="bg1"/>
                </a:solidFill>
              </a:rPr>
              <a:t>歳を超えて</a:t>
            </a:r>
            <a:r>
              <a:rPr lang="ja-JP" altLang="en-US" dirty="0" smtClean="0">
                <a:solidFill>
                  <a:schemeClr val="bg1"/>
                </a:solidFill>
              </a:rPr>
              <a:t>いる</a:t>
            </a:r>
            <a:r>
              <a:rPr lang="ja-JP" altLang="en-US" dirty="0">
                <a:solidFill>
                  <a:schemeClr val="bg1"/>
                </a:solidFill>
              </a:rPr>
              <a:t>者</a:t>
            </a:r>
            <a:r>
              <a:rPr lang="ja-JP" altLang="en-US" dirty="0" smtClean="0">
                <a:solidFill>
                  <a:schemeClr val="bg1"/>
                </a:solidFill>
              </a:rPr>
              <a:t>は</a:t>
            </a:r>
            <a:r>
              <a:rPr kumimoji="1" lang="ja-JP" altLang="en-US" dirty="0" smtClean="0">
                <a:solidFill>
                  <a:schemeClr val="bg1"/>
                </a:solidFill>
              </a:rPr>
              <a:t>選挙活動を</a:t>
            </a:r>
            <a:endParaRPr kumimoji="1" lang="en-US" altLang="ja-JP" dirty="0" smtClean="0">
              <a:solidFill>
                <a:schemeClr val="bg1"/>
              </a:solidFill>
            </a:endParaRPr>
          </a:p>
          <a:p>
            <a:pPr algn="just"/>
            <a:r>
              <a:rPr lang="ja-JP" altLang="en-US" dirty="0">
                <a:solidFill>
                  <a:schemeClr val="bg1"/>
                </a:solidFill>
              </a:rPr>
              <a:t>　</a:t>
            </a:r>
            <a:r>
              <a:rPr kumimoji="1" lang="ja-JP" altLang="en-US" dirty="0" smtClean="0">
                <a:solidFill>
                  <a:schemeClr val="bg1"/>
                </a:solidFill>
              </a:rPr>
              <a:t>行うことはできます。</a:t>
            </a:r>
            <a:endParaRPr kumimoji="1" lang="en-US" altLang="ja-JP" dirty="0" smtClean="0">
              <a:solidFill>
                <a:schemeClr val="bg1"/>
              </a:solidFill>
            </a:endParaRPr>
          </a:p>
          <a:p>
            <a:pPr algn="just">
              <a:buFont typeface="Arial" pitchFamily="34" charset="0"/>
              <a:buChar char="•"/>
            </a:pPr>
            <a:r>
              <a:rPr lang="ja-JP" altLang="en-US" dirty="0" smtClean="0">
                <a:solidFill>
                  <a:schemeClr val="bg1"/>
                </a:solidFill>
              </a:rPr>
              <a:t>　しかし、このツイッターには、学校の</a:t>
            </a:r>
            <a:endParaRPr lang="en-US" altLang="ja-JP" dirty="0" smtClean="0">
              <a:solidFill>
                <a:schemeClr val="bg1"/>
              </a:solidFill>
            </a:endParaRPr>
          </a:p>
          <a:p>
            <a:pPr algn="just"/>
            <a:r>
              <a:rPr lang="ja-JP" altLang="en-US" dirty="0">
                <a:solidFill>
                  <a:schemeClr val="bg1"/>
                </a:solidFill>
              </a:rPr>
              <a:t>　</a:t>
            </a:r>
            <a:r>
              <a:rPr lang="ja-JP" altLang="en-US" dirty="0" smtClean="0">
                <a:solidFill>
                  <a:schemeClr val="bg1"/>
                </a:solidFill>
              </a:rPr>
              <a:t>制服で選挙活動をする様子が映って</a:t>
            </a:r>
            <a:endParaRPr lang="en-US" altLang="ja-JP" dirty="0" smtClean="0">
              <a:solidFill>
                <a:schemeClr val="bg1"/>
              </a:solidFill>
            </a:endParaRPr>
          </a:p>
          <a:p>
            <a:pPr algn="just"/>
            <a:r>
              <a:rPr lang="ja-JP" altLang="en-US" dirty="0">
                <a:solidFill>
                  <a:schemeClr val="bg1"/>
                </a:solidFill>
              </a:rPr>
              <a:t>　</a:t>
            </a:r>
            <a:r>
              <a:rPr lang="ja-JP" altLang="en-US" dirty="0" smtClean="0">
                <a:solidFill>
                  <a:schemeClr val="bg1"/>
                </a:solidFill>
              </a:rPr>
              <a:t>います。たしかに、</a:t>
            </a:r>
            <a:r>
              <a:rPr kumimoji="1" lang="ja-JP" altLang="en-US" dirty="0" smtClean="0">
                <a:solidFill>
                  <a:srgbClr val="FFFF00"/>
                </a:solidFill>
              </a:rPr>
              <a:t>「制服で選挙運動</a:t>
            </a:r>
            <a:endParaRPr kumimoji="1" lang="en-US" altLang="ja-JP" dirty="0" smtClean="0">
              <a:solidFill>
                <a:srgbClr val="FFFF00"/>
              </a:solidFill>
            </a:endParaRPr>
          </a:p>
          <a:p>
            <a:pPr algn="just"/>
            <a:r>
              <a:rPr lang="ja-JP" altLang="en-US" dirty="0">
                <a:solidFill>
                  <a:srgbClr val="FFFF00"/>
                </a:solidFill>
              </a:rPr>
              <a:t>　</a:t>
            </a:r>
            <a:r>
              <a:rPr kumimoji="1" lang="ja-JP" altLang="en-US" dirty="0" smtClean="0">
                <a:solidFill>
                  <a:srgbClr val="FFFF00"/>
                </a:solidFill>
              </a:rPr>
              <a:t>を</a:t>
            </a:r>
            <a:r>
              <a:rPr kumimoji="1" lang="ja-JP" altLang="en-US" dirty="0">
                <a:solidFill>
                  <a:srgbClr val="FFFF00"/>
                </a:solidFill>
              </a:rPr>
              <a:t>しては</a:t>
            </a:r>
            <a:r>
              <a:rPr kumimoji="1" lang="ja-JP" altLang="en-US" dirty="0" smtClean="0">
                <a:solidFill>
                  <a:srgbClr val="FFFF00"/>
                </a:solidFill>
              </a:rPr>
              <a:t>ならない」という法律は</a:t>
            </a:r>
            <a:r>
              <a:rPr lang="ja-JP" altLang="en-US" dirty="0" smtClean="0">
                <a:solidFill>
                  <a:srgbClr val="FFFF00"/>
                </a:solidFill>
              </a:rPr>
              <a:t>あり</a:t>
            </a:r>
            <a:endParaRPr lang="en-US" altLang="ja-JP" dirty="0" smtClean="0">
              <a:solidFill>
                <a:srgbClr val="FFFF00"/>
              </a:solidFill>
            </a:endParaRPr>
          </a:p>
          <a:p>
            <a:pPr algn="just"/>
            <a:r>
              <a:rPr lang="ja-JP" altLang="en-US" dirty="0">
                <a:solidFill>
                  <a:srgbClr val="FFFF00"/>
                </a:solidFill>
              </a:rPr>
              <a:t>　</a:t>
            </a:r>
            <a:r>
              <a:rPr lang="ja-JP" altLang="en-US" dirty="0" smtClean="0">
                <a:solidFill>
                  <a:srgbClr val="FFFF00"/>
                </a:solidFill>
              </a:rPr>
              <a:t>ません</a:t>
            </a:r>
            <a:r>
              <a:rPr kumimoji="1" lang="ja-JP" altLang="en-US" dirty="0" smtClean="0">
                <a:solidFill>
                  <a:schemeClr val="bg1"/>
                </a:solidFill>
              </a:rPr>
              <a:t>が、誤解され</a:t>
            </a:r>
            <a:r>
              <a:rPr lang="ja-JP" altLang="en-US" dirty="0" smtClean="0">
                <a:solidFill>
                  <a:schemeClr val="bg1"/>
                </a:solidFill>
              </a:rPr>
              <a:t>るおそれもある</a:t>
            </a:r>
            <a:endParaRPr lang="en-US" altLang="ja-JP" dirty="0" smtClean="0">
              <a:solidFill>
                <a:schemeClr val="bg1"/>
              </a:solidFill>
            </a:endParaRPr>
          </a:p>
          <a:p>
            <a:pPr algn="just"/>
            <a:r>
              <a:rPr lang="ja-JP" altLang="en-US" dirty="0">
                <a:solidFill>
                  <a:schemeClr val="bg1"/>
                </a:solidFill>
              </a:rPr>
              <a:t>　</a:t>
            </a:r>
            <a:r>
              <a:rPr lang="ja-JP" altLang="en-US" dirty="0" smtClean="0">
                <a:solidFill>
                  <a:schemeClr val="bg1"/>
                </a:solidFill>
              </a:rPr>
              <a:t>の</a:t>
            </a:r>
            <a:r>
              <a:rPr lang="ja-JP" altLang="en-US" dirty="0">
                <a:solidFill>
                  <a:schemeClr val="bg1"/>
                </a:solidFill>
              </a:rPr>
              <a:t>で</a:t>
            </a:r>
            <a:r>
              <a:rPr lang="ja-JP" altLang="en-US" dirty="0" smtClean="0">
                <a:solidFill>
                  <a:schemeClr val="bg1"/>
                </a:solidFill>
              </a:rPr>
              <a:t>、制服は着替えましょう。</a:t>
            </a:r>
            <a:endParaRPr kumimoji="1" lang="ja-JP" altLang="en-US" dirty="0">
              <a:solidFill>
                <a:schemeClr val="bg1"/>
              </a:solidFill>
            </a:endParaRPr>
          </a:p>
        </p:txBody>
      </p:sp>
      <p:sp>
        <p:nvSpPr>
          <p:cNvPr id="28" name="角丸四角形 27"/>
          <p:cNvSpPr/>
          <p:nvPr/>
        </p:nvSpPr>
        <p:spPr>
          <a:xfrm>
            <a:off x="4860032" y="5733256"/>
            <a:ext cx="4032448" cy="936104"/>
          </a:xfrm>
          <a:prstGeom prst="roundRect">
            <a:avLst>
              <a:gd name="adj" fmla="val 13672"/>
            </a:avLst>
          </a:prstGeom>
          <a:solidFill>
            <a:schemeClr val="tx1"/>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dirty="0" smtClean="0">
                <a:solidFill>
                  <a:schemeClr val="bg1"/>
                </a:solidFill>
              </a:rPr>
              <a:t>●根拠法令●</a:t>
            </a:r>
            <a:endParaRPr lang="en-US" altLang="ja-JP" dirty="0" smtClean="0">
              <a:solidFill>
                <a:schemeClr val="bg1"/>
              </a:solidFill>
            </a:endParaRPr>
          </a:p>
          <a:p>
            <a:pPr algn="ctr"/>
            <a:endParaRPr lang="en-US" altLang="ja-JP" sz="1200" dirty="0" smtClean="0">
              <a:solidFill>
                <a:schemeClr val="bg1"/>
              </a:solidFill>
            </a:endParaRPr>
          </a:p>
          <a:p>
            <a:pPr algn="ctr"/>
            <a:r>
              <a:rPr lang="ja-JP" altLang="en-US" dirty="0" smtClean="0">
                <a:solidFill>
                  <a:schemeClr val="bg1"/>
                </a:solidFill>
              </a:rPr>
              <a:t>教育基本法第</a:t>
            </a:r>
            <a:r>
              <a:rPr lang="en-US" altLang="ja-JP" dirty="0" smtClean="0">
                <a:solidFill>
                  <a:schemeClr val="bg1"/>
                </a:solidFill>
              </a:rPr>
              <a:t>14</a:t>
            </a:r>
            <a:r>
              <a:rPr lang="ja-JP" altLang="en-US" dirty="0" smtClean="0">
                <a:solidFill>
                  <a:schemeClr val="bg1"/>
                </a:solidFill>
              </a:rPr>
              <a:t>条</a:t>
            </a:r>
            <a:r>
              <a:rPr lang="en-US" altLang="ja-JP" dirty="0" smtClean="0">
                <a:solidFill>
                  <a:schemeClr val="bg1"/>
                </a:solidFill>
              </a:rPr>
              <a:t>2</a:t>
            </a:r>
            <a:r>
              <a:rPr lang="ja-JP" altLang="en-US" dirty="0" smtClean="0">
                <a:solidFill>
                  <a:schemeClr val="bg1"/>
                </a:solidFill>
              </a:rPr>
              <a:t>項</a:t>
            </a:r>
            <a:endParaRPr lang="en-US" altLang="ja-JP" dirty="0" smtClean="0">
              <a:solidFill>
                <a:schemeClr val="bg1"/>
              </a:solidFill>
            </a:endParaRPr>
          </a:p>
          <a:p>
            <a:pPr algn="ctr"/>
            <a:endParaRPr lang="en-US" altLang="ja-JP" dirty="0" smtClean="0">
              <a:solidFill>
                <a:schemeClr val="bg1"/>
              </a:solidFill>
            </a:endParaRPr>
          </a:p>
          <a:p>
            <a:pPr algn="ctr"/>
            <a:endParaRPr lang="en-US" altLang="ja-JP" dirty="0">
              <a:solidFill>
                <a:schemeClr val="bg1"/>
              </a:solidFill>
            </a:endParaRPr>
          </a:p>
          <a:p>
            <a:pPr algn="ctr"/>
            <a:endParaRPr lang="en-US" altLang="ja-JP" dirty="0" smtClean="0">
              <a:solidFill>
                <a:schemeClr val="bg1"/>
              </a:solidFill>
            </a:endParaRPr>
          </a:p>
          <a:p>
            <a:pPr algn="ctr"/>
            <a:endParaRPr kumimoji="1" lang="en-US" altLang="ja-JP" dirty="0">
              <a:solidFill>
                <a:schemeClr val="bg1"/>
              </a:solidFill>
            </a:endParaRPr>
          </a:p>
          <a:p>
            <a:pPr algn="ctr"/>
            <a:endParaRPr lang="en-US" altLang="ja-JP" dirty="0" smtClean="0">
              <a:solidFill>
                <a:schemeClr val="bg1"/>
              </a:solidFill>
            </a:endParaRPr>
          </a:p>
          <a:p>
            <a:pPr algn="ctr"/>
            <a:endParaRPr kumimoji="1" lang="en-US" altLang="ja-JP" dirty="0">
              <a:solidFill>
                <a:schemeClr val="bg1"/>
              </a:solidFill>
            </a:endParaRPr>
          </a:p>
          <a:p>
            <a:pPr algn="ctr"/>
            <a:endParaRPr lang="en-US" altLang="ja-JP" dirty="0" smtClean="0">
              <a:solidFill>
                <a:schemeClr val="bg1"/>
              </a:solidFill>
            </a:endParaRPr>
          </a:p>
          <a:p>
            <a:pPr algn="ctr"/>
            <a:endParaRPr kumimoji="1" lang="en-US" altLang="ja-JP" dirty="0">
              <a:solidFill>
                <a:schemeClr val="bg1"/>
              </a:solidFill>
            </a:endParaRPr>
          </a:p>
          <a:p>
            <a:pPr algn="ctr"/>
            <a:endParaRPr lang="en-US" altLang="ja-JP" dirty="0" smtClean="0">
              <a:solidFill>
                <a:schemeClr val="bg1"/>
              </a:solidFill>
            </a:endParaRPr>
          </a:p>
          <a:p>
            <a:pPr algn="ctr"/>
            <a:endParaRPr kumimoji="1" lang="ja-JP" altLang="en-US" dirty="0">
              <a:solidFill>
                <a:schemeClr val="bg1"/>
              </a:solidFill>
            </a:endParaRPr>
          </a:p>
        </p:txBody>
      </p:sp>
      <p:sp>
        <p:nvSpPr>
          <p:cNvPr id="29" name="十字形 28"/>
          <p:cNvSpPr/>
          <p:nvPr/>
        </p:nvSpPr>
        <p:spPr>
          <a:xfrm rot="2673138">
            <a:off x="5873199" y="592301"/>
            <a:ext cx="1764572" cy="1832968"/>
          </a:xfrm>
          <a:prstGeom prst="plus">
            <a:avLst>
              <a:gd name="adj" fmla="val 3988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p:cNvGrpSpPr/>
          <p:nvPr/>
        </p:nvGrpSpPr>
        <p:grpSpPr>
          <a:xfrm>
            <a:off x="1" y="0"/>
            <a:ext cx="4716016" cy="6858000"/>
            <a:chOff x="1" y="0"/>
            <a:chExt cx="4716016" cy="6858000"/>
          </a:xfrm>
        </p:grpSpPr>
        <p:grpSp>
          <p:nvGrpSpPr>
            <p:cNvPr id="24" name="グループ化 23"/>
            <p:cNvGrpSpPr/>
            <p:nvPr/>
          </p:nvGrpSpPr>
          <p:grpSpPr>
            <a:xfrm>
              <a:off x="1" y="0"/>
              <a:ext cx="4716016" cy="6858000"/>
              <a:chOff x="1" y="0"/>
              <a:chExt cx="4716016" cy="6858000"/>
            </a:xfrm>
          </p:grpSpPr>
          <p:grpSp>
            <p:nvGrpSpPr>
              <p:cNvPr id="19" name="グループ化 18"/>
              <p:cNvGrpSpPr/>
              <p:nvPr/>
            </p:nvGrpSpPr>
            <p:grpSpPr>
              <a:xfrm>
                <a:off x="1" y="0"/>
                <a:ext cx="4716016" cy="6858000"/>
                <a:chOff x="1" y="0"/>
                <a:chExt cx="4716016" cy="6858000"/>
              </a:xfrm>
            </p:grpSpPr>
            <p:grpSp>
              <p:nvGrpSpPr>
                <p:cNvPr id="6" name="グループ化 31"/>
                <p:cNvGrpSpPr/>
                <p:nvPr/>
              </p:nvGrpSpPr>
              <p:grpSpPr>
                <a:xfrm>
                  <a:off x="1" y="0"/>
                  <a:ext cx="4716016" cy="6858000"/>
                  <a:chOff x="1" y="0"/>
                  <a:chExt cx="4716016" cy="6858000"/>
                </a:xfrm>
              </p:grpSpPr>
              <p:grpSp>
                <p:nvGrpSpPr>
                  <p:cNvPr id="8" name="グループ化 30"/>
                  <p:cNvGrpSpPr/>
                  <p:nvPr/>
                </p:nvGrpSpPr>
                <p:grpSpPr>
                  <a:xfrm>
                    <a:off x="1" y="0"/>
                    <a:ext cx="4716016" cy="6858000"/>
                    <a:chOff x="1" y="0"/>
                    <a:chExt cx="4716016" cy="6858000"/>
                  </a:xfrm>
                </p:grpSpPr>
                <p:grpSp>
                  <p:nvGrpSpPr>
                    <p:cNvPr id="9" name="グループ化 5"/>
                    <p:cNvGrpSpPr/>
                    <p:nvPr/>
                  </p:nvGrpSpPr>
                  <p:grpSpPr>
                    <a:xfrm>
                      <a:off x="1" y="0"/>
                      <a:ext cx="4716016" cy="6858000"/>
                      <a:chOff x="0" y="0"/>
                      <a:chExt cx="5389183" cy="6858000"/>
                    </a:xfrm>
                  </p:grpSpPr>
                  <p:pic>
                    <p:nvPicPr>
                      <p:cNvPr id="3" name="図 2" descr="モノ_5.PNG"/>
                      <p:cNvPicPr>
                        <a:picLocks noChangeAspect="1"/>
                      </p:cNvPicPr>
                      <p:nvPr/>
                    </p:nvPicPr>
                    <p:blipFill>
                      <a:blip r:embed="rId3" cstate="print"/>
                      <a:stretch>
                        <a:fillRect/>
                      </a:stretch>
                    </p:blipFill>
                    <p:spPr>
                      <a:xfrm>
                        <a:off x="0" y="0"/>
                        <a:ext cx="5389183" cy="6858000"/>
                      </a:xfrm>
                      <a:prstGeom prst="rect">
                        <a:avLst/>
                      </a:prstGeom>
                    </p:spPr>
                  </p:pic>
                  <p:sp>
                    <p:nvSpPr>
                      <p:cNvPr id="5" name="正方形/長方形 4"/>
                      <p:cNvSpPr/>
                      <p:nvPr/>
                    </p:nvSpPr>
                    <p:spPr>
                      <a:xfrm>
                        <a:off x="323528" y="404664"/>
                        <a:ext cx="4752528" cy="5832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ja-JP" altLang="en-US" dirty="0"/>
                      </a:p>
                    </p:txBody>
                  </p:sp>
                </p:grpSp>
                <p:sp>
                  <p:nvSpPr>
                    <p:cNvPr id="22" name="テキスト ボックス 21"/>
                    <p:cNvSpPr txBox="1"/>
                    <p:nvPr/>
                  </p:nvSpPr>
                  <p:spPr>
                    <a:xfrm>
                      <a:off x="518607" y="5013176"/>
                      <a:ext cx="3057247" cy="461665"/>
                    </a:xfrm>
                    <a:prstGeom prst="rect">
                      <a:avLst/>
                    </a:prstGeom>
                    <a:noFill/>
                  </p:spPr>
                  <p:txBody>
                    <a:bodyPr wrap="none" rtlCol="0">
                      <a:spAutoFit/>
                    </a:bodyPr>
                    <a:lstStyle/>
                    <a:p>
                      <a:r>
                        <a:rPr kumimoji="1" lang="ja-JP" altLang="en-US" sz="2400" dirty="0" smtClean="0">
                          <a:solidFill>
                            <a:schemeClr val="bg1"/>
                          </a:solidFill>
                        </a:rPr>
                        <a:t>　〇○候補　応援中！</a:t>
                      </a:r>
                      <a:endParaRPr kumimoji="1" lang="ja-JP" altLang="en-US" sz="2400" dirty="0">
                        <a:solidFill>
                          <a:schemeClr val="bg1"/>
                        </a:solidFill>
                      </a:endParaRPr>
                    </a:p>
                  </p:txBody>
                </p:sp>
              </p:grpSp>
              <p:grpSp>
                <p:nvGrpSpPr>
                  <p:cNvPr id="10" name="グループ化 20"/>
                  <p:cNvGrpSpPr/>
                  <p:nvPr/>
                </p:nvGrpSpPr>
                <p:grpSpPr>
                  <a:xfrm>
                    <a:off x="395537" y="476672"/>
                    <a:ext cx="2880319" cy="1008112"/>
                    <a:chOff x="395537" y="476672"/>
                    <a:chExt cx="2880319" cy="1008112"/>
                  </a:xfrm>
                </p:grpSpPr>
                <p:grpSp>
                  <p:nvGrpSpPr>
                    <p:cNvPr id="11" name="グループ化 13"/>
                    <p:cNvGrpSpPr/>
                    <p:nvPr/>
                  </p:nvGrpSpPr>
                  <p:grpSpPr>
                    <a:xfrm>
                      <a:off x="395537" y="476672"/>
                      <a:ext cx="792088" cy="1008112"/>
                      <a:chOff x="395536" y="476672"/>
                      <a:chExt cx="1078955" cy="1080120"/>
                    </a:xfrm>
                  </p:grpSpPr>
                  <p:sp>
                    <p:nvSpPr>
                      <p:cNvPr id="7" name="正方形/長方形 6"/>
                      <p:cNvSpPr/>
                      <p:nvPr/>
                    </p:nvSpPr>
                    <p:spPr>
                      <a:xfrm>
                        <a:off x="467544" y="476672"/>
                        <a:ext cx="93610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descr="人D-04.png"/>
                      <p:cNvPicPr>
                        <a:picLocks noChangeAspect="1"/>
                      </p:cNvPicPr>
                      <p:nvPr/>
                    </p:nvPicPr>
                    <p:blipFill>
                      <a:blip r:embed="rId4" cstate="print"/>
                      <a:stretch>
                        <a:fillRect/>
                      </a:stretch>
                    </p:blipFill>
                    <p:spPr>
                      <a:xfrm>
                        <a:off x="395536" y="477837"/>
                        <a:ext cx="1078955" cy="1078955"/>
                      </a:xfrm>
                      <a:prstGeom prst="rect">
                        <a:avLst/>
                      </a:prstGeom>
                    </p:spPr>
                  </p:pic>
                </p:grpSp>
                <p:sp>
                  <p:nvSpPr>
                    <p:cNvPr id="15" name="円/楕円 14"/>
                    <p:cNvSpPr/>
                    <p:nvPr/>
                  </p:nvSpPr>
                  <p:spPr>
                    <a:xfrm>
                      <a:off x="1331640" y="659880"/>
                      <a:ext cx="170613" cy="248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1561310" y="659880"/>
                      <a:ext cx="170613" cy="248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1773117" y="654352"/>
                      <a:ext cx="170613" cy="248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2059691" y="662892"/>
                      <a:ext cx="170613" cy="248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259632" y="980728"/>
                      <a:ext cx="2016224" cy="369332"/>
                    </a:xfrm>
                    <a:prstGeom prst="rect">
                      <a:avLst/>
                    </a:prstGeom>
                    <a:noFill/>
                  </p:spPr>
                  <p:txBody>
                    <a:bodyPr wrap="square" rtlCol="0">
                      <a:spAutoFit/>
                    </a:bodyPr>
                    <a:lstStyle/>
                    <a:p>
                      <a:r>
                        <a:rPr lang="en-US" altLang="ja-JP" dirty="0" smtClean="0">
                          <a:solidFill>
                            <a:schemeClr val="bg1"/>
                          </a:solidFill>
                        </a:rPr>
                        <a:t>@</a:t>
                      </a:r>
                      <a:r>
                        <a:rPr lang="en-US" altLang="ja-JP" dirty="0" err="1" smtClean="0">
                          <a:solidFill>
                            <a:schemeClr val="bg1"/>
                          </a:solidFill>
                        </a:rPr>
                        <a:t>osdjfvheouh</a:t>
                      </a:r>
                      <a:endParaRPr kumimoji="1" lang="ja-JP" altLang="en-US" dirty="0">
                        <a:solidFill>
                          <a:schemeClr val="bg1"/>
                        </a:solidFill>
                      </a:endParaRPr>
                    </a:p>
                  </p:txBody>
                </p:sp>
              </p:grpSp>
            </p:grpSp>
            <p:sp>
              <p:nvSpPr>
                <p:cNvPr id="30" name="テキスト ボックス 29"/>
                <p:cNvSpPr txBox="1"/>
                <p:nvPr/>
              </p:nvSpPr>
              <p:spPr>
                <a:xfrm rot="20647158">
                  <a:off x="2879068" y="451900"/>
                  <a:ext cx="1462260" cy="461665"/>
                </a:xfrm>
                <a:prstGeom prst="rect">
                  <a:avLst/>
                </a:prstGeom>
                <a:noFill/>
                <a:ln w="19050">
                  <a:solidFill>
                    <a:srgbClr val="FFFF00"/>
                  </a:solidFill>
                </a:ln>
              </p:spPr>
              <p:txBody>
                <a:bodyPr wrap="none" rtlCol="0">
                  <a:spAutoFit/>
                </a:bodyPr>
                <a:lstStyle/>
                <a:p>
                  <a:r>
                    <a:rPr kumimoji="1" lang="ja-JP" altLang="en-US" sz="2400" dirty="0" smtClean="0">
                      <a:solidFill>
                        <a:srgbClr val="FFC000"/>
                      </a:solidFill>
                    </a:rPr>
                    <a:t>ツイッター</a:t>
                  </a:r>
                  <a:endParaRPr kumimoji="1" lang="ja-JP" altLang="en-US" sz="2400" dirty="0">
                    <a:solidFill>
                      <a:srgbClr val="FFC000"/>
                    </a:solidFill>
                  </a:endParaRPr>
                </a:p>
              </p:txBody>
            </p:sp>
          </p:grpSp>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836" y="1606645"/>
                <a:ext cx="3136321" cy="2216284"/>
              </a:xfrm>
              <a:prstGeom prst="rect">
                <a:avLst/>
              </a:prstGeom>
            </p:spPr>
          </p:pic>
        </p:grpSp>
        <p:pic>
          <p:nvPicPr>
            <p:cNvPr id="25" name="図 24"/>
            <p:cNvPicPr>
              <a:picLocks noChangeAspect="1"/>
            </p:cNvPicPr>
            <p:nvPr/>
          </p:nvPicPr>
          <p:blipFill rotWithShape="1">
            <a:blip r:embed="rId6">
              <a:extLst>
                <a:ext uri="{28A0092B-C50C-407E-A947-70E740481C1C}">
                  <a14:useLocalDpi xmlns:a14="http://schemas.microsoft.com/office/drawing/2010/main" val="0"/>
                </a:ext>
              </a:extLst>
            </a:blip>
            <a:srcRect l="33419" t="5321" r="35741" b="56209"/>
            <a:stretch/>
          </p:blipFill>
          <p:spPr>
            <a:xfrm>
              <a:off x="2425107" y="2446923"/>
              <a:ext cx="1751775" cy="1748129"/>
            </a:xfrm>
            <a:prstGeom prst="rect">
              <a:avLst/>
            </a:prstGeom>
          </p:spPr>
        </p:pic>
      </p:grpSp>
    </p:spTree>
    <p:extLst>
      <p:ext uri="{BB962C8B-B14F-4D97-AF65-F5344CB8AC3E}">
        <p14:creationId xmlns:p14="http://schemas.microsoft.com/office/powerpoint/2010/main" val="299793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28"/>
          <p:cNvGrpSpPr/>
          <p:nvPr/>
        </p:nvGrpSpPr>
        <p:grpSpPr>
          <a:xfrm>
            <a:off x="4860032" y="87015"/>
            <a:ext cx="4032448" cy="2477889"/>
            <a:chOff x="4860032" y="87015"/>
            <a:chExt cx="4032448" cy="2627772"/>
          </a:xfrm>
        </p:grpSpPr>
        <p:sp>
          <p:nvSpPr>
            <p:cNvPr id="23" name="角丸四角形 22"/>
            <p:cNvSpPr/>
            <p:nvPr/>
          </p:nvSpPr>
          <p:spPr>
            <a:xfrm>
              <a:off x="4860032" y="653939"/>
              <a:ext cx="4032448" cy="2060848"/>
            </a:xfrm>
            <a:prstGeom prst="roundRect">
              <a:avLst>
                <a:gd name="adj" fmla="val 11206"/>
              </a:avLst>
            </a:prstGeom>
            <a:solidFill>
              <a:schemeClr val="tx1"/>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022892" y="87015"/>
              <a:ext cx="3653564" cy="461665"/>
            </a:xfrm>
            <a:prstGeom prst="rect">
              <a:avLst/>
            </a:prstGeom>
            <a:noFill/>
          </p:spPr>
          <p:txBody>
            <a:bodyPr wrap="none" rtlCol="0">
              <a:spAutoFit/>
            </a:bodyPr>
            <a:lstStyle/>
            <a:p>
              <a:r>
                <a:rPr kumimoji="1" lang="ja-JP" altLang="en-US" sz="2400" dirty="0" smtClean="0">
                  <a:solidFill>
                    <a:schemeClr val="bg1"/>
                  </a:solidFill>
                  <a:latin typeface="ＤＨＰ特太ゴシック体" pitchFamily="50" charset="-128"/>
                  <a:ea typeface="ＤＨＰ特太ゴシック体" pitchFamily="50" charset="-128"/>
                </a:rPr>
                <a:t>この書込みは　○？　</a:t>
              </a:r>
              <a:r>
                <a:rPr kumimoji="1" lang="en-US" altLang="ja-JP" sz="2400" dirty="0" smtClean="0">
                  <a:solidFill>
                    <a:schemeClr val="bg1"/>
                  </a:solidFill>
                  <a:latin typeface="ＤＨＰ特太ゴシック体" pitchFamily="50" charset="-128"/>
                  <a:ea typeface="ＤＨＰ特太ゴシック体" pitchFamily="50" charset="-128"/>
                </a:rPr>
                <a:t>×</a:t>
              </a:r>
              <a:r>
                <a:rPr kumimoji="1" lang="ja-JP" altLang="en-US" sz="2400" dirty="0" smtClean="0">
                  <a:solidFill>
                    <a:schemeClr val="bg1"/>
                  </a:solidFill>
                  <a:latin typeface="ＤＨＰ特太ゴシック体" pitchFamily="50" charset="-128"/>
                  <a:ea typeface="ＤＨＰ特太ゴシック体" pitchFamily="50" charset="-128"/>
                </a:rPr>
                <a:t>？</a:t>
              </a:r>
              <a:endParaRPr kumimoji="1" lang="en-US" altLang="ja-JP" sz="2400" dirty="0" smtClean="0">
                <a:solidFill>
                  <a:schemeClr val="bg1"/>
                </a:solidFill>
                <a:latin typeface="ＤＨＰ特太ゴシック体" pitchFamily="50" charset="-128"/>
                <a:ea typeface="ＤＨＰ特太ゴシック体" pitchFamily="50" charset="-128"/>
              </a:endParaRPr>
            </a:p>
          </p:txBody>
        </p:sp>
      </p:grpSp>
      <p:sp>
        <p:nvSpPr>
          <p:cNvPr id="27" name="角丸四角形 26"/>
          <p:cNvSpPr/>
          <p:nvPr/>
        </p:nvSpPr>
        <p:spPr>
          <a:xfrm>
            <a:off x="4860032" y="2665378"/>
            <a:ext cx="4032448" cy="2923862"/>
          </a:xfrm>
          <a:prstGeom prst="roundRect">
            <a:avLst>
              <a:gd name="adj" fmla="val 8462"/>
            </a:avLst>
          </a:prstGeom>
          <a:solidFill>
            <a:schemeClr val="tx1"/>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dirty="0" smtClean="0">
                <a:solidFill>
                  <a:schemeClr val="bg1"/>
                </a:solidFill>
              </a:rPr>
              <a:t>●　解　説　●</a:t>
            </a:r>
            <a:endParaRPr lang="en-US" altLang="ja-JP" dirty="0" smtClean="0">
              <a:solidFill>
                <a:schemeClr val="bg1"/>
              </a:solidFill>
            </a:endParaRPr>
          </a:p>
          <a:p>
            <a:pPr algn="ctr"/>
            <a:endParaRPr lang="en-US" altLang="ja-JP" sz="800" dirty="0" smtClean="0">
              <a:solidFill>
                <a:schemeClr val="bg1"/>
              </a:solidFill>
            </a:endParaRPr>
          </a:p>
          <a:p>
            <a:pPr algn="just"/>
            <a:r>
              <a:rPr lang="ja-JP" altLang="en-US" dirty="0" smtClean="0">
                <a:solidFill>
                  <a:schemeClr val="bg1"/>
                </a:solidFill>
              </a:rPr>
              <a:t>　選挙権を持たない</a:t>
            </a:r>
            <a:r>
              <a:rPr lang="en-US" altLang="ja-JP" dirty="0" smtClean="0">
                <a:solidFill>
                  <a:schemeClr val="bg1"/>
                </a:solidFill>
              </a:rPr>
              <a:t>18</a:t>
            </a:r>
            <a:r>
              <a:rPr lang="ja-JP" altLang="en-US" dirty="0" smtClean="0">
                <a:solidFill>
                  <a:schemeClr val="bg1"/>
                </a:solidFill>
              </a:rPr>
              <a:t>歳未満は、</a:t>
            </a:r>
            <a:r>
              <a:rPr lang="en-US" altLang="ja-JP" dirty="0" smtClean="0">
                <a:solidFill>
                  <a:schemeClr val="bg1"/>
                </a:solidFill>
              </a:rPr>
              <a:t>WEB</a:t>
            </a:r>
            <a:r>
              <a:rPr lang="ja-JP" altLang="en-US" dirty="0" smtClean="0">
                <a:solidFill>
                  <a:schemeClr val="bg1"/>
                </a:solidFill>
              </a:rPr>
              <a:t>サイトを使った候補者の応援や、</a:t>
            </a:r>
            <a:r>
              <a:rPr lang="en-US" altLang="ja-JP" dirty="0" smtClean="0">
                <a:solidFill>
                  <a:schemeClr val="bg1"/>
                </a:solidFill>
              </a:rPr>
              <a:t>SNS</a:t>
            </a:r>
            <a:r>
              <a:rPr lang="ja-JP" altLang="en-US" dirty="0" err="1" smtClean="0">
                <a:solidFill>
                  <a:schemeClr val="bg1"/>
                </a:solidFill>
              </a:rPr>
              <a:t>での</a:t>
            </a:r>
            <a:r>
              <a:rPr lang="ja-JP" altLang="en-US" dirty="0" smtClean="0">
                <a:solidFill>
                  <a:schemeClr val="bg1"/>
                </a:solidFill>
              </a:rPr>
              <a:t>拡散なども禁止</a:t>
            </a:r>
            <a:r>
              <a:rPr lang="ja-JP" altLang="en-US" dirty="0">
                <a:solidFill>
                  <a:schemeClr val="bg1"/>
                </a:solidFill>
              </a:rPr>
              <a:t>です</a:t>
            </a:r>
            <a:r>
              <a:rPr lang="ja-JP" altLang="en-US" dirty="0" smtClean="0">
                <a:solidFill>
                  <a:schemeClr val="bg1"/>
                </a:solidFill>
              </a:rPr>
              <a:t>。（選挙期間外であれば、意見発表程度は可能）</a:t>
            </a:r>
            <a:endParaRPr lang="en-US" altLang="ja-JP" dirty="0" smtClean="0">
              <a:solidFill>
                <a:schemeClr val="bg1"/>
              </a:solidFill>
            </a:endParaRPr>
          </a:p>
          <a:p>
            <a:pPr algn="just"/>
            <a:endParaRPr lang="en-US" altLang="ja-JP" sz="800" dirty="0" smtClean="0">
              <a:solidFill>
                <a:schemeClr val="bg1"/>
              </a:solidFill>
            </a:endParaRPr>
          </a:p>
          <a:p>
            <a:pPr algn="just"/>
            <a:r>
              <a:rPr lang="ja-JP" altLang="en-US" dirty="0" smtClean="0">
                <a:solidFill>
                  <a:schemeClr val="bg1"/>
                </a:solidFill>
              </a:rPr>
              <a:t>　どれもスマホをもっていれば簡単にできることですが、選挙権を持っている人の書込を、</a:t>
            </a:r>
            <a:r>
              <a:rPr lang="en-US" altLang="ja-JP" dirty="0" smtClean="0">
                <a:solidFill>
                  <a:srgbClr val="FFFF00"/>
                </a:solidFill>
              </a:rPr>
              <a:t>18</a:t>
            </a:r>
            <a:r>
              <a:rPr lang="ja-JP" altLang="en-US" dirty="0" smtClean="0">
                <a:solidFill>
                  <a:srgbClr val="FFFF00"/>
                </a:solidFill>
              </a:rPr>
              <a:t>歳未満の者がリツイートしても、そのリツイートは違法</a:t>
            </a:r>
            <a:r>
              <a:rPr lang="ja-JP" altLang="en-US" dirty="0" smtClean="0">
                <a:solidFill>
                  <a:schemeClr val="bg1"/>
                </a:solidFill>
              </a:rPr>
              <a:t>です。</a:t>
            </a:r>
            <a:endParaRPr kumimoji="1" lang="ja-JP" altLang="en-US" dirty="0">
              <a:solidFill>
                <a:schemeClr val="bg1"/>
              </a:solidFill>
            </a:endParaRPr>
          </a:p>
        </p:txBody>
      </p:sp>
      <p:sp>
        <p:nvSpPr>
          <p:cNvPr id="28" name="角丸四角形 27"/>
          <p:cNvSpPr/>
          <p:nvPr/>
        </p:nvSpPr>
        <p:spPr>
          <a:xfrm>
            <a:off x="4860032" y="5733256"/>
            <a:ext cx="4032448" cy="936104"/>
          </a:xfrm>
          <a:prstGeom prst="roundRect">
            <a:avLst>
              <a:gd name="adj" fmla="val 13672"/>
            </a:avLst>
          </a:prstGeom>
          <a:solidFill>
            <a:schemeClr val="tx1"/>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dirty="0" smtClean="0">
                <a:solidFill>
                  <a:schemeClr val="bg1"/>
                </a:solidFill>
              </a:rPr>
              <a:t>●根拠法令●</a:t>
            </a:r>
            <a:endParaRPr lang="en-US" altLang="ja-JP" dirty="0" smtClean="0">
              <a:solidFill>
                <a:schemeClr val="bg1"/>
              </a:solidFill>
            </a:endParaRPr>
          </a:p>
          <a:p>
            <a:pPr algn="ctr"/>
            <a:endParaRPr lang="en-US" altLang="ja-JP" sz="1200" dirty="0" smtClean="0">
              <a:solidFill>
                <a:schemeClr val="bg1"/>
              </a:solidFill>
            </a:endParaRPr>
          </a:p>
          <a:p>
            <a:pPr algn="ctr"/>
            <a:r>
              <a:rPr lang="ja-JP" altLang="en-US" dirty="0" smtClean="0">
                <a:solidFill>
                  <a:schemeClr val="bg1"/>
                </a:solidFill>
              </a:rPr>
              <a:t>公職選挙法第</a:t>
            </a:r>
            <a:r>
              <a:rPr lang="en-US" altLang="ja-JP" dirty="0" smtClean="0">
                <a:solidFill>
                  <a:schemeClr val="bg1"/>
                </a:solidFill>
              </a:rPr>
              <a:t>137</a:t>
            </a:r>
            <a:r>
              <a:rPr lang="ja-JP" altLang="en-US" dirty="0" smtClean="0">
                <a:solidFill>
                  <a:schemeClr val="bg1"/>
                </a:solidFill>
              </a:rPr>
              <a:t>条の</a:t>
            </a:r>
            <a:r>
              <a:rPr lang="en-US" altLang="ja-JP" dirty="0" smtClean="0">
                <a:solidFill>
                  <a:schemeClr val="bg1"/>
                </a:solidFill>
              </a:rPr>
              <a:t>2</a:t>
            </a:r>
          </a:p>
          <a:p>
            <a:pPr algn="ctr"/>
            <a:endParaRPr lang="en-US" altLang="ja-JP" dirty="0">
              <a:solidFill>
                <a:schemeClr val="bg1"/>
              </a:solidFill>
            </a:endParaRPr>
          </a:p>
          <a:p>
            <a:pPr algn="ctr"/>
            <a:endParaRPr lang="en-US" altLang="ja-JP" dirty="0" smtClean="0">
              <a:solidFill>
                <a:schemeClr val="bg1"/>
              </a:solidFill>
            </a:endParaRPr>
          </a:p>
          <a:p>
            <a:pPr algn="ctr"/>
            <a:endParaRPr kumimoji="1" lang="en-US" altLang="ja-JP" dirty="0">
              <a:solidFill>
                <a:schemeClr val="bg1"/>
              </a:solidFill>
            </a:endParaRPr>
          </a:p>
          <a:p>
            <a:pPr algn="ctr"/>
            <a:endParaRPr lang="en-US" altLang="ja-JP" dirty="0" smtClean="0">
              <a:solidFill>
                <a:schemeClr val="bg1"/>
              </a:solidFill>
            </a:endParaRPr>
          </a:p>
          <a:p>
            <a:pPr algn="ctr"/>
            <a:endParaRPr kumimoji="1" lang="en-US" altLang="ja-JP" dirty="0">
              <a:solidFill>
                <a:schemeClr val="bg1"/>
              </a:solidFill>
            </a:endParaRPr>
          </a:p>
          <a:p>
            <a:pPr algn="ctr"/>
            <a:endParaRPr lang="en-US" altLang="ja-JP" dirty="0" smtClean="0">
              <a:solidFill>
                <a:schemeClr val="bg1"/>
              </a:solidFill>
            </a:endParaRPr>
          </a:p>
          <a:p>
            <a:pPr algn="ctr"/>
            <a:endParaRPr kumimoji="1" lang="en-US" altLang="ja-JP" dirty="0">
              <a:solidFill>
                <a:schemeClr val="bg1"/>
              </a:solidFill>
            </a:endParaRPr>
          </a:p>
          <a:p>
            <a:pPr algn="ctr"/>
            <a:endParaRPr lang="en-US" altLang="ja-JP" dirty="0" smtClean="0">
              <a:solidFill>
                <a:schemeClr val="bg1"/>
              </a:solidFill>
            </a:endParaRPr>
          </a:p>
          <a:p>
            <a:pPr algn="ctr"/>
            <a:endParaRPr kumimoji="1" lang="ja-JP" altLang="en-US" dirty="0">
              <a:solidFill>
                <a:schemeClr val="bg1"/>
              </a:solidFill>
            </a:endParaRPr>
          </a:p>
        </p:txBody>
      </p:sp>
      <p:grpSp>
        <p:nvGrpSpPr>
          <p:cNvPr id="4" name="グループ化 32"/>
          <p:cNvGrpSpPr/>
          <p:nvPr/>
        </p:nvGrpSpPr>
        <p:grpSpPr>
          <a:xfrm>
            <a:off x="1" y="0"/>
            <a:ext cx="4716016" cy="6858000"/>
            <a:chOff x="1" y="0"/>
            <a:chExt cx="4716016" cy="6858000"/>
          </a:xfrm>
        </p:grpSpPr>
        <p:grpSp>
          <p:nvGrpSpPr>
            <p:cNvPr id="6" name="グループ化 31"/>
            <p:cNvGrpSpPr/>
            <p:nvPr/>
          </p:nvGrpSpPr>
          <p:grpSpPr>
            <a:xfrm>
              <a:off x="1" y="0"/>
              <a:ext cx="4716016" cy="6858000"/>
              <a:chOff x="1" y="0"/>
              <a:chExt cx="4716016" cy="6858000"/>
            </a:xfrm>
          </p:grpSpPr>
          <p:grpSp>
            <p:nvGrpSpPr>
              <p:cNvPr id="8" name="グループ化 30"/>
              <p:cNvGrpSpPr/>
              <p:nvPr/>
            </p:nvGrpSpPr>
            <p:grpSpPr>
              <a:xfrm>
                <a:off x="1" y="0"/>
                <a:ext cx="4716016" cy="6858000"/>
                <a:chOff x="1" y="0"/>
                <a:chExt cx="4716016" cy="6858000"/>
              </a:xfrm>
            </p:grpSpPr>
            <p:grpSp>
              <p:nvGrpSpPr>
                <p:cNvPr id="9" name="グループ化 5"/>
                <p:cNvGrpSpPr/>
                <p:nvPr/>
              </p:nvGrpSpPr>
              <p:grpSpPr>
                <a:xfrm>
                  <a:off x="1" y="0"/>
                  <a:ext cx="4716016" cy="6858000"/>
                  <a:chOff x="0" y="0"/>
                  <a:chExt cx="5389183" cy="6858000"/>
                </a:xfrm>
              </p:grpSpPr>
              <p:pic>
                <p:nvPicPr>
                  <p:cNvPr id="3" name="図 2" descr="モノ_5.PNG"/>
                  <p:cNvPicPr>
                    <a:picLocks noChangeAspect="1"/>
                  </p:cNvPicPr>
                  <p:nvPr/>
                </p:nvPicPr>
                <p:blipFill>
                  <a:blip r:embed="rId3" cstate="print"/>
                  <a:stretch>
                    <a:fillRect/>
                  </a:stretch>
                </p:blipFill>
                <p:spPr>
                  <a:xfrm>
                    <a:off x="0" y="0"/>
                    <a:ext cx="5389183" cy="6858000"/>
                  </a:xfrm>
                  <a:prstGeom prst="rect">
                    <a:avLst/>
                  </a:prstGeom>
                </p:spPr>
              </p:pic>
              <p:sp>
                <p:nvSpPr>
                  <p:cNvPr id="5" name="正方形/長方形 4"/>
                  <p:cNvSpPr/>
                  <p:nvPr/>
                </p:nvSpPr>
                <p:spPr>
                  <a:xfrm>
                    <a:off x="323528" y="404664"/>
                    <a:ext cx="4752528" cy="5832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ja-JP" altLang="en-US" dirty="0"/>
                  </a:p>
                </p:txBody>
              </p:sp>
            </p:grpSp>
            <p:pic>
              <p:nvPicPr>
                <p:cNvPr id="21" name="図 20" descr="demo_strike_shifuku.png"/>
                <p:cNvPicPr>
                  <a:picLocks noChangeAspect="1"/>
                </p:cNvPicPr>
                <p:nvPr/>
              </p:nvPicPr>
              <p:blipFill>
                <a:blip r:embed="rId4" cstate="print"/>
                <a:stretch>
                  <a:fillRect/>
                </a:stretch>
              </p:blipFill>
              <p:spPr>
                <a:xfrm>
                  <a:off x="755576" y="1556792"/>
                  <a:ext cx="3372283" cy="2786350"/>
                </a:xfrm>
                <a:prstGeom prst="rect">
                  <a:avLst/>
                </a:prstGeom>
              </p:spPr>
            </p:pic>
            <p:sp>
              <p:nvSpPr>
                <p:cNvPr id="22" name="テキスト ボックス 21"/>
                <p:cNvSpPr txBox="1"/>
                <p:nvPr/>
              </p:nvSpPr>
              <p:spPr>
                <a:xfrm>
                  <a:off x="539160" y="4221088"/>
                  <a:ext cx="3767378" cy="1938992"/>
                </a:xfrm>
                <a:prstGeom prst="rect">
                  <a:avLst/>
                </a:prstGeom>
                <a:noFill/>
              </p:spPr>
              <p:txBody>
                <a:bodyPr wrap="none" rtlCol="0">
                  <a:spAutoFit/>
                </a:bodyPr>
                <a:lstStyle/>
                <a:p>
                  <a:r>
                    <a:rPr kumimoji="1" lang="ja-JP" altLang="en-US" sz="2400" dirty="0" smtClean="0">
                      <a:solidFill>
                        <a:schemeClr val="bg1"/>
                      </a:solidFill>
                    </a:rPr>
                    <a:t>　日曜日、〇〇候補の出陣</a:t>
                  </a:r>
                  <a:endParaRPr kumimoji="1" lang="en-US" altLang="ja-JP" sz="2400" dirty="0" smtClean="0">
                    <a:solidFill>
                      <a:schemeClr val="bg1"/>
                    </a:solidFill>
                  </a:endParaRPr>
                </a:p>
                <a:p>
                  <a:r>
                    <a:rPr kumimoji="1" lang="ja-JP" altLang="en-US" sz="2400" dirty="0" smtClean="0">
                      <a:solidFill>
                        <a:schemeClr val="bg1"/>
                      </a:solidFill>
                    </a:rPr>
                    <a:t>式に</a:t>
                  </a:r>
                  <a:r>
                    <a:rPr lang="ja-JP" altLang="en-US" sz="2400" dirty="0" smtClean="0">
                      <a:solidFill>
                        <a:schemeClr val="bg1"/>
                      </a:solidFill>
                    </a:rPr>
                    <a:t>家族で</a:t>
                  </a:r>
                  <a:r>
                    <a:rPr kumimoji="1" lang="ja-JP" altLang="en-US" sz="2400" dirty="0" smtClean="0">
                      <a:solidFill>
                        <a:schemeClr val="bg1"/>
                      </a:solidFill>
                    </a:rPr>
                    <a:t>行ってきました。</a:t>
                  </a:r>
                  <a:endParaRPr kumimoji="1" lang="en-US" altLang="ja-JP" sz="2400" dirty="0" smtClean="0">
                    <a:solidFill>
                      <a:schemeClr val="bg1"/>
                    </a:solidFill>
                  </a:endParaRPr>
                </a:p>
                <a:p>
                  <a:r>
                    <a:rPr lang="ja-JP" altLang="en-US" sz="2400" dirty="0" smtClean="0">
                      <a:solidFill>
                        <a:schemeClr val="bg1"/>
                      </a:solidFill>
                    </a:rPr>
                    <a:t>　私は中学生なので選挙権</a:t>
                  </a:r>
                  <a:endParaRPr lang="en-US" altLang="ja-JP" sz="2400" dirty="0" smtClean="0">
                    <a:solidFill>
                      <a:schemeClr val="bg1"/>
                    </a:solidFill>
                  </a:endParaRPr>
                </a:p>
                <a:p>
                  <a:r>
                    <a:rPr lang="ja-JP" altLang="en-US" sz="2400" dirty="0" smtClean="0">
                      <a:solidFill>
                        <a:schemeClr val="bg1"/>
                      </a:solidFill>
                    </a:rPr>
                    <a:t>はありませんが、</a:t>
                  </a:r>
                  <a:r>
                    <a:rPr kumimoji="1" lang="ja-JP" altLang="en-US" sz="2400" dirty="0" smtClean="0">
                      <a:solidFill>
                        <a:schemeClr val="bg1"/>
                      </a:solidFill>
                    </a:rPr>
                    <a:t>〇〇候補</a:t>
                  </a:r>
                  <a:endParaRPr kumimoji="1" lang="en-US" altLang="ja-JP" sz="2400" dirty="0" smtClean="0">
                    <a:solidFill>
                      <a:schemeClr val="bg1"/>
                    </a:solidFill>
                  </a:endParaRPr>
                </a:p>
                <a:p>
                  <a:r>
                    <a:rPr kumimoji="1" lang="ja-JP" altLang="en-US" sz="2400" dirty="0" smtClean="0">
                      <a:solidFill>
                        <a:schemeClr val="bg1"/>
                      </a:solidFill>
                    </a:rPr>
                    <a:t>を応援してます</a:t>
                  </a:r>
                  <a:r>
                    <a:rPr kumimoji="1" lang="en-US" altLang="ja-JP" sz="2400" dirty="0" smtClean="0">
                      <a:solidFill>
                        <a:schemeClr val="bg1"/>
                      </a:solidFill>
                    </a:rPr>
                    <a:t>!</a:t>
                  </a:r>
                  <a:endParaRPr kumimoji="1" lang="ja-JP" altLang="en-US" sz="2400" dirty="0">
                    <a:solidFill>
                      <a:schemeClr val="bg1"/>
                    </a:solidFill>
                  </a:endParaRPr>
                </a:p>
              </p:txBody>
            </p:sp>
          </p:grpSp>
          <p:grpSp>
            <p:nvGrpSpPr>
              <p:cNvPr id="10" name="グループ化 20"/>
              <p:cNvGrpSpPr/>
              <p:nvPr/>
            </p:nvGrpSpPr>
            <p:grpSpPr>
              <a:xfrm>
                <a:off x="395537" y="476672"/>
                <a:ext cx="2880319" cy="1008112"/>
                <a:chOff x="395537" y="476672"/>
                <a:chExt cx="2880319" cy="1008112"/>
              </a:xfrm>
            </p:grpSpPr>
            <p:grpSp>
              <p:nvGrpSpPr>
                <p:cNvPr id="11" name="グループ化 13"/>
                <p:cNvGrpSpPr/>
                <p:nvPr/>
              </p:nvGrpSpPr>
              <p:grpSpPr>
                <a:xfrm>
                  <a:off x="395537" y="476672"/>
                  <a:ext cx="792088" cy="1008112"/>
                  <a:chOff x="395536" y="476672"/>
                  <a:chExt cx="1078955" cy="1080120"/>
                </a:xfrm>
              </p:grpSpPr>
              <p:sp>
                <p:nvSpPr>
                  <p:cNvPr id="7" name="正方形/長方形 6"/>
                  <p:cNvSpPr/>
                  <p:nvPr/>
                </p:nvSpPr>
                <p:spPr>
                  <a:xfrm>
                    <a:off x="467544" y="476672"/>
                    <a:ext cx="93610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descr="人D-04.png"/>
                  <p:cNvPicPr>
                    <a:picLocks noChangeAspect="1"/>
                  </p:cNvPicPr>
                  <p:nvPr/>
                </p:nvPicPr>
                <p:blipFill>
                  <a:blip r:embed="rId5" cstate="print"/>
                  <a:stretch>
                    <a:fillRect/>
                  </a:stretch>
                </p:blipFill>
                <p:spPr>
                  <a:xfrm>
                    <a:off x="395536" y="477837"/>
                    <a:ext cx="1078955" cy="1078955"/>
                  </a:xfrm>
                  <a:prstGeom prst="rect">
                    <a:avLst/>
                  </a:prstGeom>
                </p:spPr>
              </p:pic>
            </p:grpSp>
            <p:sp>
              <p:nvSpPr>
                <p:cNvPr id="15" name="円/楕円 14"/>
                <p:cNvSpPr/>
                <p:nvPr/>
              </p:nvSpPr>
              <p:spPr>
                <a:xfrm>
                  <a:off x="1331640" y="659880"/>
                  <a:ext cx="170613" cy="248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1561310" y="659880"/>
                  <a:ext cx="170613" cy="248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1773117" y="654352"/>
                  <a:ext cx="170613" cy="248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2059691" y="662892"/>
                  <a:ext cx="170613" cy="248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259632" y="980728"/>
                  <a:ext cx="2016224" cy="369332"/>
                </a:xfrm>
                <a:prstGeom prst="rect">
                  <a:avLst/>
                </a:prstGeom>
                <a:noFill/>
              </p:spPr>
              <p:txBody>
                <a:bodyPr wrap="square" rtlCol="0">
                  <a:spAutoFit/>
                </a:bodyPr>
                <a:lstStyle/>
                <a:p>
                  <a:r>
                    <a:rPr lang="en-US" altLang="ja-JP" dirty="0" smtClean="0">
                      <a:solidFill>
                        <a:schemeClr val="bg1"/>
                      </a:solidFill>
                    </a:rPr>
                    <a:t>@</a:t>
                  </a:r>
                  <a:r>
                    <a:rPr lang="en-US" altLang="ja-JP" dirty="0" err="1" smtClean="0">
                      <a:solidFill>
                        <a:schemeClr val="bg1"/>
                      </a:solidFill>
                    </a:rPr>
                    <a:t>osdjfvheouh</a:t>
                  </a:r>
                  <a:endParaRPr kumimoji="1" lang="ja-JP" altLang="en-US" dirty="0">
                    <a:solidFill>
                      <a:schemeClr val="bg1"/>
                    </a:solidFill>
                  </a:endParaRPr>
                </a:p>
              </p:txBody>
            </p:sp>
          </p:grpSp>
        </p:grpSp>
        <p:sp>
          <p:nvSpPr>
            <p:cNvPr id="30" name="テキスト ボックス 29"/>
            <p:cNvSpPr txBox="1"/>
            <p:nvPr/>
          </p:nvSpPr>
          <p:spPr>
            <a:xfrm rot="20647158">
              <a:off x="2879068" y="451900"/>
              <a:ext cx="1462260" cy="461665"/>
            </a:xfrm>
            <a:prstGeom prst="rect">
              <a:avLst/>
            </a:prstGeom>
            <a:noFill/>
            <a:ln w="19050">
              <a:solidFill>
                <a:srgbClr val="FFFF00"/>
              </a:solidFill>
            </a:ln>
          </p:spPr>
          <p:txBody>
            <a:bodyPr wrap="none" rtlCol="0">
              <a:spAutoFit/>
            </a:bodyPr>
            <a:lstStyle/>
            <a:p>
              <a:r>
                <a:rPr kumimoji="1" lang="ja-JP" altLang="en-US" sz="2400" dirty="0" smtClean="0">
                  <a:solidFill>
                    <a:srgbClr val="FFC000"/>
                  </a:solidFill>
                </a:rPr>
                <a:t>ツイッター</a:t>
              </a:r>
              <a:endParaRPr kumimoji="1" lang="ja-JP" altLang="en-US" sz="2400" dirty="0">
                <a:solidFill>
                  <a:srgbClr val="FFC000"/>
                </a:solidFill>
              </a:endParaRPr>
            </a:p>
          </p:txBody>
        </p:sp>
      </p:grpSp>
      <p:sp>
        <p:nvSpPr>
          <p:cNvPr id="29" name="十字形 28"/>
          <p:cNvSpPr/>
          <p:nvPr/>
        </p:nvSpPr>
        <p:spPr>
          <a:xfrm rot="2673138">
            <a:off x="5851250" y="602969"/>
            <a:ext cx="2001921" cy="2003590"/>
          </a:xfrm>
          <a:prstGeom prst="plus">
            <a:avLst>
              <a:gd name="adj" fmla="val 3988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6"/>
          <p:cNvGrpSpPr/>
          <p:nvPr/>
        </p:nvGrpSpPr>
        <p:grpSpPr>
          <a:xfrm>
            <a:off x="323528" y="332656"/>
            <a:ext cx="8496944" cy="2232248"/>
            <a:chOff x="323528" y="332656"/>
            <a:chExt cx="8496944" cy="2232248"/>
          </a:xfrm>
        </p:grpSpPr>
        <p:sp>
          <p:nvSpPr>
            <p:cNvPr id="29" name="テキスト ボックス 28"/>
            <p:cNvSpPr txBox="1"/>
            <p:nvPr/>
          </p:nvSpPr>
          <p:spPr>
            <a:xfrm>
              <a:off x="2749225" y="332656"/>
              <a:ext cx="3645550" cy="769441"/>
            </a:xfrm>
            <a:prstGeom prst="rect">
              <a:avLst/>
            </a:prstGeom>
            <a:noFill/>
          </p:spPr>
          <p:txBody>
            <a:bodyPr wrap="none" rtlCol="0">
              <a:spAutoFit/>
            </a:bodyPr>
            <a:lstStyle/>
            <a:p>
              <a:r>
                <a:rPr lang="ja-JP" altLang="en-US" sz="3600" dirty="0" smtClean="0">
                  <a:solidFill>
                    <a:schemeClr val="bg1"/>
                  </a:solidFill>
                </a:rPr>
                <a:t>●　</a:t>
              </a:r>
              <a:r>
                <a:rPr lang="ja-JP" altLang="en-US" sz="4400" dirty="0" smtClean="0">
                  <a:solidFill>
                    <a:schemeClr val="bg1"/>
                  </a:solidFill>
                </a:rPr>
                <a:t>ポイント　</a:t>
              </a:r>
              <a:r>
                <a:rPr lang="ja-JP" altLang="en-US" sz="3600" dirty="0" smtClean="0">
                  <a:solidFill>
                    <a:schemeClr val="bg1"/>
                  </a:solidFill>
                </a:rPr>
                <a:t>●</a:t>
              </a:r>
              <a:endParaRPr kumimoji="1" lang="ja-JP" altLang="en-US" sz="3600" dirty="0">
                <a:solidFill>
                  <a:schemeClr val="bg1"/>
                </a:solidFill>
              </a:endParaRPr>
            </a:p>
          </p:txBody>
        </p:sp>
        <p:grpSp>
          <p:nvGrpSpPr>
            <p:cNvPr id="6" name="グループ化 5"/>
            <p:cNvGrpSpPr/>
            <p:nvPr/>
          </p:nvGrpSpPr>
          <p:grpSpPr>
            <a:xfrm>
              <a:off x="323528" y="1196752"/>
              <a:ext cx="8496944" cy="1368152"/>
              <a:chOff x="323528" y="1196752"/>
              <a:chExt cx="8496944" cy="1368152"/>
            </a:xfrm>
          </p:grpSpPr>
          <p:sp>
            <p:nvSpPr>
              <p:cNvPr id="5" name="角丸四角形 4"/>
              <p:cNvSpPr/>
              <p:nvPr/>
            </p:nvSpPr>
            <p:spPr>
              <a:xfrm>
                <a:off x="323528" y="1196752"/>
                <a:ext cx="8496944" cy="136815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763967" y="1556792"/>
                <a:ext cx="7681911" cy="584775"/>
              </a:xfrm>
              <a:prstGeom prst="rect">
                <a:avLst/>
              </a:prstGeom>
              <a:noFill/>
            </p:spPr>
            <p:txBody>
              <a:bodyPr wrap="none" rtlCol="0">
                <a:spAutoFit/>
              </a:bodyPr>
              <a:lstStyle/>
              <a:p>
                <a:r>
                  <a:rPr kumimoji="1" lang="ja-JP" altLang="en-US" sz="3200" dirty="0" smtClean="0">
                    <a:solidFill>
                      <a:srgbClr val="FFFF00"/>
                    </a:solidFill>
                    <a:effectLst>
                      <a:outerShdw blurRad="50800" dist="38100" dir="2700000" algn="tl" rotWithShape="0">
                        <a:prstClr val="black">
                          <a:alpha val="40000"/>
                        </a:prstClr>
                      </a:outerShdw>
                    </a:effectLst>
                  </a:rPr>
                  <a:t>選挙権のない者に</a:t>
                </a:r>
                <a:r>
                  <a:rPr kumimoji="1" lang="en-US" altLang="ja-JP" sz="3200" dirty="0" smtClean="0">
                    <a:solidFill>
                      <a:srgbClr val="FFFF00"/>
                    </a:solidFill>
                    <a:effectLst>
                      <a:outerShdw blurRad="50800" dist="38100" dir="2700000" algn="tl" rotWithShape="0">
                        <a:prstClr val="black">
                          <a:alpha val="40000"/>
                        </a:prstClr>
                      </a:outerShdw>
                    </a:effectLst>
                  </a:rPr>
                  <a:t>｢</a:t>
                </a:r>
                <a:r>
                  <a:rPr kumimoji="1" lang="ja-JP" altLang="en-US" sz="3200" dirty="0" smtClean="0">
                    <a:solidFill>
                      <a:srgbClr val="FFFF00"/>
                    </a:solidFill>
                    <a:effectLst>
                      <a:outerShdw blurRad="50800" dist="38100" dir="2700000" algn="tl" rotWithShape="0">
                        <a:prstClr val="black">
                          <a:alpha val="40000"/>
                        </a:prstClr>
                      </a:outerShdw>
                    </a:effectLst>
                  </a:rPr>
                  <a:t>選挙運動</a:t>
                </a:r>
                <a:r>
                  <a:rPr kumimoji="1" lang="en-US" altLang="ja-JP" sz="3200" dirty="0" smtClean="0">
                    <a:solidFill>
                      <a:srgbClr val="FFFF00"/>
                    </a:solidFill>
                    <a:effectLst>
                      <a:outerShdw blurRad="50800" dist="38100" dir="2700000" algn="tl" rotWithShape="0">
                        <a:prstClr val="black">
                          <a:alpha val="40000"/>
                        </a:prstClr>
                      </a:outerShdw>
                    </a:effectLst>
                  </a:rPr>
                  <a:t>｣</a:t>
                </a:r>
                <a:r>
                  <a:rPr kumimoji="1" lang="ja-JP" altLang="en-US" sz="3200" dirty="0" smtClean="0">
                    <a:solidFill>
                      <a:srgbClr val="FFFF00"/>
                    </a:solidFill>
                    <a:effectLst>
                      <a:outerShdw blurRad="50800" dist="38100" dir="2700000" algn="tl" rotWithShape="0">
                        <a:prstClr val="black">
                          <a:alpha val="40000"/>
                        </a:prstClr>
                      </a:outerShdw>
                    </a:effectLst>
                  </a:rPr>
                  <a:t>はできません</a:t>
                </a:r>
                <a:endParaRPr kumimoji="1" lang="ja-JP" altLang="en-US" sz="3200" dirty="0">
                  <a:solidFill>
                    <a:srgbClr val="FFFF00"/>
                  </a:solidFill>
                  <a:effectLst>
                    <a:outerShdw blurRad="50800" dist="38100" dir="2700000" algn="tl" rotWithShape="0">
                      <a:prstClr val="black">
                        <a:alpha val="40000"/>
                      </a:prstClr>
                    </a:outerShdw>
                  </a:effectLst>
                </a:endParaRPr>
              </a:p>
            </p:txBody>
          </p:sp>
        </p:grpSp>
      </p:grpSp>
      <p:sp>
        <p:nvSpPr>
          <p:cNvPr id="4" name="テキスト ボックス 3"/>
          <p:cNvSpPr txBox="1"/>
          <p:nvPr/>
        </p:nvSpPr>
        <p:spPr>
          <a:xfrm>
            <a:off x="1000339" y="2708920"/>
            <a:ext cx="7143302" cy="2246769"/>
          </a:xfrm>
          <a:prstGeom prst="rect">
            <a:avLst/>
          </a:prstGeom>
          <a:noFill/>
        </p:spPr>
        <p:txBody>
          <a:bodyPr wrap="none" rtlCol="0">
            <a:spAutoFit/>
          </a:bodyPr>
          <a:lstStyle/>
          <a:p>
            <a:pPr algn="just"/>
            <a:r>
              <a:rPr lang="en-US" altLang="ja-JP" sz="2800" dirty="0" smtClean="0">
                <a:solidFill>
                  <a:schemeClr val="bg1"/>
                </a:solidFill>
              </a:rPr>
              <a:t>※</a:t>
            </a:r>
            <a:r>
              <a:rPr lang="ja-JP" altLang="en-US" sz="2800" dirty="0" smtClean="0">
                <a:solidFill>
                  <a:srgbClr val="FFFF00"/>
                </a:solidFill>
              </a:rPr>
              <a:t>中学生</a:t>
            </a:r>
            <a:r>
              <a:rPr lang="ja-JP" altLang="en-US" sz="2800" dirty="0" smtClean="0">
                <a:solidFill>
                  <a:schemeClr val="bg1"/>
                </a:solidFill>
              </a:rPr>
              <a:t>などが、新聞などで読んだ各候補者</a:t>
            </a:r>
            <a:endParaRPr lang="en-US" altLang="ja-JP" sz="2800" dirty="0" smtClean="0">
              <a:solidFill>
                <a:schemeClr val="bg1"/>
              </a:solidFill>
            </a:endParaRPr>
          </a:p>
          <a:p>
            <a:pPr algn="just"/>
            <a:r>
              <a:rPr lang="ja-JP" altLang="en-US" sz="2800" dirty="0" smtClean="0">
                <a:solidFill>
                  <a:schemeClr val="bg1"/>
                </a:solidFill>
              </a:rPr>
              <a:t>　の主義主張に対して、自分の意見として応援</a:t>
            </a:r>
            <a:endParaRPr lang="en-US" altLang="ja-JP" sz="2800" dirty="0" smtClean="0">
              <a:solidFill>
                <a:schemeClr val="bg1"/>
              </a:solidFill>
            </a:endParaRPr>
          </a:p>
          <a:p>
            <a:pPr algn="just"/>
            <a:r>
              <a:rPr lang="ja-JP" altLang="en-US" sz="2800" dirty="0" smtClean="0">
                <a:solidFill>
                  <a:schemeClr val="bg1"/>
                </a:solidFill>
              </a:rPr>
              <a:t>　もしくは批判等のコメントを</a:t>
            </a:r>
            <a:r>
              <a:rPr lang="en-US" altLang="ja-JP" sz="2800" dirty="0" smtClean="0">
                <a:solidFill>
                  <a:schemeClr val="bg1"/>
                </a:solidFill>
              </a:rPr>
              <a:t>SNS</a:t>
            </a:r>
            <a:r>
              <a:rPr lang="ja-JP" altLang="en-US" sz="2800" dirty="0" smtClean="0">
                <a:solidFill>
                  <a:schemeClr val="bg1"/>
                </a:solidFill>
              </a:rPr>
              <a:t>上に上げる等</a:t>
            </a:r>
            <a:endParaRPr lang="en-US" altLang="ja-JP" sz="2800" dirty="0" smtClean="0">
              <a:solidFill>
                <a:schemeClr val="bg1"/>
              </a:solidFill>
            </a:endParaRPr>
          </a:p>
          <a:p>
            <a:pPr algn="just"/>
            <a:r>
              <a:rPr lang="ja-JP" altLang="en-US" sz="2800" dirty="0" smtClean="0">
                <a:solidFill>
                  <a:schemeClr val="bg1"/>
                </a:solidFill>
              </a:rPr>
              <a:t>　した場合、それが</a:t>
            </a:r>
            <a:r>
              <a:rPr kumimoji="1" lang="ja-JP" altLang="en-US" sz="2800" dirty="0" smtClean="0">
                <a:solidFill>
                  <a:srgbClr val="FFFF00"/>
                </a:solidFill>
              </a:rPr>
              <a:t>選挙期間中</a:t>
            </a:r>
            <a:r>
              <a:rPr kumimoji="1" lang="ja-JP" altLang="en-US" sz="2800" dirty="0" smtClean="0">
                <a:solidFill>
                  <a:schemeClr val="bg1"/>
                </a:solidFill>
              </a:rPr>
              <a:t>であれば、</a:t>
            </a:r>
            <a:r>
              <a:rPr kumimoji="1" lang="en-US" altLang="ja-JP" sz="2800" dirty="0" smtClean="0">
                <a:solidFill>
                  <a:srgbClr val="FFFF00"/>
                </a:solidFill>
              </a:rPr>
              <a:t>｢</a:t>
            </a:r>
            <a:r>
              <a:rPr kumimoji="1" lang="ja-JP" altLang="en-US" sz="2800" dirty="0" smtClean="0">
                <a:solidFill>
                  <a:srgbClr val="FFFF00"/>
                </a:solidFill>
              </a:rPr>
              <a:t>選</a:t>
            </a:r>
            <a:endParaRPr kumimoji="1" lang="en-US" altLang="ja-JP" sz="2800" dirty="0" smtClean="0">
              <a:solidFill>
                <a:srgbClr val="FFFF00"/>
              </a:solidFill>
            </a:endParaRPr>
          </a:p>
          <a:p>
            <a:pPr algn="just"/>
            <a:r>
              <a:rPr lang="ja-JP" altLang="en-US" sz="2800" dirty="0" smtClean="0">
                <a:solidFill>
                  <a:srgbClr val="FFFF00"/>
                </a:solidFill>
              </a:rPr>
              <a:t>　</a:t>
            </a:r>
            <a:r>
              <a:rPr kumimoji="1" lang="ja-JP" altLang="en-US" sz="2800" dirty="0" smtClean="0">
                <a:solidFill>
                  <a:srgbClr val="FFFF00"/>
                </a:solidFill>
              </a:rPr>
              <a:t>挙活動</a:t>
            </a:r>
            <a:r>
              <a:rPr kumimoji="1" lang="en-US" altLang="ja-JP" sz="2800" dirty="0" smtClean="0">
                <a:solidFill>
                  <a:srgbClr val="FFFF00"/>
                </a:solidFill>
              </a:rPr>
              <a:t>｣</a:t>
            </a:r>
            <a:r>
              <a:rPr lang="ja-JP" altLang="en-US" sz="2800" dirty="0" smtClean="0">
                <a:solidFill>
                  <a:srgbClr val="FFFF00"/>
                </a:solidFill>
              </a:rPr>
              <a:t>とみなさ</a:t>
            </a:r>
            <a:r>
              <a:rPr kumimoji="1" lang="ja-JP" altLang="en-US" sz="2800" dirty="0" smtClean="0">
                <a:solidFill>
                  <a:srgbClr val="FFFF00"/>
                </a:solidFill>
              </a:rPr>
              <a:t>れる可能性</a:t>
            </a:r>
            <a:r>
              <a:rPr kumimoji="1" lang="ja-JP" altLang="en-US" sz="2800" dirty="0" smtClean="0">
                <a:solidFill>
                  <a:schemeClr val="bg1"/>
                </a:solidFill>
              </a:rPr>
              <a:t>があります。</a:t>
            </a:r>
            <a:endParaRPr kumimoji="1" lang="ja-JP" altLang="en-US" sz="2800" dirty="0">
              <a:solidFill>
                <a:schemeClr val="bg1"/>
              </a:solidFill>
            </a:endParaRPr>
          </a:p>
        </p:txBody>
      </p:sp>
      <p:sp>
        <p:nvSpPr>
          <p:cNvPr id="8" name="テキスト ボックス 7"/>
          <p:cNvSpPr txBox="1"/>
          <p:nvPr/>
        </p:nvSpPr>
        <p:spPr>
          <a:xfrm>
            <a:off x="55438" y="5373216"/>
            <a:ext cx="9102172" cy="954107"/>
          </a:xfrm>
          <a:prstGeom prst="rect">
            <a:avLst/>
          </a:prstGeom>
          <a:noFill/>
        </p:spPr>
        <p:txBody>
          <a:bodyPr wrap="none" rtlCol="0">
            <a:spAutoFit/>
          </a:bodyPr>
          <a:lstStyle/>
          <a:p>
            <a:pPr algn="just"/>
            <a:r>
              <a:rPr lang="en-US" altLang="ja-JP" sz="2800" dirty="0" smtClean="0">
                <a:solidFill>
                  <a:schemeClr val="bg1"/>
                </a:solidFill>
              </a:rPr>
              <a:t>※</a:t>
            </a:r>
            <a:r>
              <a:rPr lang="ja-JP" altLang="en-US" sz="2800" dirty="0" smtClean="0">
                <a:solidFill>
                  <a:schemeClr val="bg1"/>
                </a:solidFill>
              </a:rPr>
              <a:t>選挙権を持つ者のコメント等に、選挙権を持たない者が</a:t>
            </a:r>
            <a:endParaRPr lang="en-US" altLang="ja-JP" sz="2800" dirty="0" smtClean="0">
              <a:solidFill>
                <a:schemeClr val="bg1"/>
              </a:solidFill>
            </a:endParaRPr>
          </a:p>
          <a:p>
            <a:pPr algn="just"/>
            <a:r>
              <a:rPr lang="ja-JP" altLang="en-US" sz="2800" dirty="0" smtClean="0">
                <a:solidFill>
                  <a:srgbClr val="FFFF00"/>
                </a:solidFill>
              </a:rPr>
              <a:t>リツイートする事</a:t>
            </a:r>
            <a:r>
              <a:rPr lang="ja-JP" altLang="en-US" sz="2800" dirty="0" smtClean="0">
                <a:solidFill>
                  <a:schemeClr val="bg1"/>
                </a:solidFill>
              </a:rPr>
              <a:t>も、選挙違反と見なされる場合があります。</a:t>
            </a:r>
            <a:endParaRPr kumimoji="1" lang="ja-JP" altLang="en-US"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グループ化 20"/>
          <p:cNvGrpSpPr/>
          <p:nvPr/>
        </p:nvGrpSpPr>
        <p:grpSpPr>
          <a:xfrm>
            <a:off x="4860032" y="87015"/>
            <a:ext cx="4032448" cy="2477889"/>
            <a:chOff x="4860032" y="87015"/>
            <a:chExt cx="4032448" cy="2477889"/>
          </a:xfrm>
        </p:grpSpPr>
        <p:sp>
          <p:nvSpPr>
            <p:cNvPr id="23" name="角丸四角形 22"/>
            <p:cNvSpPr/>
            <p:nvPr/>
          </p:nvSpPr>
          <p:spPr>
            <a:xfrm>
              <a:off x="4860032" y="653939"/>
              <a:ext cx="4032448" cy="1910965"/>
            </a:xfrm>
            <a:prstGeom prst="roundRect">
              <a:avLst>
                <a:gd name="adj" fmla="val 11206"/>
              </a:avLst>
            </a:prstGeom>
            <a:solidFill>
              <a:schemeClr val="tx1"/>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022892" y="87015"/>
              <a:ext cx="3653564" cy="461665"/>
            </a:xfrm>
            <a:prstGeom prst="rect">
              <a:avLst/>
            </a:prstGeom>
            <a:noFill/>
          </p:spPr>
          <p:txBody>
            <a:bodyPr wrap="none" rtlCol="0">
              <a:spAutoFit/>
            </a:bodyPr>
            <a:lstStyle/>
            <a:p>
              <a:r>
                <a:rPr kumimoji="1" lang="ja-JP" altLang="en-US" sz="2400" dirty="0" smtClean="0">
                  <a:solidFill>
                    <a:schemeClr val="bg1"/>
                  </a:solidFill>
                  <a:latin typeface="ＤＨＰ特太ゴシック体" pitchFamily="50" charset="-128"/>
                  <a:ea typeface="ＤＨＰ特太ゴシック体" pitchFamily="50" charset="-128"/>
                </a:rPr>
                <a:t>この書込みは　○？　</a:t>
              </a:r>
              <a:r>
                <a:rPr kumimoji="1" lang="en-US" altLang="ja-JP" sz="2400" dirty="0" smtClean="0">
                  <a:solidFill>
                    <a:schemeClr val="bg1"/>
                  </a:solidFill>
                  <a:latin typeface="ＤＨＰ特太ゴシック体" pitchFamily="50" charset="-128"/>
                  <a:ea typeface="ＤＨＰ特太ゴシック体" pitchFamily="50" charset="-128"/>
                </a:rPr>
                <a:t>×</a:t>
              </a:r>
              <a:r>
                <a:rPr kumimoji="1" lang="ja-JP" altLang="en-US" sz="2400" dirty="0" smtClean="0">
                  <a:solidFill>
                    <a:schemeClr val="bg1"/>
                  </a:solidFill>
                  <a:latin typeface="ＤＨＰ特太ゴシック体" pitchFamily="50" charset="-128"/>
                  <a:ea typeface="ＤＨＰ特太ゴシック体" pitchFamily="50" charset="-128"/>
                </a:rPr>
                <a:t>？</a:t>
              </a:r>
              <a:endParaRPr kumimoji="1" lang="en-US" altLang="ja-JP" sz="2400" dirty="0" smtClean="0">
                <a:solidFill>
                  <a:schemeClr val="bg1"/>
                </a:solidFill>
                <a:latin typeface="ＤＨＰ特太ゴシック体" pitchFamily="50" charset="-128"/>
                <a:ea typeface="ＤＨＰ特太ゴシック体" pitchFamily="50" charset="-128"/>
              </a:endParaRPr>
            </a:p>
          </p:txBody>
        </p:sp>
      </p:grpSp>
      <p:sp>
        <p:nvSpPr>
          <p:cNvPr id="25" name="十字形 24"/>
          <p:cNvSpPr/>
          <p:nvPr/>
        </p:nvSpPr>
        <p:spPr>
          <a:xfrm rot="2673138">
            <a:off x="5851250" y="602969"/>
            <a:ext cx="2001921" cy="2003590"/>
          </a:xfrm>
          <a:prstGeom prst="plus">
            <a:avLst>
              <a:gd name="adj" fmla="val 3988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4860032" y="2708920"/>
            <a:ext cx="4032448" cy="2736304"/>
          </a:xfrm>
          <a:prstGeom prst="roundRect">
            <a:avLst>
              <a:gd name="adj" fmla="val 8462"/>
            </a:avLst>
          </a:prstGeom>
          <a:solidFill>
            <a:schemeClr val="tx1"/>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dirty="0" smtClean="0">
                <a:solidFill>
                  <a:schemeClr val="bg1"/>
                </a:solidFill>
              </a:rPr>
              <a:t>●　解　説　●</a:t>
            </a:r>
            <a:endParaRPr lang="en-US" altLang="ja-JP" dirty="0" smtClean="0">
              <a:solidFill>
                <a:schemeClr val="bg1"/>
              </a:solidFill>
            </a:endParaRPr>
          </a:p>
          <a:p>
            <a:pPr algn="ctr"/>
            <a:endParaRPr lang="en-US" altLang="ja-JP" sz="1100" dirty="0" smtClean="0">
              <a:solidFill>
                <a:schemeClr val="bg1"/>
              </a:solidFill>
            </a:endParaRPr>
          </a:p>
          <a:p>
            <a:pPr algn="just"/>
            <a:r>
              <a:rPr lang="ja-JP" altLang="en-US" dirty="0" smtClean="0">
                <a:solidFill>
                  <a:schemeClr val="bg1"/>
                </a:solidFill>
              </a:rPr>
              <a:t>　有権者なら、高校生であっても個人として選挙活動できます。しかし、学校内で選挙活動することはできません。</a:t>
            </a:r>
            <a:endParaRPr lang="en-US" altLang="ja-JP" dirty="0" smtClean="0">
              <a:solidFill>
                <a:schemeClr val="bg1"/>
              </a:solidFill>
            </a:endParaRPr>
          </a:p>
          <a:p>
            <a:pPr algn="just"/>
            <a:endParaRPr lang="en-US" altLang="ja-JP" sz="1100" dirty="0" smtClean="0">
              <a:solidFill>
                <a:schemeClr val="bg1"/>
              </a:solidFill>
            </a:endParaRPr>
          </a:p>
          <a:p>
            <a:pPr algn="just"/>
            <a:r>
              <a:rPr lang="ja-JP" altLang="en-US" dirty="0" smtClean="0">
                <a:solidFill>
                  <a:schemeClr val="bg1"/>
                </a:solidFill>
              </a:rPr>
              <a:t>　この書込は、</a:t>
            </a:r>
            <a:r>
              <a:rPr lang="ja-JP" altLang="en-US" dirty="0" smtClean="0">
                <a:solidFill>
                  <a:srgbClr val="FFFF00"/>
                </a:solidFill>
              </a:rPr>
              <a:t>高校の人間関係を利用した選挙活動と見なされる可能性</a:t>
            </a:r>
            <a:r>
              <a:rPr lang="ja-JP" altLang="en-US" dirty="0" smtClean="0">
                <a:solidFill>
                  <a:schemeClr val="bg1"/>
                </a:solidFill>
              </a:rPr>
              <a:t>があるので、避けた方が良いでしょう。</a:t>
            </a:r>
            <a:endParaRPr lang="en-US" altLang="ja-JP" dirty="0" smtClean="0">
              <a:solidFill>
                <a:schemeClr val="bg1"/>
              </a:solidFill>
            </a:endParaRPr>
          </a:p>
          <a:p>
            <a:pPr algn="just"/>
            <a:endParaRPr lang="en-US" altLang="ja-JP" dirty="0">
              <a:solidFill>
                <a:schemeClr val="bg1"/>
              </a:solidFill>
            </a:endParaRPr>
          </a:p>
          <a:p>
            <a:pPr algn="just"/>
            <a:endParaRPr lang="en-US" altLang="ja-JP" dirty="0" smtClean="0">
              <a:solidFill>
                <a:schemeClr val="bg1"/>
              </a:solidFill>
            </a:endParaRPr>
          </a:p>
          <a:p>
            <a:pPr algn="just"/>
            <a:endParaRPr lang="en-US" altLang="ja-JP" dirty="0" smtClean="0">
              <a:solidFill>
                <a:schemeClr val="bg1"/>
              </a:solidFill>
            </a:endParaRPr>
          </a:p>
          <a:p>
            <a:pPr algn="just"/>
            <a:endParaRPr lang="en-US" altLang="ja-JP" dirty="0">
              <a:solidFill>
                <a:schemeClr val="bg1"/>
              </a:solidFill>
            </a:endParaRPr>
          </a:p>
          <a:p>
            <a:pPr algn="just"/>
            <a:endParaRPr lang="en-US" altLang="ja-JP" dirty="0" smtClean="0">
              <a:solidFill>
                <a:schemeClr val="bg1"/>
              </a:solidFill>
            </a:endParaRPr>
          </a:p>
          <a:p>
            <a:pPr algn="just"/>
            <a:endParaRPr kumimoji="1" lang="en-US" altLang="ja-JP" dirty="0">
              <a:solidFill>
                <a:schemeClr val="bg1"/>
              </a:solidFill>
            </a:endParaRPr>
          </a:p>
          <a:p>
            <a:pPr algn="just"/>
            <a:endParaRPr lang="en-US" altLang="ja-JP" dirty="0" smtClean="0">
              <a:solidFill>
                <a:schemeClr val="bg1"/>
              </a:solidFill>
            </a:endParaRPr>
          </a:p>
          <a:p>
            <a:pPr algn="just"/>
            <a:endParaRPr kumimoji="1" lang="en-US" altLang="ja-JP" dirty="0">
              <a:solidFill>
                <a:schemeClr val="bg1"/>
              </a:solidFill>
            </a:endParaRPr>
          </a:p>
          <a:p>
            <a:pPr algn="just"/>
            <a:endParaRPr lang="en-US" altLang="ja-JP" dirty="0" smtClean="0">
              <a:solidFill>
                <a:schemeClr val="bg1"/>
              </a:solidFill>
            </a:endParaRPr>
          </a:p>
          <a:p>
            <a:pPr algn="just"/>
            <a:endParaRPr kumimoji="1" lang="en-US" altLang="ja-JP" dirty="0">
              <a:solidFill>
                <a:schemeClr val="bg1"/>
              </a:solidFill>
            </a:endParaRPr>
          </a:p>
          <a:p>
            <a:pPr algn="just"/>
            <a:endParaRPr lang="en-US" altLang="ja-JP" dirty="0" smtClean="0">
              <a:solidFill>
                <a:schemeClr val="bg1"/>
              </a:solidFill>
            </a:endParaRPr>
          </a:p>
          <a:p>
            <a:pPr algn="just"/>
            <a:endParaRPr kumimoji="1" lang="ja-JP" altLang="en-US" dirty="0">
              <a:solidFill>
                <a:schemeClr val="bg1"/>
              </a:solidFill>
            </a:endParaRPr>
          </a:p>
        </p:txBody>
      </p:sp>
      <p:sp>
        <p:nvSpPr>
          <p:cNvPr id="28" name="角丸四角形 27"/>
          <p:cNvSpPr/>
          <p:nvPr/>
        </p:nvSpPr>
        <p:spPr>
          <a:xfrm>
            <a:off x="4860032" y="5589240"/>
            <a:ext cx="4032448" cy="1080120"/>
          </a:xfrm>
          <a:prstGeom prst="roundRect">
            <a:avLst>
              <a:gd name="adj" fmla="val 13672"/>
            </a:avLst>
          </a:prstGeom>
          <a:solidFill>
            <a:schemeClr val="tx1"/>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dirty="0" smtClean="0">
                <a:solidFill>
                  <a:schemeClr val="bg1"/>
                </a:solidFill>
              </a:rPr>
              <a:t>●根拠法令●</a:t>
            </a:r>
            <a:endParaRPr lang="en-US" altLang="ja-JP" dirty="0" smtClean="0">
              <a:solidFill>
                <a:schemeClr val="bg1"/>
              </a:solidFill>
            </a:endParaRPr>
          </a:p>
          <a:p>
            <a:pPr algn="ctr"/>
            <a:endParaRPr lang="en-US" altLang="ja-JP" dirty="0" smtClean="0">
              <a:solidFill>
                <a:schemeClr val="bg1"/>
              </a:solidFill>
            </a:endParaRPr>
          </a:p>
          <a:p>
            <a:pPr algn="ctr"/>
            <a:r>
              <a:rPr lang="ja-JP" altLang="en-US" dirty="0" smtClean="0">
                <a:solidFill>
                  <a:schemeClr val="bg1"/>
                </a:solidFill>
              </a:rPr>
              <a:t>教育基本法第</a:t>
            </a:r>
            <a:r>
              <a:rPr lang="en-US" altLang="ja-JP" dirty="0" smtClean="0">
                <a:solidFill>
                  <a:schemeClr val="bg1"/>
                </a:solidFill>
              </a:rPr>
              <a:t>14</a:t>
            </a:r>
            <a:r>
              <a:rPr lang="ja-JP" altLang="en-US" dirty="0" smtClean="0">
                <a:solidFill>
                  <a:schemeClr val="bg1"/>
                </a:solidFill>
              </a:rPr>
              <a:t>条</a:t>
            </a:r>
            <a:r>
              <a:rPr lang="en-US" altLang="ja-JP" dirty="0" smtClean="0">
                <a:solidFill>
                  <a:schemeClr val="bg1"/>
                </a:solidFill>
              </a:rPr>
              <a:t>2</a:t>
            </a:r>
            <a:r>
              <a:rPr lang="ja-JP" altLang="en-US" dirty="0" smtClean="0">
                <a:solidFill>
                  <a:schemeClr val="bg1"/>
                </a:solidFill>
              </a:rPr>
              <a:t>項</a:t>
            </a:r>
            <a:endParaRPr lang="en-US" altLang="ja-JP" dirty="0" smtClean="0">
              <a:solidFill>
                <a:schemeClr val="bg1"/>
              </a:solidFill>
            </a:endParaRPr>
          </a:p>
          <a:p>
            <a:pPr algn="ctr"/>
            <a:endParaRPr lang="en-US" altLang="ja-JP" dirty="0" smtClean="0">
              <a:solidFill>
                <a:schemeClr val="bg1"/>
              </a:solidFill>
            </a:endParaRPr>
          </a:p>
          <a:p>
            <a:pPr algn="ctr"/>
            <a:endParaRPr lang="en-US" altLang="ja-JP" dirty="0">
              <a:solidFill>
                <a:schemeClr val="bg1"/>
              </a:solidFill>
            </a:endParaRPr>
          </a:p>
          <a:p>
            <a:pPr algn="ctr"/>
            <a:endParaRPr lang="en-US" altLang="ja-JP" dirty="0" smtClean="0">
              <a:solidFill>
                <a:schemeClr val="bg1"/>
              </a:solidFill>
            </a:endParaRPr>
          </a:p>
          <a:p>
            <a:pPr algn="ctr"/>
            <a:endParaRPr kumimoji="1" lang="en-US" altLang="ja-JP" dirty="0">
              <a:solidFill>
                <a:schemeClr val="bg1"/>
              </a:solidFill>
            </a:endParaRPr>
          </a:p>
          <a:p>
            <a:pPr algn="ctr"/>
            <a:endParaRPr lang="en-US" altLang="ja-JP" dirty="0" smtClean="0">
              <a:solidFill>
                <a:schemeClr val="bg1"/>
              </a:solidFill>
            </a:endParaRPr>
          </a:p>
          <a:p>
            <a:pPr algn="ctr"/>
            <a:endParaRPr kumimoji="1" lang="en-US" altLang="ja-JP" dirty="0">
              <a:solidFill>
                <a:schemeClr val="bg1"/>
              </a:solidFill>
            </a:endParaRPr>
          </a:p>
          <a:p>
            <a:pPr algn="ctr"/>
            <a:endParaRPr lang="en-US" altLang="ja-JP" dirty="0" smtClean="0">
              <a:solidFill>
                <a:schemeClr val="bg1"/>
              </a:solidFill>
            </a:endParaRPr>
          </a:p>
          <a:p>
            <a:pPr algn="ctr"/>
            <a:endParaRPr kumimoji="1" lang="en-US" altLang="ja-JP" dirty="0">
              <a:solidFill>
                <a:schemeClr val="bg1"/>
              </a:solidFill>
            </a:endParaRPr>
          </a:p>
          <a:p>
            <a:pPr algn="ctr"/>
            <a:endParaRPr lang="en-US" altLang="ja-JP" dirty="0" smtClean="0">
              <a:solidFill>
                <a:schemeClr val="bg1"/>
              </a:solidFill>
            </a:endParaRPr>
          </a:p>
          <a:p>
            <a:pPr algn="ctr"/>
            <a:endParaRPr kumimoji="1" lang="ja-JP" altLang="en-US" dirty="0">
              <a:solidFill>
                <a:schemeClr val="bg1"/>
              </a:solidFill>
            </a:endParaRPr>
          </a:p>
        </p:txBody>
      </p:sp>
      <p:grpSp>
        <p:nvGrpSpPr>
          <p:cNvPr id="30" name="グループ化 29"/>
          <p:cNvGrpSpPr/>
          <p:nvPr/>
        </p:nvGrpSpPr>
        <p:grpSpPr>
          <a:xfrm>
            <a:off x="1" y="0"/>
            <a:ext cx="4716016" cy="6858000"/>
            <a:chOff x="1" y="0"/>
            <a:chExt cx="4716016" cy="6858000"/>
          </a:xfrm>
        </p:grpSpPr>
        <p:grpSp>
          <p:nvGrpSpPr>
            <p:cNvPr id="2" name="グループ化 5"/>
            <p:cNvGrpSpPr/>
            <p:nvPr/>
          </p:nvGrpSpPr>
          <p:grpSpPr>
            <a:xfrm>
              <a:off x="1" y="0"/>
              <a:ext cx="4716016" cy="6858000"/>
              <a:chOff x="0" y="0"/>
              <a:chExt cx="5389183" cy="6858000"/>
            </a:xfrm>
          </p:grpSpPr>
          <p:pic>
            <p:nvPicPr>
              <p:cNvPr id="3" name="図 2" descr="モノ_5.PNG"/>
              <p:cNvPicPr>
                <a:picLocks noChangeAspect="1"/>
              </p:cNvPicPr>
              <p:nvPr/>
            </p:nvPicPr>
            <p:blipFill>
              <a:blip r:embed="rId3" cstate="print"/>
              <a:stretch>
                <a:fillRect/>
              </a:stretch>
            </p:blipFill>
            <p:spPr>
              <a:xfrm>
                <a:off x="0" y="0"/>
                <a:ext cx="5389183" cy="6858000"/>
              </a:xfrm>
              <a:prstGeom prst="rect">
                <a:avLst/>
              </a:prstGeom>
            </p:spPr>
          </p:pic>
          <p:sp>
            <p:nvSpPr>
              <p:cNvPr id="5" name="正方形/長方形 4"/>
              <p:cNvSpPr/>
              <p:nvPr/>
            </p:nvSpPr>
            <p:spPr>
              <a:xfrm>
                <a:off x="323528" y="404664"/>
                <a:ext cx="4752528" cy="5832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ja-JP" altLang="en-US" dirty="0"/>
              </a:p>
            </p:txBody>
          </p:sp>
        </p:grpSp>
        <p:grpSp>
          <p:nvGrpSpPr>
            <p:cNvPr id="4" name="グループ化 20"/>
            <p:cNvGrpSpPr/>
            <p:nvPr/>
          </p:nvGrpSpPr>
          <p:grpSpPr>
            <a:xfrm>
              <a:off x="395537" y="476672"/>
              <a:ext cx="2880319" cy="1008112"/>
              <a:chOff x="395537" y="476672"/>
              <a:chExt cx="2880319" cy="1008112"/>
            </a:xfrm>
          </p:grpSpPr>
          <p:grpSp>
            <p:nvGrpSpPr>
              <p:cNvPr id="6" name="グループ化 13"/>
              <p:cNvGrpSpPr/>
              <p:nvPr/>
            </p:nvGrpSpPr>
            <p:grpSpPr>
              <a:xfrm>
                <a:off x="395537" y="476672"/>
                <a:ext cx="792088" cy="1008112"/>
                <a:chOff x="395536" y="476672"/>
                <a:chExt cx="1078955" cy="1080120"/>
              </a:xfrm>
            </p:grpSpPr>
            <p:sp>
              <p:nvSpPr>
                <p:cNvPr id="7" name="正方形/長方形 6"/>
                <p:cNvSpPr/>
                <p:nvPr/>
              </p:nvSpPr>
              <p:spPr>
                <a:xfrm>
                  <a:off x="467544" y="476672"/>
                  <a:ext cx="93610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descr="人D-04.png"/>
                <p:cNvPicPr>
                  <a:picLocks noChangeAspect="1"/>
                </p:cNvPicPr>
                <p:nvPr/>
              </p:nvPicPr>
              <p:blipFill>
                <a:blip r:embed="rId4" cstate="print"/>
                <a:stretch>
                  <a:fillRect/>
                </a:stretch>
              </p:blipFill>
              <p:spPr>
                <a:xfrm>
                  <a:off x="395536" y="477837"/>
                  <a:ext cx="1078955" cy="1078955"/>
                </a:xfrm>
                <a:prstGeom prst="rect">
                  <a:avLst/>
                </a:prstGeom>
              </p:spPr>
            </p:pic>
          </p:grpSp>
          <p:sp>
            <p:nvSpPr>
              <p:cNvPr id="15" name="円/楕円 14"/>
              <p:cNvSpPr/>
              <p:nvPr/>
            </p:nvSpPr>
            <p:spPr>
              <a:xfrm>
                <a:off x="1331640" y="659880"/>
                <a:ext cx="170613" cy="248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1561310" y="659880"/>
                <a:ext cx="170613" cy="248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1773117" y="654352"/>
                <a:ext cx="170613" cy="248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2059691" y="662892"/>
                <a:ext cx="170613" cy="248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259632" y="980728"/>
                <a:ext cx="2016224" cy="369332"/>
              </a:xfrm>
              <a:prstGeom prst="rect">
                <a:avLst/>
              </a:prstGeom>
              <a:noFill/>
            </p:spPr>
            <p:txBody>
              <a:bodyPr wrap="square" rtlCol="0">
                <a:spAutoFit/>
              </a:bodyPr>
              <a:lstStyle/>
              <a:p>
                <a:r>
                  <a:rPr lang="en-US" altLang="ja-JP" dirty="0" smtClean="0">
                    <a:solidFill>
                      <a:schemeClr val="bg1"/>
                    </a:solidFill>
                  </a:rPr>
                  <a:t>@</a:t>
                </a:r>
                <a:r>
                  <a:rPr lang="en-US" altLang="ja-JP" dirty="0" err="1" smtClean="0">
                    <a:solidFill>
                      <a:schemeClr val="bg1"/>
                    </a:solidFill>
                  </a:rPr>
                  <a:t>osdjfvheouh</a:t>
                </a:r>
                <a:endParaRPr kumimoji="1" lang="ja-JP" altLang="en-US" dirty="0">
                  <a:solidFill>
                    <a:schemeClr val="bg1"/>
                  </a:solidFill>
                </a:endParaRPr>
              </a:p>
            </p:txBody>
          </p:sp>
        </p:grpSp>
        <p:sp>
          <p:nvSpPr>
            <p:cNvPr id="22" name="テキスト ボックス 21"/>
            <p:cNvSpPr txBox="1"/>
            <p:nvPr/>
          </p:nvSpPr>
          <p:spPr>
            <a:xfrm>
              <a:off x="473182" y="1916832"/>
              <a:ext cx="3882794" cy="3108543"/>
            </a:xfrm>
            <a:prstGeom prst="rect">
              <a:avLst/>
            </a:prstGeom>
            <a:noFill/>
          </p:spPr>
          <p:txBody>
            <a:bodyPr wrap="none" rtlCol="0">
              <a:spAutoFit/>
            </a:bodyPr>
            <a:lstStyle/>
            <a:p>
              <a:r>
                <a:rPr kumimoji="1" lang="ja-JP" altLang="en-US" sz="2800" dirty="0" smtClean="0">
                  <a:solidFill>
                    <a:schemeClr val="bg1"/>
                  </a:solidFill>
                </a:rPr>
                <a:t>〇〇高校のみんな～、</a:t>
              </a:r>
              <a:endParaRPr kumimoji="1" lang="en-US" altLang="ja-JP" sz="2800" dirty="0" smtClean="0">
                <a:solidFill>
                  <a:schemeClr val="bg1"/>
                </a:solidFill>
              </a:endParaRPr>
            </a:p>
            <a:p>
              <a:r>
                <a:rPr lang="ja-JP" altLang="en-US" sz="2800" dirty="0" smtClean="0">
                  <a:solidFill>
                    <a:schemeClr val="bg1"/>
                  </a:solidFill>
                </a:rPr>
                <a:t>うちらの学年の△△の</a:t>
              </a:r>
              <a:endParaRPr lang="en-US" altLang="ja-JP" sz="2800" dirty="0" smtClean="0">
                <a:solidFill>
                  <a:schemeClr val="bg1"/>
                </a:solidFill>
              </a:endParaRPr>
            </a:p>
            <a:p>
              <a:r>
                <a:rPr lang="ja-JP" altLang="en-US" sz="2800" dirty="0" smtClean="0">
                  <a:solidFill>
                    <a:schemeClr val="bg1"/>
                  </a:solidFill>
                </a:rPr>
                <a:t>お父さんが選挙</a:t>
              </a:r>
              <a:r>
                <a:rPr kumimoji="1" lang="ja-JP" altLang="en-US" sz="2800" dirty="0" smtClean="0">
                  <a:solidFill>
                    <a:schemeClr val="bg1"/>
                  </a:solidFill>
                </a:rPr>
                <a:t>出てるよ</a:t>
              </a:r>
              <a:endParaRPr kumimoji="1" lang="en-US" altLang="ja-JP" sz="2800" dirty="0" smtClean="0">
                <a:solidFill>
                  <a:schemeClr val="bg1"/>
                </a:solidFill>
              </a:endParaRPr>
            </a:p>
            <a:p>
              <a:endParaRPr lang="en-US" altLang="ja-JP" sz="2800" dirty="0" smtClean="0">
                <a:solidFill>
                  <a:schemeClr val="bg1"/>
                </a:solidFill>
              </a:endParaRPr>
            </a:p>
            <a:p>
              <a:r>
                <a:rPr kumimoji="1" lang="ja-JP" altLang="en-US" sz="2800" dirty="0" smtClean="0">
                  <a:solidFill>
                    <a:schemeClr val="bg1"/>
                  </a:solidFill>
                </a:rPr>
                <a:t>良かったら投票して～</a:t>
              </a:r>
              <a:endParaRPr kumimoji="1" lang="en-US" altLang="ja-JP" sz="2800" dirty="0" smtClean="0">
                <a:solidFill>
                  <a:schemeClr val="bg1"/>
                </a:solidFill>
              </a:endParaRPr>
            </a:p>
            <a:p>
              <a:endParaRPr lang="en-US" altLang="ja-JP" sz="2800" dirty="0" smtClean="0">
                <a:solidFill>
                  <a:schemeClr val="bg1"/>
                </a:solidFill>
              </a:endParaRPr>
            </a:p>
            <a:p>
              <a:r>
                <a:rPr kumimoji="1" lang="ja-JP" altLang="en-US" sz="2800" dirty="0" smtClean="0">
                  <a:solidFill>
                    <a:schemeClr val="bg1"/>
                  </a:solidFill>
                </a:rPr>
                <a:t>拡散希望　</a:t>
              </a:r>
              <a:endParaRPr kumimoji="1" lang="ja-JP" altLang="en-US" sz="2800" dirty="0">
                <a:solidFill>
                  <a:schemeClr val="bg1"/>
                </a:solidFill>
              </a:endParaRPr>
            </a:p>
          </p:txBody>
        </p:sp>
        <p:sp>
          <p:nvSpPr>
            <p:cNvPr id="29" name="テキスト ボックス 28"/>
            <p:cNvSpPr txBox="1"/>
            <p:nvPr/>
          </p:nvSpPr>
          <p:spPr>
            <a:xfrm rot="20647158">
              <a:off x="2879068" y="451900"/>
              <a:ext cx="1462260" cy="461665"/>
            </a:xfrm>
            <a:prstGeom prst="rect">
              <a:avLst/>
            </a:prstGeom>
            <a:noFill/>
            <a:ln w="19050">
              <a:solidFill>
                <a:srgbClr val="FFFF00"/>
              </a:solidFill>
            </a:ln>
          </p:spPr>
          <p:txBody>
            <a:bodyPr wrap="none" rtlCol="0">
              <a:spAutoFit/>
            </a:bodyPr>
            <a:lstStyle/>
            <a:p>
              <a:r>
                <a:rPr kumimoji="1" lang="ja-JP" altLang="en-US" sz="2400" dirty="0" smtClean="0">
                  <a:solidFill>
                    <a:srgbClr val="FFC000"/>
                  </a:solidFill>
                </a:rPr>
                <a:t>ツイッター</a:t>
              </a:r>
              <a:endParaRPr kumimoji="1" lang="ja-JP" altLang="en-US" sz="2400" dirty="0">
                <a:solidFill>
                  <a:srgbClr val="FFC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6"/>
          <p:cNvGrpSpPr/>
          <p:nvPr/>
        </p:nvGrpSpPr>
        <p:grpSpPr>
          <a:xfrm>
            <a:off x="323528" y="-27384"/>
            <a:ext cx="8496944" cy="2448272"/>
            <a:chOff x="323528" y="620688"/>
            <a:chExt cx="8496944" cy="2448272"/>
          </a:xfrm>
        </p:grpSpPr>
        <p:sp>
          <p:nvSpPr>
            <p:cNvPr id="29" name="テキスト ボックス 28"/>
            <p:cNvSpPr txBox="1"/>
            <p:nvPr/>
          </p:nvSpPr>
          <p:spPr>
            <a:xfrm>
              <a:off x="2749225" y="620688"/>
              <a:ext cx="3645550" cy="769441"/>
            </a:xfrm>
            <a:prstGeom prst="rect">
              <a:avLst/>
            </a:prstGeom>
            <a:noFill/>
          </p:spPr>
          <p:txBody>
            <a:bodyPr wrap="none" rtlCol="0">
              <a:spAutoFit/>
            </a:bodyPr>
            <a:lstStyle/>
            <a:p>
              <a:r>
                <a:rPr lang="ja-JP" altLang="en-US" sz="3600" dirty="0" smtClean="0">
                  <a:solidFill>
                    <a:schemeClr val="bg1"/>
                  </a:solidFill>
                </a:rPr>
                <a:t>●　</a:t>
              </a:r>
              <a:r>
                <a:rPr lang="ja-JP" altLang="en-US" sz="4400" dirty="0" smtClean="0">
                  <a:solidFill>
                    <a:schemeClr val="bg1"/>
                  </a:solidFill>
                </a:rPr>
                <a:t>ポイント　</a:t>
              </a:r>
              <a:r>
                <a:rPr lang="ja-JP" altLang="en-US" sz="3600" dirty="0" smtClean="0">
                  <a:solidFill>
                    <a:schemeClr val="bg1"/>
                  </a:solidFill>
                </a:rPr>
                <a:t>●</a:t>
              </a:r>
              <a:endParaRPr kumimoji="1" lang="ja-JP" altLang="en-US" sz="3600" dirty="0">
                <a:solidFill>
                  <a:schemeClr val="bg1"/>
                </a:solidFill>
              </a:endParaRPr>
            </a:p>
          </p:txBody>
        </p:sp>
        <p:grpSp>
          <p:nvGrpSpPr>
            <p:cNvPr id="6" name="グループ化 5"/>
            <p:cNvGrpSpPr/>
            <p:nvPr/>
          </p:nvGrpSpPr>
          <p:grpSpPr>
            <a:xfrm>
              <a:off x="323528" y="1700808"/>
              <a:ext cx="8496944" cy="1368152"/>
              <a:chOff x="323528" y="1700808"/>
              <a:chExt cx="8496944" cy="1368152"/>
            </a:xfrm>
          </p:grpSpPr>
          <p:sp>
            <p:nvSpPr>
              <p:cNvPr id="5" name="角丸四角形 4"/>
              <p:cNvSpPr/>
              <p:nvPr/>
            </p:nvSpPr>
            <p:spPr>
              <a:xfrm>
                <a:off x="323528" y="1700808"/>
                <a:ext cx="8496944" cy="136815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763967" y="1700808"/>
                <a:ext cx="7441461" cy="1323439"/>
              </a:xfrm>
              <a:prstGeom prst="rect">
                <a:avLst/>
              </a:prstGeom>
              <a:noFill/>
            </p:spPr>
            <p:txBody>
              <a:bodyPr wrap="none" rtlCol="0">
                <a:spAutoFit/>
              </a:bodyPr>
              <a:lstStyle/>
              <a:p>
                <a:r>
                  <a:rPr lang="en-US" altLang="ja-JP" sz="4000" dirty="0" smtClean="0">
                    <a:solidFill>
                      <a:srgbClr val="FFFF00"/>
                    </a:solidFill>
                    <a:effectLst>
                      <a:outerShdw blurRad="50800" dist="38100" dir="2700000" algn="tl" rotWithShape="0">
                        <a:prstClr val="black">
                          <a:alpha val="40000"/>
                        </a:prstClr>
                      </a:outerShdw>
                    </a:effectLst>
                  </a:rPr>
                  <a:t>18</a:t>
                </a:r>
                <a:r>
                  <a:rPr lang="ja-JP" altLang="en-US" sz="4000" dirty="0" smtClean="0">
                    <a:solidFill>
                      <a:srgbClr val="FFFF00"/>
                    </a:solidFill>
                    <a:effectLst>
                      <a:outerShdw blurRad="50800" dist="38100" dir="2700000" algn="tl" rotWithShape="0">
                        <a:prstClr val="black">
                          <a:alpha val="40000"/>
                        </a:prstClr>
                      </a:outerShdw>
                    </a:effectLst>
                  </a:rPr>
                  <a:t>歳以上の者が、</a:t>
                </a:r>
                <a:r>
                  <a:rPr lang="en-US" altLang="ja-JP" sz="4000" dirty="0" smtClean="0">
                    <a:solidFill>
                      <a:srgbClr val="FFFF00"/>
                    </a:solidFill>
                    <a:effectLst>
                      <a:outerShdw blurRad="50800" dist="38100" dir="2700000" algn="tl" rotWithShape="0">
                        <a:prstClr val="black">
                          <a:alpha val="40000"/>
                        </a:prstClr>
                      </a:outerShdw>
                    </a:effectLst>
                  </a:rPr>
                  <a:t>SNS</a:t>
                </a:r>
                <a:r>
                  <a:rPr lang="ja-JP" altLang="en-US" sz="4000" dirty="0" smtClean="0">
                    <a:solidFill>
                      <a:srgbClr val="FFFF00"/>
                    </a:solidFill>
                    <a:effectLst>
                      <a:outerShdw blurRad="50800" dist="38100" dir="2700000" algn="tl" rotWithShape="0">
                        <a:prstClr val="black">
                          <a:alpha val="40000"/>
                        </a:prstClr>
                      </a:outerShdw>
                    </a:effectLst>
                  </a:rPr>
                  <a:t>で選挙運動</a:t>
                </a:r>
                <a:endParaRPr lang="en-US" altLang="ja-JP" sz="4000" dirty="0" smtClean="0">
                  <a:solidFill>
                    <a:srgbClr val="FFFF00"/>
                  </a:solidFill>
                  <a:effectLst>
                    <a:outerShdw blurRad="50800" dist="38100" dir="2700000" algn="tl" rotWithShape="0">
                      <a:prstClr val="black">
                        <a:alpha val="40000"/>
                      </a:prstClr>
                    </a:outerShdw>
                  </a:effectLst>
                </a:endParaRPr>
              </a:p>
              <a:p>
                <a:r>
                  <a:rPr lang="ja-JP" altLang="en-US" sz="4000" dirty="0" smtClean="0">
                    <a:solidFill>
                      <a:srgbClr val="FFFF00"/>
                    </a:solidFill>
                    <a:effectLst>
                      <a:outerShdw blurRad="50800" dist="38100" dir="2700000" algn="tl" rotWithShape="0">
                        <a:prstClr val="black">
                          <a:alpha val="40000"/>
                        </a:prstClr>
                      </a:outerShdw>
                    </a:effectLst>
                  </a:rPr>
                  <a:t>することは、違法ではない。</a:t>
                </a:r>
                <a:endParaRPr kumimoji="1" lang="ja-JP" altLang="en-US" sz="3200" dirty="0">
                  <a:solidFill>
                    <a:srgbClr val="FFFF00"/>
                  </a:solidFill>
                  <a:effectLst>
                    <a:outerShdw blurRad="50800" dist="38100" dir="2700000" algn="tl" rotWithShape="0">
                      <a:prstClr val="black">
                        <a:alpha val="40000"/>
                      </a:prstClr>
                    </a:outerShdw>
                  </a:effectLst>
                </a:endParaRPr>
              </a:p>
            </p:txBody>
          </p:sp>
        </p:grpSp>
      </p:grpSp>
      <p:sp>
        <p:nvSpPr>
          <p:cNvPr id="4" name="テキスト ボックス 3"/>
          <p:cNvSpPr txBox="1"/>
          <p:nvPr/>
        </p:nvSpPr>
        <p:spPr>
          <a:xfrm>
            <a:off x="1042027" y="2852936"/>
            <a:ext cx="7059946" cy="1384995"/>
          </a:xfrm>
          <a:prstGeom prst="rect">
            <a:avLst/>
          </a:prstGeom>
          <a:noFill/>
        </p:spPr>
        <p:txBody>
          <a:bodyPr wrap="none" rtlCol="0">
            <a:spAutoFit/>
          </a:bodyPr>
          <a:lstStyle/>
          <a:p>
            <a:pPr algn="just"/>
            <a:r>
              <a:rPr lang="en-US" altLang="ja-JP" sz="2800" dirty="0" smtClean="0">
                <a:solidFill>
                  <a:schemeClr val="bg1"/>
                </a:solidFill>
              </a:rPr>
              <a:t>※</a:t>
            </a:r>
            <a:r>
              <a:rPr lang="ja-JP" altLang="en-US" sz="2800" dirty="0" smtClean="0">
                <a:solidFill>
                  <a:schemeClr val="bg1"/>
                </a:solidFill>
              </a:rPr>
              <a:t>ただし、執拗に（しつこく）メッセージを送り</a:t>
            </a:r>
            <a:endParaRPr lang="en-US" altLang="ja-JP" sz="2800" dirty="0" smtClean="0">
              <a:solidFill>
                <a:schemeClr val="bg1"/>
              </a:solidFill>
            </a:endParaRPr>
          </a:p>
          <a:p>
            <a:pPr algn="just"/>
            <a:r>
              <a:rPr lang="ja-JP" altLang="en-US" sz="2800" dirty="0" smtClean="0">
                <a:solidFill>
                  <a:schemeClr val="bg1"/>
                </a:solidFill>
              </a:rPr>
              <a:t>　つけるなど</a:t>
            </a:r>
            <a:r>
              <a:rPr kumimoji="1" lang="ja-JP" altLang="en-US" sz="2800" dirty="0" smtClean="0">
                <a:solidFill>
                  <a:schemeClr val="bg1"/>
                </a:solidFill>
              </a:rPr>
              <a:t>の行為については、選挙運動に</a:t>
            </a:r>
            <a:endParaRPr kumimoji="1" lang="en-US" altLang="ja-JP" sz="2800" dirty="0" smtClean="0">
              <a:solidFill>
                <a:schemeClr val="bg1"/>
              </a:solidFill>
            </a:endParaRPr>
          </a:p>
          <a:p>
            <a:pPr algn="just"/>
            <a:r>
              <a:rPr lang="ja-JP" altLang="en-US" sz="2800" dirty="0" smtClean="0">
                <a:solidFill>
                  <a:schemeClr val="bg1"/>
                </a:solidFill>
              </a:rPr>
              <a:t>　</a:t>
            </a:r>
            <a:r>
              <a:rPr kumimoji="1" lang="ja-JP" altLang="en-US" sz="2800" dirty="0" smtClean="0">
                <a:solidFill>
                  <a:schemeClr val="bg1"/>
                </a:solidFill>
              </a:rPr>
              <a:t>限らず、マナー</a:t>
            </a:r>
            <a:r>
              <a:rPr lang="ja-JP" altLang="en-US" sz="2800" dirty="0" smtClean="0">
                <a:solidFill>
                  <a:schemeClr val="bg1"/>
                </a:solidFill>
              </a:rPr>
              <a:t>違反です。厳に慎みましょう。</a:t>
            </a:r>
            <a:endParaRPr kumimoji="1" lang="ja-JP" altLang="en-US" sz="2800" dirty="0">
              <a:solidFill>
                <a:schemeClr val="bg1"/>
              </a:solidFill>
            </a:endParaRPr>
          </a:p>
        </p:txBody>
      </p:sp>
      <p:sp>
        <p:nvSpPr>
          <p:cNvPr id="8" name="テキスト ボックス 7"/>
          <p:cNvSpPr txBox="1"/>
          <p:nvPr/>
        </p:nvSpPr>
        <p:spPr>
          <a:xfrm>
            <a:off x="886538" y="4494599"/>
            <a:ext cx="7370929" cy="2246769"/>
          </a:xfrm>
          <a:prstGeom prst="rect">
            <a:avLst/>
          </a:prstGeom>
          <a:noFill/>
        </p:spPr>
        <p:txBody>
          <a:bodyPr wrap="none" rtlCol="0">
            <a:spAutoFit/>
          </a:bodyPr>
          <a:lstStyle/>
          <a:p>
            <a:pPr algn="just"/>
            <a:r>
              <a:rPr lang="en-US" altLang="ja-JP" sz="2800" dirty="0" smtClean="0">
                <a:solidFill>
                  <a:schemeClr val="bg1"/>
                </a:solidFill>
              </a:rPr>
              <a:t>※</a:t>
            </a:r>
            <a:r>
              <a:rPr lang="ja-JP" altLang="en-US" sz="2800" dirty="0" smtClean="0">
                <a:solidFill>
                  <a:schemeClr val="bg1"/>
                </a:solidFill>
              </a:rPr>
              <a:t>なお、教育基本法において、学校内での政治</a:t>
            </a:r>
            <a:endParaRPr lang="en-US" altLang="ja-JP" sz="2800" dirty="0" smtClean="0">
              <a:solidFill>
                <a:schemeClr val="bg1"/>
              </a:solidFill>
            </a:endParaRPr>
          </a:p>
          <a:p>
            <a:pPr algn="just"/>
            <a:r>
              <a:rPr lang="ja-JP" altLang="en-US" sz="2800" dirty="0" smtClean="0">
                <a:solidFill>
                  <a:schemeClr val="bg1"/>
                </a:solidFill>
              </a:rPr>
              <a:t>　活動は禁じられていることから、</a:t>
            </a:r>
            <a:r>
              <a:rPr kumimoji="1" lang="ja-JP" altLang="en-US" sz="2800" dirty="0" smtClean="0">
                <a:solidFill>
                  <a:srgbClr val="FFFF00"/>
                </a:solidFill>
              </a:rPr>
              <a:t>学校の教育活</a:t>
            </a:r>
            <a:endParaRPr kumimoji="1" lang="en-US" altLang="ja-JP" sz="2800" dirty="0" smtClean="0">
              <a:solidFill>
                <a:srgbClr val="FFFF00"/>
              </a:solidFill>
            </a:endParaRPr>
          </a:p>
          <a:p>
            <a:pPr algn="just"/>
            <a:r>
              <a:rPr lang="ja-JP" altLang="en-US" sz="2800" dirty="0">
                <a:solidFill>
                  <a:srgbClr val="FFFF00"/>
                </a:solidFill>
              </a:rPr>
              <a:t>　</a:t>
            </a:r>
            <a:r>
              <a:rPr kumimoji="1" lang="ja-JP" altLang="en-US" sz="2800" dirty="0" smtClean="0">
                <a:solidFill>
                  <a:srgbClr val="FFFF00"/>
                </a:solidFill>
              </a:rPr>
              <a:t>動の一環</a:t>
            </a:r>
            <a:r>
              <a:rPr kumimoji="1" lang="en-US" altLang="ja-JP" sz="2800" dirty="0" smtClean="0">
                <a:solidFill>
                  <a:srgbClr val="FFFF00"/>
                </a:solidFill>
              </a:rPr>
              <a:t>(</a:t>
            </a:r>
            <a:r>
              <a:rPr kumimoji="1" lang="ja-JP" altLang="en-US" sz="2800" dirty="0" smtClean="0">
                <a:solidFill>
                  <a:srgbClr val="FFFF00"/>
                </a:solidFill>
              </a:rPr>
              <a:t>部活動等の課外活動を含む</a:t>
            </a:r>
            <a:r>
              <a:rPr kumimoji="1" lang="en-US" altLang="ja-JP" sz="2800" dirty="0" smtClean="0">
                <a:solidFill>
                  <a:srgbClr val="FFFF00"/>
                </a:solidFill>
              </a:rPr>
              <a:t>)</a:t>
            </a:r>
            <a:r>
              <a:rPr kumimoji="1" lang="ja-JP" altLang="en-US" sz="2800" dirty="0" smtClean="0">
                <a:solidFill>
                  <a:srgbClr val="FFFF00"/>
                </a:solidFill>
              </a:rPr>
              <a:t>で政治</a:t>
            </a:r>
            <a:endParaRPr kumimoji="1" lang="en-US" altLang="ja-JP" sz="2800" dirty="0" smtClean="0">
              <a:solidFill>
                <a:srgbClr val="FFFF00"/>
              </a:solidFill>
            </a:endParaRPr>
          </a:p>
          <a:p>
            <a:pPr algn="just"/>
            <a:r>
              <a:rPr lang="ja-JP" altLang="en-US" sz="2800" dirty="0">
                <a:solidFill>
                  <a:srgbClr val="FFFF00"/>
                </a:solidFill>
              </a:rPr>
              <a:t>　</a:t>
            </a:r>
            <a:r>
              <a:rPr kumimoji="1" lang="ja-JP" altLang="en-US" sz="2800" dirty="0" smtClean="0">
                <a:solidFill>
                  <a:srgbClr val="FFFF00"/>
                </a:solidFill>
              </a:rPr>
              <a:t>活動していると受け取られるような</a:t>
            </a:r>
            <a:r>
              <a:rPr lang="ja-JP" altLang="en-US" sz="2800" dirty="0" smtClean="0">
                <a:solidFill>
                  <a:srgbClr val="FFFF00"/>
                </a:solidFill>
              </a:rPr>
              <a:t>書込等</a:t>
            </a:r>
            <a:r>
              <a:rPr lang="ja-JP" altLang="en-US" sz="2800" dirty="0" smtClean="0">
                <a:solidFill>
                  <a:schemeClr val="bg1"/>
                </a:solidFill>
              </a:rPr>
              <a:t>は避</a:t>
            </a:r>
            <a:endParaRPr lang="en-US" altLang="ja-JP" sz="2800" dirty="0" smtClean="0">
              <a:solidFill>
                <a:schemeClr val="bg1"/>
              </a:solidFill>
            </a:endParaRPr>
          </a:p>
          <a:p>
            <a:pPr algn="just"/>
            <a:r>
              <a:rPr lang="ja-JP" altLang="en-US" sz="2800" dirty="0">
                <a:solidFill>
                  <a:schemeClr val="bg1"/>
                </a:solidFill>
              </a:rPr>
              <a:t>　</a:t>
            </a:r>
            <a:r>
              <a:rPr lang="ja-JP" altLang="en-US" sz="2800" dirty="0" smtClean="0">
                <a:solidFill>
                  <a:schemeClr val="bg1"/>
                </a:solidFill>
              </a:rPr>
              <a:t>けるよう、注意が必要です。</a:t>
            </a:r>
            <a:endParaRPr kumimoji="1" lang="ja-JP" altLang="en-US"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グループ化 20"/>
          <p:cNvGrpSpPr/>
          <p:nvPr/>
        </p:nvGrpSpPr>
        <p:grpSpPr>
          <a:xfrm>
            <a:off x="4860032" y="87015"/>
            <a:ext cx="4050463" cy="2627772"/>
            <a:chOff x="4860032" y="87015"/>
            <a:chExt cx="4050463" cy="2627772"/>
          </a:xfrm>
        </p:grpSpPr>
        <p:sp>
          <p:nvSpPr>
            <p:cNvPr id="23" name="角丸四角形 22"/>
            <p:cNvSpPr/>
            <p:nvPr/>
          </p:nvSpPr>
          <p:spPr>
            <a:xfrm>
              <a:off x="4860032" y="653939"/>
              <a:ext cx="4032448" cy="2060848"/>
            </a:xfrm>
            <a:prstGeom prst="roundRect">
              <a:avLst>
                <a:gd name="adj" fmla="val 11206"/>
              </a:avLst>
            </a:prstGeom>
            <a:solidFill>
              <a:schemeClr val="tx1"/>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022892" y="87015"/>
              <a:ext cx="3887603" cy="461665"/>
            </a:xfrm>
            <a:prstGeom prst="rect">
              <a:avLst/>
            </a:prstGeom>
            <a:noFill/>
          </p:spPr>
          <p:txBody>
            <a:bodyPr wrap="none" rtlCol="0">
              <a:spAutoFit/>
            </a:bodyPr>
            <a:lstStyle/>
            <a:p>
              <a:r>
                <a:rPr lang="ja-JP" altLang="en-US" sz="2400" dirty="0" smtClean="0">
                  <a:solidFill>
                    <a:schemeClr val="bg1"/>
                  </a:solidFill>
                  <a:latin typeface="ＤＨＰ特太ゴシック体" pitchFamily="50" charset="-128"/>
                  <a:ea typeface="ＤＨＰ特太ゴシック体" pitchFamily="50" charset="-128"/>
                </a:rPr>
                <a:t>メールを使う行為</a:t>
              </a:r>
              <a:r>
                <a:rPr kumimoji="1" lang="ja-JP" altLang="en-US" sz="2400" dirty="0" smtClean="0">
                  <a:solidFill>
                    <a:schemeClr val="bg1"/>
                  </a:solidFill>
                  <a:latin typeface="ＤＨＰ特太ゴシック体" pitchFamily="50" charset="-128"/>
                  <a:ea typeface="ＤＨＰ特太ゴシック体" pitchFamily="50" charset="-128"/>
                </a:rPr>
                <a:t>は○？</a:t>
              </a:r>
              <a:r>
                <a:rPr kumimoji="1" lang="en-US" altLang="ja-JP" sz="2400" dirty="0" smtClean="0">
                  <a:solidFill>
                    <a:schemeClr val="bg1"/>
                  </a:solidFill>
                  <a:latin typeface="ＤＨＰ特太ゴシック体" pitchFamily="50" charset="-128"/>
                  <a:ea typeface="ＤＨＰ特太ゴシック体" pitchFamily="50" charset="-128"/>
                </a:rPr>
                <a:t>×</a:t>
              </a:r>
              <a:r>
                <a:rPr kumimoji="1" lang="ja-JP" altLang="en-US" sz="2400" dirty="0" smtClean="0">
                  <a:solidFill>
                    <a:schemeClr val="bg1"/>
                  </a:solidFill>
                  <a:latin typeface="ＤＨＰ特太ゴシック体" pitchFamily="50" charset="-128"/>
                  <a:ea typeface="ＤＨＰ特太ゴシック体" pitchFamily="50" charset="-128"/>
                </a:rPr>
                <a:t>？</a:t>
              </a:r>
              <a:endParaRPr kumimoji="1" lang="en-US" altLang="ja-JP" sz="2400" dirty="0" smtClean="0">
                <a:solidFill>
                  <a:schemeClr val="bg1"/>
                </a:solidFill>
                <a:latin typeface="ＤＨＰ特太ゴシック体" pitchFamily="50" charset="-128"/>
                <a:ea typeface="ＤＨＰ特太ゴシック体" pitchFamily="50" charset="-128"/>
              </a:endParaRPr>
            </a:p>
          </p:txBody>
        </p:sp>
      </p:grpSp>
      <p:sp>
        <p:nvSpPr>
          <p:cNvPr id="25" name="十字形 24"/>
          <p:cNvSpPr/>
          <p:nvPr/>
        </p:nvSpPr>
        <p:spPr>
          <a:xfrm rot="2673138">
            <a:off x="5779242" y="651041"/>
            <a:ext cx="2001921" cy="2003590"/>
          </a:xfrm>
          <a:prstGeom prst="plus">
            <a:avLst>
              <a:gd name="adj" fmla="val 3988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4860032" y="2852936"/>
            <a:ext cx="4032448" cy="2592288"/>
          </a:xfrm>
          <a:prstGeom prst="roundRect">
            <a:avLst>
              <a:gd name="adj" fmla="val 8462"/>
            </a:avLst>
          </a:prstGeom>
          <a:solidFill>
            <a:schemeClr val="tx1"/>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dirty="0" smtClean="0">
                <a:solidFill>
                  <a:schemeClr val="bg1"/>
                </a:solidFill>
              </a:rPr>
              <a:t>●　解　説　●</a:t>
            </a:r>
            <a:endParaRPr lang="en-US" altLang="ja-JP" dirty="0" smtClean="0">
              <a:solidFill>
                <a:schemeClr val="bg1"/>
              </a:solidFill>
            </a:endParaRPr>
          </a:p>
          <a:p>
            <a:pPr algn="ctr"/>
            <a:endParaRPr lang="en-US" altLang="ja-JP" dirty="0" smtClean="0">
              <a:solidFill>
                <a:schemeClr val="bg1"/>
              </a:solidFill>
            </a:endParaRPr>
          </a:p>
          <a:p>
            <a:pPr algn="just"/>
            <a:r>
              <a:rPr lang="ja-JP" altLang="en-US" dirty="0" smtClean="0">
                <a:solidFill>
                  <a:schemeClr val="bg1"/>
                </a:solidFill>
              </a:rPr>
              <a:t>　有権者は、電子メールを利用した選挙運動は禁止されています。（候補者や政党なら、</a:t>
            </a:r>
            <a:r>
              <a:rPr lang="en-US" altLang="ja-JP" dirty="0" smtClean="0">
                <a:solidFill>
                  <a:schemeClr val="bg1"/>
                </a:solidFill>
              </a:rPr>
              <a:t>OK</a:t>
            </a:r>
            <a:r>
              <a:rPr lang="ja-JP" altLang="en-US" dirty="0" smtClean="0">
                <a:solidFill>
                  <a:schemeClr val="bg1"/>
                </a:solidFill>
              </a:rPr>
              <a:t>ですが）</a:t>
            </a:r>
            <a:endParaRPr lang="en-US" altLang="ja-JP" dirty="0" smtClean="0">
              <a:solidFill>
                <a:schemeClr val="bg1"/>
              </a:solidFill>
            </a:endParaRPr>
          </a:p>
          <a:p>
            <a:pPr algn="just"/>
            <a:endParaRPr lang="en-US" altLang="ja-JP" dirty="0" smtClean="0">
              <a:solidFill>
                <a:schemeClr val="bg1"/>
              </a:solidFill>
            </a:endParaRPr>
          </a:p>
          <a:p>
            <a:pPr algn="just"/>
            <a:r>
              <a:rPr lang="ja-JP" altLang="en-US" dirty="0" smtClean="0">
                <a:solidFill>
                  <a:schemeClr val="bg1"/>
                </a:solidFill>
              </a:rPr>
              <a:t>　現行の法律においては、同じ内容でも</a:t>
            </a:r>
            <a:r>
              <a:rPr lang="en-US" altLang="ja-JP" dirty="0" smtClean="0">
                <a:solidFill>
                  <a:schemeClr val="bg1"/>
                </a:solidFill>
              </a:rPr>
              <a:t>LINE</a:t>
            </a:r>
            <a:r>
              <a:rPr lang="ja-JP" altLang="en-US" dirty="0" smtClean="0">
                <a:solidFill>
                  <a:schemeClr val="bg1"/>
                </a:solidFill>
              </a:rPr>
              <a:t>や</a:t>
            </a:r>
            <a:r>
              <a:rPr lang="en-US" altLang="ja-JP" dirty="0" smtClean="0">
                <a:solidFill>
                  <a:schemeClr val="bg1"/>
                </a:solidFill>
              </a:rPr>
              <a:t>Twitter</a:t>
            </a:r>
            <a:r>
              <a:rPr lang="ja-JP" altLang="en-US" dirty="0" smtClean="0">
                <a:solidFill>
                  <a:schemeClr val="bg1"/>
                </a:solidFill>
              </a:rPr>
              <a:t>なら</a:t>
            </a:r>
            <a:r>
              <a:rPr lang="ja-JP" altLang="en-US" dirty="0">
                <a:solidFill>
                  <a:schemeClr val="bg1"/>
                </a:solidFill>
              </a:rPr>
              <a:t>コメント可能です</a:t>
            </a:r>
            <a:r>
              <a:rPr lang="ja-JP" altLang="en-US" dirty="0" smtClean="0">
                <a:solidFill>
                  <a:schemeClr val="bg1"/>
                </a:solidFill>
              </a:rPr>
              <a:t>。</a:t>
            </a:r>
            <a:endParaRPr lang="en-US" altLang="ja-JP" dirty="0" smtClean="0">
              <a:solidFill>
                <a:schemeClr val="bg1"/>
              </a:solidFill>
            </a:endParaRPr>
          </a:p>
          <a:p>
            <a:pPr algn="just"/>
            <a:endParaRPr lang="en-US" altLang="ja-JP" dirty="0">
              <a:solidFill>
                <a:schemeClr val="bg1"/>
              </a:solidFill>
            </a:endParaRPr>
          </a:p>
          <a:p>
            <a:pPr algn="just"/>
            <a:endParaRPr lang="en-US" altLang="ja-JP" dirty="0" smtClean="0">
              <a:solidFill>
                <a:schemeClr val="bg1"/>
              </a:solidFill>
            </a:endParaRPr>
          </a:p>
          <a:p>
            <a:pPr algn="just"/>
            <a:endParaRPr lang="en-US" altLang="ja-JP" dirty="0" smtClean="0">
              <a:solidFill>
                <a:schemeClr val="bg1"/>
              </a:solidFill>
            </a:endParaRPr>
          </a:p>
          <a:p>
            <a:pPr algn="just"/>
            <a:endParaRPr lang="en-US" altLang="ja-JP" dirty="0">
              <a:solidFill>
                <a:schemeClr val="bg1"/>
              </a:solidFill>
            </a:endParaRPr>
          </a:p>
          <a:p>
            <a:pPr algn="just"/>
            <a:endParaRPr lang="en-US" altLang="ja-JP" dirty="0" smtClean="0">
              <a:solidFill>
                <a:schemeClr val="bg1"/>
              </a:solidFill>
            </a:endParaRPr>
          </a:p>
          <a:p>
            <a:pPr algn="just"/>
            <a:endParaRPr kumimoji="1" lang="en-US" altLang="ja-JP" dirty="0">
              <a:solidFill>
                <a:schemeClr val="bg1"/>
              </a:solidFill>
            </a:endParaRPr>
          </a:p>
          <a:p>
            <a:pPr algn="just"/>
            <a:endParaRPr lang="en-US" altLang="ja-JP" dirty="0" smtClean="0">
              <a:solidFill>
                <a:schemeClr val="bg1"/>
              </a:solidFill>
            </a:endParaRPr>
          </a:p>
          <a:p>
            <a:pPr algn="just"/>
            <a:endParaRPr kumimoji="1" lang="en-US" altLang="ja-JP" dirty="0">
              <a:solidFill>
                <a:schemeClr val="bg1"/>
              </a:solidFill>
            </a:endParaRPr>
          </a:p>
          <a:p>
            <a:pPr algn="just"/>
            <a:endParaRPr lang="en-US" altLang="ja-JP" dirty="0" smtClean="0">
              <a:solidFill>
                <a:schemeClr val="bg1"/>
              </a:solidFill>
            </a:endParaRPr>
          </a:p>
          <a:p>
            <a:pPr algn="just"/>
            <a:endParaRPr kumimoji="1" lang="en-US" altLang="ja-JP" dirty="0">
              <a:solidFill>
                <a:schemeClr val="bg1"/>
              </a:solidFill>
            </a:endParaRPr>
          </a:p>
          <a:p>
            <a:pPr algn="just"/>
            <a:endParaRPr lang="en-US" altLang="ja-JP" dirty="0" smtClean="0">
              <a:solidFill>
                <a:schemeClr val="bg1"/>
              </a:solidFill>
            </a:endParaRPr>
          </a:p>
          <a:p>
            <a:pPr algn="just"/>
            <a:endParaRPr kumimoji="1" lang="ja-JP" altLang="en-US" dirty="0">
              <a:solidFill>
                <a:schemeClr val="bg1"/>
              </a:solidFill>
            </a:endParaRPr>
          </a:p>
        </p:txBody>
      </p:sp>
      <p:sp>
        <p:nvSpPr>
          <p:cNvPr id="28" name="角丸四角形 27"/>
          <p:cNvSpPr/>
          <p:nvPr/>
        </p:nvSpPr>
        <p:spPr>
          <a:xfrm>
            <a:off x="4860032" y="5589240"/>
            <a:ext cx="4032448" cy="1080120"/>
          </a:xfrm>
          <a:prstGeom prst="roundRect">
            <a:avLst>
              <a:gd name="adj" fmla="val 13672"/>
            </a:avLst>
          </a:prstGeom>
          <a:solidFill>
            <a:schemeClr val="tx1"/>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dirty="0" smtClean="0">
                <a:solidFill>
                  <a:schemeClr val="bg1"/>
                </a:solidFill>
              </a:rPr>
              <a:t>●根拠法令●</a:t>
            </a:r>
            <a:endParaRPr lang="en-US" altLang="ja-JP" dirty="0" smtClean="0">
              <a:solidFill>
                <a:schemeClr val="bg1"/>
              </a:solidFill>
            </a:endParaRPr>
          </a:p>
          <a:p>
            <a:pPr algn="ctr"/>
            <a:endParaRPr lang="en-US" altLang="ja-JP" dirty="0" smtClean="0">
              <a:solidFill>
                <a:schemeClr val="bg1"/>
              </a:solidFill>
            </a:endParaRPr>
          </a:p>
          <a:p>
            <a:pPr algn="ctr"/>
            <a:r>
              <a:rPr lang="ja-JP" altLang="en-US" dirty="0" smtClean="0">
                <a:solidFill>
                  <a:schemeClr val="bg1"/>
                </a:solidFill>
              </a:rPr>
              <a:t>改正公選法（ｲﾝﾀｰﾈｯﾄ選挙運動解禁）</a:t>
            </a:r>
            <a:endParaRPr lang="en-US" altLang="ja-JP" dirty="0" smtClean="0">
              <a:solidFill>
                <a:schemeClr val="bg1"/>
              </a:solidFill>
            </a:endParaRPr>
          </a:p>
          <a:p>
            <a:pPr algn="ctr"/>
            <a:endParaRPr lang="en-US" altLang="ja-JP" dirty="0">
              <a:solidFill>
                <a:schemeClr val="bg1"/>
              </a:solidFill>
            </a:endParaRPr>
          </a:p>
          <a:p>
            <a:pPr algn="ctr"/>
            <a:endParaRPr lang="en-US" altLang="ja-JP" dirty="0" smtClean="0">
              <a:solidFill>
                <a:schemeClr val="bg1"/>
              </a:solidFill>
            </a:endParaRPr>
          </a:p>
          <a:p>
            <a:pPr algn="ctr"/>
            <a:endParaRPr kumimoji="1" lang="en-US" altLang="ja-JP" dirty="0">
              <a:solidFill>
                <a:schemeClr val="bg1"/>
              </a:solidFill>
            </a:endParaRPr>
          </a:p>
          <a:p>
            <a:pPr algn="ctr"/>
            <a:endParaRPr lang="en-US" altLang="ja-JP" dirty="0" smtClean="0">
              <a:solidFill>
                <a:schemeClr val="bg1"/>
              </a:solidFill>
            </a:endParaRPr>
          </a:p>
          <a:p>
            <a:pPr algn="ctr"/>
            <a:endParaRPr kumimoji="1" lang="en-US" altLang="ja-JP" dirty="0">
              <a:solidFill>
                <a:schemeClr val="bg1"/>
              </a:solidFill>
            </a:endParaRPr>
          </a:p>
          <a:p>
            <a:pPr algn="ctr"/>
            <a:endParaRPr lang="en-US" altLang="ja-JP" dirty="0" smtClean="0">
              <a:solidFill>
                <a:schemeClr val="bg1"/>
              </a:solidFill>
            </a:endParaRPr>
          </a:p>
          <a:p>
            <a:pPr algn="ctr"/>
            <a:endParaRPr kumimoji="1" lang="en-US" altLang="ja-JP" dirty="0">
              <a:solidFill>
                <a:schemeClr val="bg1"/>
              </a:solidFill>
            </a:endParaRPr>
          </a:p>
          <a:p>
            <a:pPr algn="ctr"/>
            <a:endParaRPr lang="en-US" altLang="ja-JP" dirty="0" smtClean="0">
              <a:solidFill>
                <a:schemeClr val="bg1"/>
              </a:solidFill>
            </a:endParaRPr>
          </a:p>
          <a:p>
            <a:pPr algn="ctr"/>
            <a:endParaRPr kumimoji="1" lang="ja-JP" altLang="en-US" dirty="0">
              <a:solidFill>
                <a:schemeClr val="bg1"/>
              </a:solidFill>
            </a:endParaRPr>
          </a:p>
        </p:txBody>
      </p:sp>
      <p:grpSp>
        <p:nvGrpSpPr>
          <p:cNvPr id="49" name="グループ化 48"/>
          <p:cNvGrpSpPr/>
          <p:nvPr/>
        </p:nvGrpSpPr>
        <p:grpSpPr>
          <a:xfrm>
            <a:off x="251520" y="4869160"/>
            <a:ext cx="4320480" cy="1728192"/>
            <a:chOff x="251520" y="4869160"/>
            <a:chExt cx="4320480" cy="1728192"/>
          </a:xfrm>
        </p:grpSpPr>
        <p:pic>
          <p:nvPicPr>
            <p:cNvPr id="47" name="図 46" descr="女子高校生３.png"/>
            <p:cNvPicPr>
              <a:picLocks noChangeAspect="1"/>
            </p:cNvPicPr>
            <p:nvPr/>
          </p:nvPicPr>
          <p:blipFill>
            <a:blip r:embed="rId3" cstate="print"/>
            <a:srcRect l="69320" t="5901" r="2121" b="55250"/>
            <a:stretch>
              <a:fillRect/>
            </a:stretch>
          </p:blipFill>
          <p:spPr>
            <a:xfrm>
              <a:off x="251520" y="5013176"/>
              <a:ext cx="1368152" cy="1488871"/>
            </a:xfrm>
            <a:prstGeom prst="rect">
              <a:avLst/>
            </a:prstGeom>
          </p:spPr>
        </p:pic>
        <p:sp>
          <p:nvSpPr>
            <p:cNvPr id="48" name="角丸四角形吹き出し 47"/>
            <p:cNvSpPr/>
            <p:nvPr/>
          </p:nvSpPr>
          <p:spPr>
            <a:xfrm>
              <a:off x="1835696" y="4869160"/>
              <a:ext cx="2736304" cy="1728192"/>
            </a:xfrm>
            <a:prstGeom prst="wedgeRoundRectCallout">
              <a:avLst>
                <a:gd name="adj1" fmla="val -67617"/>
                <a:gd name="adj2" fmla="val 1365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kumimoji="1" lang="en-US" altLang="ja-JP" sz="2400" dirty="0" smtClean="0"/>
                <a:t>SNS</a:t>
              </a:r>
              <a:r>
                <a:rPr kumimoji="1" lang="ja-JP" altLang="en-US" sz="2400" dirty="0" smtClean="0"/>
                <a:t>をやっていない友達にメールで送ってあげよう！</a:t>
              </a:r>
              <a:endParaRPr kumimoji="1" lang="ja-JP" altLang="en-US" sz="2400" dirty="0"/>
            </a:p>
          </p:txBody>
        </p:sp>
      </p:grpSp>
      <p:sp>
        <p:nvSpPr>
          <p:cNvPr id="50" name="十字形 49"/>
          <p:cNvSpPr/>
          <p:nvPr/>
        </p:nvSpPr>
        <p:spPr>
          <a:xfrm rot="2673138">
            <a:off x="1962817" y="4707424"/>
            <a:ext cx="2001921" cy="2003590"/>
          </a:xfrm>
          <a:prstGeom prst="plus">
            <a:avLst>
              <a:gd name="adj" fmla="val 3988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p:cNvGrpSpPr/>
          <p:nvPr/>
        </p:nvGrpSpPr>
        <p:grpSpPr>
          <a:xfrm>
            <a:off x="216025" y="216024"/>
            <a:ext cx="4067943" cy="4509120"/>
            <a:chOff x="216025" y="216024"/>
            <a:chExt cx="4067943" cy="4509120"/>
          </a:xfrm>
        </p:grpSpPr>
        <p:grpSp>
          <p:nvGrpSpPr>
            <p:cNvPr id="29" name="グループ化 28"/>
            <p:cNvGrpSpPr/>
            <p:nvPr/>
          </p:nvGrpSpPr>
          <p:grpSpPr>
            <a:xfrm>
              <a:off x="216025" y="216024"/>
              <a:ext cx="4067943" cy="4509120"/>
              <a:chOff x="1" y="0"/>
              <a:chExt cx="4716016" cy="6858000"/>
            </a:xfrm>
          </p:grpSpPr>
          <p:grpSp>
            <p:nvGrpSpPr>
              <p:cNvPr id="30" name="グループ化 31"/>
              <p:cNvGrpSpPr/>
              <p:nvPr/>
            </p:nvGrpSpPr>
            <p:grpSpPr>
              <a:xfrm>
                <a:off x="1" y="0"/>
                <a:ext cx="4716016" cy="6858000"/>
                <a:chOff x="1" y="0"/>
                <a:chExt cx="4716016" cy="6858000"/>
              </a:xfrm>
            </p:grpSpPr>
            <p:grpSp>
              <p:nvGrpSpPr>
                <p:cNvPr id="32" name="グループ化 30"/>
                <p:cNvGrpSpPr/>
                <p:nvPr/>
              </p:nvGrpSpPr>
              <p:grpSpPr>
                <a:xfrm>
                  <a:off x="1" y="0"/>
                  <a:ext cx="4716016" cy="6858000"/>
                  <a:chOff x="1" y="0"/>
                  <a:chExt cx="4716016" cy="6858000"/>
                </a:xfrm>
              </p:grpSpPr>
              <p:grpSp>
                <p:nvGrpSpPr>
                  <p:cNvPr id="42" name="グループ化 5"/>
                  <p:cNvGrpSpPr/>
                  <p:nvPr/>
                </p:nvGrpSpPr>
                <p:grpSpPr>
                  <a:xfrm>
                    <a:off x="1" y="0"/>
                    <a:ext cx="4716016" cy="6858000"/>
                    <a:chOff x="0" y="0"/>
                    <a:chExt cx="5389183" cy="6858000"/>
                  </a:xfrm>
                </p:grpSpPr>
                <p:pic>
                  <p:nvPicPr>
                    <p:cNvPr id="45" name="図 2" descr="モノ_5.PNG"/>
                    <p:cNvPicPr>
                      <a:picLocks noChangeAspect="1"/>
                    </p:cNvPicPr>
                    <p:nvPr/>
                  </p:nvPicPr>
                  <p:blipFill>
                    <a:blip r:embed="rId4" cstate="print"/>
                    <a:stretch>
                      <a:fillRect/>
                    </a:stretch>
                  </p:blipFill>
                  <p:spPr>
                    <a:xfrm>
                      <a:off x="0" y="0"/>
                      <a:ext cx="5389183" cy="6858000"/>
                    </a:xfrm>
                    <a:prstGeom prst="rect">
                      <a:avLst/>
                    </a:prstGeom>
                  </p:spPr>
                </p:pic>
                <p:sp>
                  <p:nvSpPr>
                    <p:cNvPr id="46" name="正方形/長方形 4"/>
                    <p:cNvSpPr/>
                    <p:nvPr/>
                  </p:nvSpPr>
                  <p:spPr>
                    <a:xfrm>
                      <a:off x="323528" y="404664"/>
                      <a:ext cx="4752528" cy="5832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ja-JP" altLang="en-US" dirty="0"/>
                    </a:p>
                  </p:txBody>
                </p:sp>
              </p:grpSp>
              <p:sp>
                <p:nvSpPr>
                  <p:cNvPr id="44" name="テキスト ボックス 43"/>
                  <p:cNvSpPr txBox="1"/>
                  <p:nvPr/>
                </p:nvSpPr>
                <p:spPr>
                  <a:xfrm>
                    <a:off x="792469" y="4229562"/>
                    <a:ext cx="3246963" cy="1825602"/>
                  </a:xfrm>
                  <a:prstGeom prst="rect">
                    <a:avLst/>
                  </a:prstGeom>
                  <a:noFill/>
                </p:spPr>
                <p:txBody>
                  <a:bodyPr wrap="none" rtlCol="0">
                    <a:spAutoFit/>
                  </a:bodyPr>
                  <a:lstStyle/>
                  <a:p>
                    <a:r>
                      <a:rPr kumimoji="1" lang="ja-JP" altLang="en-US" dirty="0" smtClean="0">
                        <a:solidFill>
                          <a:schemeClr val="bg1"/>
                        </a:solidFill>
                      </a:rPr>
                      <a:t>　日曜日、〇〇候補の出陣</a:t>
                    </a:r>
                    <a:endParaRPr kumimoji="1" lang="en-US" altLang="ja-JP" dirty="0" smtClean="0">
                      <a:solidFill>
                        <a:schemeClr val="bg1"/>
                      </a:solidFill>
                    </a:endParaRPr>
                  </a:p>
                  <a:p>
                    <a:r>
                      <a:rPr kumimoji="1" lang="ja-JP" altLang="en-US" dirty="0" smtClean="0">
                        <a:solidFill>
                          <a:schemeClr val="bg1"/>
                        </a:solidFill>
                      </a:rPr>
                      <a:t>式に行ってきました。</a:t>
                    </a:r>
                    <a:endParaRPr kumimoji="1" lang="en-US" altLang="ja-JP" dirty="0" smtClean="0">
                      <a:solidFill>
                        <a:schemeClr val="bg1"/>
                      </a:solidFill>
                    </a:endParaRPr>
                  </a:p>
                  <a:p>
                    <a:r>
                      <a:rPr lang="ja-JP" altLang="en-US" dirty="0" smtClean="0">
                        <a:solidFill>
                          <a:schemeClr val="bg1"/>
                        </a:solidFill>
                      </a:rPr>
                      <a:t>　</a:t>
                    </a:r>
                    <a:r>
                      <a:rPr kumimoji="1" lang="ja-JP" altLang="en-US" dirty="0" smtClean="0">
                        <a:solidFill>
                          <a:schemeClr val="bg1"/>
                        </a:solidFill>
                      </a:rPr>
                      <a:t>みんなで〇〇候補を応援</a:t>
                    </a:r>
                    <a:endParaRPr kumimoji="1" lang="en-US" altLang="ja-JP" dirty="0" smtClean="0">
                      <a:solidFill>
                        <a:schemeClr val="bg1"/>
                      </a:solidFill>
                    </a:endParaRPr>
                  </a:p>
                  <a:p>
                    <a:r>
                      <a:rPr kumimoji="1" lang="ja-JP" altLang="en-US" dirty="0" smtClean="0">
                        <a:solidFill>
                          <a:schemeClr val="bg1"/>
                        </a:solidFill>
                      </a:rPr>
                      <a:t>しよう</a:t>
                    </a:r>
                    <a:r>
                      <a:rPr kumimoji="1" lang="en-US" altLang="ja-JP" dirty="0" smtClean="0">
                        <a:solidFill>
                          <a:schemeClr val="bg1"/>
                        </a:solidFill>
                      </a:rPr>
                      <a:t>!</a:t>
                    </a:r>
                    <a:endParaRPr kumimoji="1" lang="ja-JP" altLang="en-US" dirty="0">
                      <a:solidFill>
                        <a:schemeClr val="bg1"/>
                      </a:solidFill>
                    </a:endParaRPr>
                  </a:p>
                </p:txBody>
              </p:sp>
            </p:grpSp>
            <p:grpSp>
              <p:nvGrpSpPr>
                <p:cNvPr id="33" name="グループ化 20"/>
                <p:cNvGrpSpPr/>
                <p:nvPr/>
              </p:nvGrpSpPr>
              <p:grpSpPr>
                <a:xfrm>
                  <a:off x="395537" y="476672"/>
                  <a:ext cx="2880319" cy="1008112"/>
                  <a:chOff x="395537" y="476672"/>
                  <a:chExt cx="2880319" cy="1008112"/>
                </a:xfrm>
              </p:grpSpPr>
              <p:grpSp>
                <p:nvGrpSpPr>
                  <p:cNvPr id="34" name="グループ化 13"/>
                  <p:cNvGrpSpPr/>
                  <p:nvPr/>
                </p:nvGrpSpPr>
                <p:grpSpPr>
                  <a:xfrm>
                    <a:off x="395537" y="476672"/>
                    <a:ext cx="792088" cy="1008112"/>
                    <a:chOff x="395536" y="476672"/>
                    <a:chExt cx="1078955" cy="1080120"/>
                  </a:xfrm>
                </p:grpSpPr>
                <p:sp>
                  <p:nvSpPr>
                    <p:cNvPr id="40" name="正方形/長方形 6"/>
                    <p:cNvSpPr/>
                    <p:nvPr/>
                  </p:nvSpPr>
                  <p:spPr>
                    <a:xfrm>
                      <a:off x="467544" y="476672"/>
                      <a:ext cx="93610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 name="図 40" descr="人D-04.png"/>
                    <p:cNvPicPr>
                      <a:picLocks noChangeAspect="1"/>
                    </p:cNvPicPr>
                    <p:nvPr/>
                  </p:nvPicPr>
                  <p:blipFill>
                    <a:blip r:embed="rId5" cstate="print"/>
                    <a:stretch>
                      <a:fillRect/>
                    </a:stretch>
                  </p:blipFill>
                  <p:spPr>
                    <a:xfrm>
                      <a:off x="395536" y="477837"/>
                      <a:ext cx="1078955" cy="1078955"/>
                    </a:xfrm>
                    <a:prstGeom prst="rect">
                      <a:avLst/>
                    </a:prstGeom>
                  </p:spPr>
                </p:pic>
              </p:grpSp>
              <p:sp>
                <p:nvSpPr>
                  <p:cNvPr id="35" name="円/楕円 34"/>
                  <p:cNvSpPr/>
                  <p:nvPr/>
                </p:nvSpPr>
                <p:spPr>
                  <a:xfrm>
                    <a:off x="1331640" y="659880"/>
                    <a:ext cx="170613" cy="248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1561310" y="659880"/>
                    <a:ext cx="170613" cy="248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1773117" y="654352"/>
                    <a:ext cx="170613" cy="248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2059691" y="662892"/>
                    <a:ext cx="170613" cy="248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1259632" y="980728"/>
                    <a:ext cx="2016224" cy="369332"/>
                  </a:xfrm>
                  <a:prstGeom prst="rect">
                    <a:avLst/>
                  </a:prstGeom>
                  <a:noFill/>
                </p:spPr>
                <p:txBody>
                  <a:bodyPr wrap="square" rtlCol="0">
                    <a:spAutoFit/>
                  </a:bodyPr>
                  <a:lstStyle/>
                  <a:p>
                    <a:r>
                      <a:rPr lang="en-US" altLang="ja-JP" dirty="0" smtClean="0">
                        <a:solidFill>
                          <a:schemeClr val="bg1"/>
                        </a:solidFill>
                      </a:rPr>
                      <a:t>@</a:t>
                    </a:r>
                    <a:r>
                      <a:rPr lang="en-US" altLang="ja-JP" dirty="0" err="1" smtClean="0">
                        <a:solidFill>
                          <a:schemeClr val="bg1"/>
                        </a:solidFill>
                      </a:rPr>
                      <a:t>osdjfvheouh</a:t>
                    </a:r>
                    <a:endParaRPr kumimoji="1" lang="ja-JP" altLang="en-US" dirty="0">
                      <a:solidFill>
                        <a:schemeClr val="bg1"/>
                      </a:solidFill>
                    </a:endParaRPr>
                  </a:p>
                </p:txBody>
              </p:sp>
            </p:grpSp>
          </p:grpSp>
          <p:sp>
            <p:nvSpPr>
              <p:cNvPr id="31" name="テキスト ボックス 30"/>
              <p:cNvSpPr txBox="1"/>
              <p:nvPr/>
            </p:nvSpPr>
            <p:spPr>
              <a:xfrm rot="20647158">
                <a:off x="2948429" y="401871"/>
                <a:ext cx="1323539" cy="561724"/>
              </a:xfrm>
              <a:prstGeom prst="rect">
                <a:avLst/>
              </a:prstGeom>
              <a:noFill/>
              <a:ln w="19050">
                <a:solidFill>
                  <a:srgbClr val="FFFF00"/>
                </a:solidFill>
              </a:ln>
            </p:spPr>
            <p:txBody>
              <a:bodyPr wrap="none" rtlCol="0">
                <a:spAutoFit/>
              </a:bodyPr>
              <a:lstStyle/>
              <a:p>
                <a:r>
                  <a:rPr kumimoji="1" lang="ja-JP" altLang="en-US" dirty="0" smtClean="0">
                    <a:solidFill>
                      <a:srgbClr val="FFC000"/>
                    </a:solidFill>
                  </a:rPr>
                  <a:t>ツイッター</a:t>
                </a:r>
                <a:endParaRPr kumimoji="1" lang="ja-JP" altLang="en-US" sz="2400" dirty="0">
                  <a:solidFill>
                    <a:srgbClr val="FFC000"/>
                  </a:solidFill>
                </a:endParaRPr>
              </a:p>
            </p:txBody>
          </p:sp>
        </p:grpSp>
        <p:pic>
          <p:nvPicPr>
            <p:cNvPr id="51" name="図 50" descr="demo_strike_shifuku.png"/>
            <p:cNvPicPr>
              <a:picLocks noChangeAspect="1"/>
            </p:cNvPicPr>
            <p:nvPr/>
          </p:nvPicPr>
          <p:blipFill>
            <a:blip r:embed="rId6" cstate="print"/>
            <a:stretch>
              <a:fillRect/>
            </a:stretch>
          </p:blipFill>
          <p:spPr>
            <a:xfrm>
              <a:off x="1266442" y="1444017"/>
              <a:ext cx="1974960" cy="163181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8" grpId="0" animBg="1"/>
      <p:bldP spid="5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432633" y="188640"/>
            <a:ext cx="4278735" cy="830997"/>
          </a:xfrm>
          <a:prstGeom prst="rect">
            <a:avLst/>
          </a:prstGeom>
          <a:noFill/>
        </p:spPr>
        <p:txBody>
          <a:bodyPr wrap="none" rtlCol="0">
            <a:spAutoFit/>
          </a:bodyPr>
          <a:lstStyle/>
          <a:p>
            <a:r>
              <a:rPr kumimoji="1" lang="en-US" altLang="ja-JP" sz="4800" dirty="0" smtClean="0">
                <a:solidFill>
                  <a:srgbClr val="FFFF00"/>
                </a:solidFill>
              </a:rPr>
              <a:t>｢</a:t>
            </a:r>
            <a:r>
              <a:rPr kumimoji="1" lang="ja-JP" altLang="en-US" sz="4800" dirty="0" smtClean="0">
                <a:solidFill>
                  <a:srgbClr val="FFFF00"/>
                </a:solidFill>
              </a:rPr>
              <a:t>選挙運動</a:t>
            </a:r>
            <a:r>
              <a:rPr kumimoji="1" lang="en-US" altLang="ja-JP" sz="4800" dirty="0" smtClean="0">
                <a:solidFill>
                  <a:srgbClr val="FFFF00"/>
                </a:solidFill>
              </a:rPr>
              <a:t>｣</a:t>
            </a:r>
            <a:r>
              <a:rPr kumimoji="1" lang="ja-JP" altLang="en-US" sz="4800" dirty="0" smtClean="0">
                <a:solidFill>
                  <a:srgbClr val="FFFF00"/>
                </a:solidFill>
              </a:rPr>
              <a:t>とは</a:t>
            </a:r>
            <a:endParaRPr kumimoji="1" lang="ja-JP" altLang="en-US" sz="4800" dirty="0">
              <a:solidFill>
                <a:srgbClr val="FFFF00"/>
              </a:solidFill>
            </a:endParaRPr>
          </a:p>
        </p:txBody>
      </p:sp>
      <p:sp>
        <p:nvSpPr>
          <p:cNvPr id="4" name="テキスト ボックス 3"/>
          <p:cNvSpPr txBox="1"/>
          <p:nvPr/>
        </p:nvSpPr>
        <p:spPr>
          <a:xfrm>
            <a:off x="251520" y="1772816"/>
            <a:ext cx="8895384" cy="646331"/>
          </a:xfrm>
          <a:prstGeom prst="rect">
            <a:avLst/>
          </a:prstGeom>
          <a:noFill/>
        </p:spPr>
        <p:txBody>
          <a:bodyPr wrap="none" rtlCol="0">
            <a:spAutoFit/>
          </a:bodyPr>
          <a:lstStyle/>
          <a:p>
            <a:r>
              <a:rPr lang="ja-JP" altLang="en-US" sz="3600" u="sng" dirty="0" smtClean="0">
                <a:solidFill>
                  <a:schemeClr val="bg1"/>
                </a:solidFill>
              </a:rPr>
              <a:t>特定の立候補者に投票を求める活動のこと</a:t>
            </a:r>
            <a:r>
              <a:rPr lang="ja-JP" altLang="en-US" sz="3600" dirty="0" smtClean="0">
                <a:solidFill>
                  <a:schemeClr val="bg1"/>
                </a:solidFill>
              </a:rPr>
              <a:t>。</a:t>
            </a:r>
            <a:endParaRPr kumimoji="1" lang="ja-JP" altLang="en-US" sz="3600" dirty="0">
              <a:solidFill>
                <a:schemeClr val="bg1"/>
              </a:solidFill>
            </a:endParaRPr>
          </a:p>
        </p:txBody>
      </p:sp>
      <p:sp>
        <p:nvSpPr>
          <p:cNvPr id="5" name="テキスト ボックス 4"/>
          <p:cNvSpPr txBox="1"/>
          <p:nvPr/>
        </p:nvSpPr>
        <p:spPr>
          <a:xfrm>
            <a:off x="1321911" y="2782669"/>
            <a:ext cx="5338321" cy="646331"/>
          </a:xfrm>
          <a:prstGeom prst="rect">
            <a:avLst/>
          </a:prstGeom>
          <a:noFill/>
        </p:spPr>
        <p:txBody>
          <a:bodyPr wrap="none" rtlCol="0">
            <a:spAutoFit/>
          </a:bodyPr>
          <a:lstStyle/>
          <a:p>
            <a:r>
              <a:rPr lang="ja-JP" altLang="en-US" sz="3600" dirty="0" smtClean="0">
                <a:solidFill>
                  <a:srgbClr val="FFFF00"/>
                </a:solidFill>
              </a:rPr>
              <a:t>　「私に投票してください。」</a:t>
            </a:r>
            <a:endParaRPr kumimoji="1" lang="ja-JP" altLang="en-US" sz="3600" dirty="0">
              <a:solidFill>
                <a:srgbClr val="FFFF00"/>
              </a:solidFill>
            </a:endParaRPr>
          </a:p>
        </p:txBody>
      </p:sp>
      <p:sp>
        <p:nvSpPr>
          <p:cNvPr id="6" name="テキスト ボックス 5"/>
          <p:cNvSpPr txBox="1"/>
          <p:nvPr/>
        </p:nvSpPr>
        <p:spPr>
          <a:xfrm>
            <a:off x="1270184" y="3718773"/>
            <a:ext cx="6542176" cy="646331"/>
          </a:xfrm>
          <a:prstGeom prst="rect">
            <a:avLst/>
          </a:prstGeom>
          <a:noFill/>
        </p:spPr>
        <p:txBody>
          <a:bodyPr wrap="none" rtlCol="0">
            <a:spAutoFit/>
          </a:bodyPr>
          <a:lstStyle/>
          <a:p>
            <a:r>
              <a:rPr kumimoji="1" lang="ja-JP" altLang="en-US" sz="3600" dirty="0" smtClean="0">
                <a:solidFill>
                  <a:srgbClr val="FFFF00"/>
                </a:solidFill>
              </a:rPr>
              <a:t>　「〇〇さんを当選させましょう。」</a:t>
            </a:r>
            <a:endParaRPr kumimoji="1" lang="ja-JP" altLang="en-US" sz="3600" dirty="0">
              <a:solidFill>
                <a:srgbClr val="FFFF00"/>
              </a:solidFill>
            </a:endParaRPr>
          </a:p>
        </p:txBody>
      </p:sp>
      <p:grpSp>
        <p:nvGrpSpPr>
          <p:cNvPr id="9" name="グループ化 8"/>
          <p:cNvGrpSpPr/>
          <p:nvPr/>
        </p:nvGrpSpPr>
        <p:grpSpPr>
          <a:xfrm>
            <a:off x="3635896" y="5517232"/>
            <a:ext cx="5256584" cy="914400"/>
            <a:chOff x="3635896" y="5517232"/>
            <a:chExt cx="5256584" cy="914400"/>
          </a:xfrm>
        </p:grpSpPr>
        <p:sp>
          <p:nvSpPr>
            <p:cNvPr id="8" name="角丸四角形 7"/>
            <p:cNvSpPr/>
            <p:nvPr/>
          </p:nvSpPr>
          <p:spPr>
            <a:xfrm>
              <a:off x="3635896" y="5517232"/>
              <a:ext cx="5256584" cy="9144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899186" y="5589240"/>
              <a:ext cx="4777270" cy="707886"/>
            </a:xfrm>
            <a:prstGeom prst="rect">
              <a:avLst/>
            </a:prstGeom>
            <a:noFill/>
          </p:spPr>
          <p:txBody>
            <a:bodyPr wrap="none" rtlCol="0">
              <a:spAutoFit/>
            </a:bodyPr>
            <a:lstStyle/>
            <a:p>
              <a:r>
                <a:rPr kumimoji="1" lang="ja-JP" altLang="en-US" sz="4000" dirty="0" smtClean="0">
                  <a:solidFill>
                    <a:srgbClr val="FFFF00"/>
                  </a:solidFill>
                </a:rPr>
                <a:t>選挙権年齢が</a:t>
              </a:r>
              <a:r>
                <a:rPr kumimoji="1" lang="en-US" altLang="ja-JP" sz="4000" dirty="0" smtClean="0">
                  <a:solidFill>
                    <a:srgbClr val="FFFF00"/>
                  </a:solidFill>
                </a:rPr>
                <a:t>18</a:t>
              </a:r>
              <a:r>
                <a:rPr kumimoji="1" lang="ja-JP" altLang="en-US" sz="4000" dirty="0" smtClean="0">
                  <a:solidFill>
                    <a:srgbClr val="FFFF00"/>
                  </a:solidFill>
                </a:rPr>
                <a:t>歳に</a:t>
              </a:r>
              <a:endParaRPr kumimoji="1" lang="ja-JP" altLang="en-US" sz="3600" dirty="0">
                <a:solidFill>
                  <a:srgbClr val="FFFF00"/>
                </a:solidFill>
              </a:endParaRPr>
            </a:p>
          </p:txBody>
        </p:sp>
      </p:grpSp>
      <p:sp>
        <p:nvSpPr>
          <p:cNvPr id="7" name="テキスト ボックス 6"/>
          <p:cNvSpPr txBox="1"/>
          <p:nvPr/>
        </p:nvSpPr>
        <p:spPr>
          <a:xfrm>
            <a:off x="179512" y="5437673"/>
            <a:ext cx="3296095" cy="1015663"/>
          </a:xfrm>
          <a:prstGeom prst="rect">
            <a:avLst/>
          </a:prstGeom>
          <a:noFill/>
        </p:spPr>
        <p:txBody>
          <a:bodyPr wrap="none" rtlCol="0">
            <a:spAutoFit/>
          </a:bodyPr>
          <a:lstStyle/>
          <a:p>
            <a:r>
              <a:rPr kumimoji="1" lang="en-US" altLang="ja-JP" sz="2800" dirty="0" smtClean="0">
                <a:solidFill>
                  <a:schemeClr val="bg1"/>
                </a:solidFill>
              </a:rPr>
              <a:t>2016</a:t>
            </a:r>
            <a:r>
              <a:rPr kumimoji="1" lang="ja-JP" altLang="en-US" sz="2800" dirty="0" smtClean="0">
                <a:solidFill>
                  <a:schemeClr val="bg1"/>
                </a:solidFill>
              </a:rPr>
              <a:t>年</a:t>
            </a:r>
            <a:r>
              <a:rPr kumimoji="1" lang="en-US" altLang="ja-JP" sz="2800" dirty="0" smtClean="0">
                <a:solidFill>
                  <a:schemeClr val="bg1"/>
                </a:solidFill>
              </a:rPr>
              <a:t>6</a:t>
            </a:r>
            <a:r>
              <a:rPr kumimoji="1" lang="ja-JP" altLang="en-US" sz="2800" dirty="0" smtClean="0">
                <a:solidFill>
                  <a:schemeClr val="bg1"/>
                </a:solidFill>
              </a:rPr>
              <a:t>月</a:t>
            </a:r>
            <a:r>
              <a:rPr kumimoji="1" lang="en-US" altLang="ja-JP" sz="2800" dirty="0" smtClean="0">
                <a:solidFill>
                  <a:schemeClr val="bg1"/>
                </a:solidFill>
              </a:rPr>
              <a:t>19</a:t>
            </a:r>
            <a:r>
              <a:rPr kumimoji="1" lang="ja-JP" altLang="en-US" sz="2800" dirty="0" smtClean="0">
                <a:solidFill>
                  <a:schemeClr val="bg1"/>
                </a:solidFill>
              </a:rPr>
              <a:t>日施行</a:t>
            </a:r>
            <a:endParaRPr kumimoji="1" lang="en-US" altLang="ja-JP" sz="2800" dirty="0" smtClean="0">
              <a:solidFill>
                <a:schemeClr val="bg1"/>
              </a:solidFill>
            </a:endParaRPr>
          </a:p>
          <a:p>
            <a:r>
              <a:rPr kumimoji="1" lang="ja-JP" altLang="en-US" sz="2800" dirty="0" smtClean="0">
                <a:solidFill>
                  <a:schemeClr val="bg1"/>
                </a:solidFill>
              </a:rPr>
              <a:t>　</a:t>
            </a:r>
            <a:r>
              <a:rPr kumimoji="1" lang="ja-JP" altLang="en-US" sz="3200" dirty="0" smtClean="0">
                <a:solidFill>
                  <a:schemeClr val="bg1"/>
                </a:solidFill>
              </a:rPr>
              <a:t>改正公職選挙法</a:t>
            </a:r>
            <a:endParaRPr kumimoji="1" lang="ja-JP" altLang="en-US"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childTnLst>
                          </p:cTn>
                        </p:par>
                        <p:par>
                          <p:cTn id="28" fill="hold">
                            <p:stCondLst>
                              <p:cond delay="1000"/>
                            </p:stCondLst>
                            <p:childTnLst>
                              <p:par>
                                <p:cTn id="29" presetID="10" presetClass="entr" presetSubtype="0" fill="hold" nodeType="afterEffect">
                                  <p:stCondLst>
                                    <p:cond delay="5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6"/>
          <p:cNvGrpSpPr/>
          <p:nvPr/>
        </p:nvGrpSpPr>
        <p:grpSpPr>
          <a:xfrm>
            <a:off x="323528" y="620688"/>
            <a:ext cx="8496944" cy="3312368"/>
            <a:chOff x="323528" y="620688"/>
            <a:chExt cx="8496944" cy="3312368"/>
          </a:xfrm>
        </p:grpSpPr>
        <p:sp>
          <p:nvSpPr>
            <p:cNvPr id="29" name="テキスト ボックス 28"/>
            <p:cNvSpPr txBox="1"/>
            <p:nvPr/>
          </p:nvSpPr>
          <p:spPr>
            <a:xfrm>
              <a:off x="2749225" y="620688"/>
              <a:ext cx="3645550" cy="769441"/>
            </a:xfrm>
            <a:prstGeom prst="rect">
              <a:avLst/>
            </a:prstGeom>
            <a:noFill/>
          </p:spPr>
          <p:txBody>
            <a:bodyPr wrap="none" rtlCol="0">
              <a:spAutoFit/>
            </a:bodyPr>
            <a:lstStyle/>
            <a:p>
              <a:r>
                <a:rPr lang="ja-JP" altLang="en-US" sz="3600" dirty="0" smtClean="0">
                  <a:solidFill>
                    <a:schemeClr val="bg1"/>
                  </a:solidFill>
                </a:rPr>
                <a:t>●　</a:t>
              </a:r>
              <a:r>
                <a:rPr lang="ja-JP" altLang="en-US" sz="4400" dirty="0" smtClean="0">
                  <a:solidFill>
                    <a:schemeClr val="bg1"/>
                  </a:solidFill>
                </a:rPr>
                <a:t>ポイント　</a:t>
              </a:r>
              <a:r>
                <a:rPr lang="ja-JP" altLang="en-US" sz="3600" dirty="0" smtClean="0">
                  <a:solidFill>
                    <a:schemeClr val="bg1"/>
                  </a:solidFill>
                </a:rPr>
                <a:t>●</a:t>
              </a:r>
              <a:endParaRPr kumimoji="1" lang="ja-JP" altLang="en-US" sz="3600" dirty="0">
                <a:solidFill>
                  <a:schemeClr val="bg1"/>
                </a:solidFill>
              </a:endParaRPr>
            </a:p>
          </p:txBody>
        </p:sp>
        <p:grpSp>
          <p:nvGrpSpPr>
            <p:cNvPr id="6" name="グループ化 5"/>
            <p:cNvGrpSpPr/>
            <p:nvPr/>
          </p:nvGrpSpPr>
          <p:grpSpPr>
            <a:xfrm>
              <a:off x="323528" y="1484784"/>
              <a:ext cx="8496944" cy="2448272"/>
              <a:chOff x="323528" y="1484784"/>
              <a:chExt cx="8496944" cy="2448272"/>
            </a:xfrm>
          </p:grpSpPr>
          <p:sp>
            <p:nvSpPr>
              <p:cNvPr id="8" name="角丸四角形 7"/>
              <p:cNvSpPr/>
              <p:nvPr/>
            </p:nvSpPr>
            <p:spPr>
              <a:xfrm>
                <a:off x="323528" y="2780928"/>
                <a:ext cx="8496944" cy="115212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323528" y="1484784"/>
                <a:ext cx="8496944" cy="115212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566798" y="2852936"/>
                <a:ext cx="8143576" cy="923330"/>
              </a:xfrm>
              <a:prstGeom prst="rect">
                <a:avLst/>
              </a:prstGeom>
              <a:noFill/>
            </p:spPr>
            <p:txBody>
              <a:bodyPr wrap="none" rtlCol="0">
                <a:spAutoFit/>
              </a:bodyPr>
              <a:lstStyle/>
              <a:p>
                <a:r>
                  <a:rPr lang="en-US" altLang="ja-JP" sz="4000" dirty="0" smtClean="0">
                    <a:solidFill>
                      <a:srgbClr val="FFFF00"/>
                    </a:solidFill>
                    <a:effectLst>
                      <a:outerShdw blurRad="50800" dist="38100" dir="2700000" algn="tl" rotWithShape="0">
                        <a:prstClr val="black">
                          <a:alpha val="40000"/>
                        </a:prstClr>
                      </a:outerShdw>
                    </a:effectLst>
                  </a:rPr>
                  <a:t>E-mail</a:t>
                </a:r>
                <a:r>
                  <a:rPr lang="ja-JP" altLang="en-US" sz="3200" dirty="0" smtClean="0">
                    <a:solidFill>
                      <a:schemeClr val="bg1"/>
                    </a:solidFill>
                    <a:effectLst>
                      <a:outerShdw blurRad="50800" dist="38100" dir="2700000" algn="tl" rotWithShape="0">
                        <a:prstClr val="black">
                          <a:alpha val="40000"/>
                        </a:prstClr>
                      </a:outerShdw>
                    </a:effectLst>
                  </a:rPr>
                  <a:t>で　「〇〇候補を応援して」は･･･</a:t>
                </a:r>
                <a:r>
                  <a:rPr lang="en-US" altLang="ja-JP" sz="5400" dirty="0" smtClean="0">
                    <a:solidFill>
                      <a:srgbClr val="FFFF00"/>
                    </a:solidFill>
                    <a:effectLst>
                      <a:outerShdw blurRad="50800" dist="38100" dir="2700000" algn="tl" rotWithShape="0">
                        <a:prstClr val="black">
                          <a:alpha val="40000"/>
                        </a:prstClr>
                      </a:outerShdw>
                    </a:effectLst>
                  </a:rPr>
                  <a:t>NG</a:t>
                </a:r>
                <a:endParaRPr kumimoji="1" lang="ja-JP" altLang="en-US" sz="3200" dirty="0">
                  <a:solidFill>
                    <a:srgbClr val="FFFF00"/>
                  </a:solidFill>
                  <a:effectLst>
                    <a:outerShdw blurRad="50800" dist="38100" dir="2700000" algn="tl" rotWithShape="0">
                      <a:prstClr val="black">
                        <a:alpha val="40000"/>
                      </a:prstClr>
                    </a:outerShdw>
                  </a:effectLst>
                </a:endParaRPr>
              </a:p>
            </p:txBody>
          </p:sp>
          <p:sp>
            <p:nvSpPr>
              <p:cNvPr id="9" name="テキスト ボックス 8"/>
              <p:cNvSpPr txBox="1"/>
              <p:nvPr/>
            </p:nvSpPr>
            <p:spPr>
              <a:xfrm>
                <a:off x="858799" y="1628800"/>
                <a:ext cx="7435049" cy="923330"/>
              </a:xfrm>
              <a:prstGeom prst="rect">
                <a:avLst/>
              </a:prstGeom>
              <a:noFill/>
            </p:spPr>
            <p:txBody>
              <a:bodyPr wrap="none" rtlCol="0">
                <a:spAutoFit/>
              </a:bodyPr>
              <a:lstStyle/>
              <a:p>
                <a:r>
                  <a:rPr lang="en-US" altLang="ja-JP" sz="4000" dirty="0" smtClean="0">
                    <a:solidFill>
                      <a:srgbClr val="FFFF00"/>
                    </a:solidFill>
                    <a:effectLst>
                      <a:outerShdw blurRad="50800" dist="38100" dir="2700000" algn="tl" rotWithShape="0">
                        <a:prstClr val="black">
                          <a:alpha val="40000"/>
                        </a:prstClr>
                      </a:outerShdw>
                    </a:effectLst>
                  </a:rPr>
                  <a:t>LINE</a:t>
                </a:r>
                <a:r>
                  <a:rPr lang="ja-JP" altLang="en-US" sz="3200" dirty="0" smtClean="0">
                    <a:solidFill>
                      <a:schemeClr val="bg1"/>
                    </a:solidFill>
                    <a:effectLst>
                      <a:outerShdw blurRad="50800" dist="38100" dir="2700000" algn="tl" rotWithShape="0">
                        <a:prstClr val="black">
                          <a:alpha val="40000"/>
                        </a:prstClr>
                      </a:outerShdw>
                    </a:effectLst>
                  </a:rPr>
                  <a:t>で　「〇〇候補を応援して」は･･･</a:t>
                </a:r>
                <a:r>
                  <a:rPr lang="en-US" altLang="ja-JP" sz="5400" dirty="0" smtClean="0">
                    <a:solidFill>
                      <a:srgbClr val="FFFF00"/>
                    </a:solidFill>
                    <a:effectLst>
                      <a:outerShdw blurRad="50800" dist="38100" dir="2700000" algn="tl" rotWithShape="0">
                        <a:prstClr val="black">
                          <a:alpha val="40000"/>
                        </a:prstClr>
                      </a:outerShdw>
                    </a:effectLst>
                  </a:rPr>
                  <a:t>OK</a:t>
                </a:r>
                <a:endParaRPr kumimoji="1" lang="ja-JP" altLang="en-US" sz="3200" dirty="0">
                  <a:solidFill>
                    <a:srgbClr val="FFFF00"/>
                  </a:solidFill>
                  <a:effectLst>
                    <a:outerShdw blurRad="50800" dist="38100" dir="2700000" algn="tl" rotWithShape="0">
                      <a:prstClr val="black">
                        <a:alpha val="40000"/>
                      </a:prstClr>
                    </a:outerShdw>
                  </a:effectLst>
                </a:endParaRPr>
              </a:p>
            </p:txBody>
          </p:sp>
        </p:grpSp>
      </p:grpSp>
      <p:sp>
        <p:nvSpPr>
          <p:cNvPr id="4" name="テキスト ボックス 3"/>
          <p:cNvSpPr txBox="1"/>
          <p:nvPr/>
        </p:nvSpPr>
        <p:spPr>
          <a:xfrm>
            <a:off x="1118959" y="4366845"/>
            <a:ext cx="6906058" cy="1569660"/>
          </a:xfrm>
          <a:prstGeom prst="rect">
            <a:avLst/>
          </a:prstGeom>
          <a:noFill/>
        </p:spPr>
        <p:txBody>
          <a:bodyPr wrap="none" rtlCol="0">
            <a:spAutoFit/>
          </a:bodyPr>
          <a:lstStyle/>
          <a:p>
            <a:pPr algn="just"/>
            <a:r>
              <a:rPr lang="en-US" altLang="ja-JP" sz="3200" dirty="0" smtClean="0">
                <a:solidFill>
                  <a:schemeClr val="bg1"/>
                </a:solidFill>
              </a:rPr>
              <a:t>※</a:t>
            </a:r>
            <a:r>
              <a:rPr lang="ja-JP" altLang="en-US" sz="3200" dirty="0" smtClean="0">
                <a:solidFill>
                  <a:schemeClr val="bg1"/>
                </a:solidFill>
              </a:rPr>
              <a:t>同じ内容でも、</a:t>
            </a:r>
            <a:r>
              <a:rPr lang="en-US" altLang="ja-JP" sz="3200" dirty="0" smtClean="0">
                <a:solidFill>
                  <a:schemeClr val="bg1"/>
                </a:solidFill>
              </a:rPr>
              <a:t>E-mail</a:t>
            </a:r>
            <a:r>
              <a:rPr lang="ja-JP" altLang="en-US" sz="3200" dirty="0" smtClean="0">
                <a:solidFill>
                  <a:schemeClr val="bg1"/>
                </a:solidFill>
              </a:rPr>
              <a:t>を使うことは、</a:t>
            </a:r>
            <a:endParaRPr lang="en-US" altLang="ja-JP" sz="3200" dirty="0" smtClean="0">
              <a:solidFill>
                <a:schemeClr val="bg1"/>
              </a:solidFill>
            </a:endParaRPr>
          </a:p>
          <a:p>
            <a:pPr algn="just"/>
            <a:r>
              <a:rPr kumimoji="1" lang="ja-JP" altLang="en-US" sz="3200" dirty="0" smtClean="0">
                <a:solidFill>
                  <a:schemeClr val="bg1"/>
                </a:solidFill>
              </a:rPr>
              <a:t>　禁止されており、</a:t>
            </a:r>
            <a:r>
              <a:rPr kumimoji="1" lang="en-US" altLang="ja-JP" sz="3200" dirty="0" smtClean="0">
                <a:solidFill>
                  <a:schemeClr val="bg1"/>
                </a:solidFill>
              </a:rPr>
              <a:t>SNS</a:t>
            </a:r>
            <a:r>
              <a:rPr kumimoji="1" lang="ja-JP" altLang="en-US" sz="3200" dirty="0" smtClean="0">
                <a:solidFill>
                  <a:schemeClr val="bg1"/>
                </a:solidFill>
              </a:rPr>
              <a:t>を使うことは許容</a:t>
            </a:r>
            <a:endParaRPr kumimoji="1" lang="en-US" altLang="ja-JP" sz="3200" dirty="0" smtClean="0">
              <a:solidFill>
                <a:schemeClr val="bg1"/>
              </a:solidFill>
            </a:endParaRPr>
          </a:p>
          <a:p>
            <a:pPr algn="just"/>
            <a:r>
              <a:rPr lang="ja-JP" altLang="en-US" sz="3200" dirty="0" smtClean="0">
                <a:solidFill>
                  <a:schemeClr val="bg1"/>
                </a:solidFill>
              </a:rPr>
              <a:t>　されています。</a:t>
            </a:r>
            <a:endParaRPr lang="en-US" altLang="ja-JP" sz="32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20"/>
          <p:cNvGrpSpPr/>
          <p:nvPr/>
        </p:nvGrpSpPr>
        <p:grpSpPr>
          <a:xfrm>
            <a:off x="4860032" y="87015"/>
            <a:ext cx="4032448" cy="2627772"/>
            <a:chOff x="4860032" y="87015"/>
            <a:chExt cx="4032448" cy="2627772"/>
          </a:xfrm>
        </p:grpSpPr>
        <p:sp>
          <p:nvSpPr>
            <p:cNvPr id="23" name="角丸四角形 22"/>
            <p:cNvSpPr/>
            <p:nvPr/>
          </p:nvSpPr>
          <p:spPr>
            <a:xfrm>
              <a:off x="4860032" y="653939"/>
              <a:ext cx="4032448" cy="2060848"/>
            </a:xfrm>
            <a:prstGeom prst="roundRect">
              <a:avLst>
                <a:gd name="adj" fmla="val 11206"/>
              </a:avLst>
            </a:prstGeom>
            <a:solidFill>
              <a:schemeClr val="tx1"/>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022892" y="87015"/>
              <a:ext cx="3653564" cy="461665"/>
            </a:xfrm>
            <a:prstGeom prst="rect">
              <a:avLst/>
            </a:prstGeom>
            <a:noFill/>
          </p:spPr>
          <p:txBody>
            <a:bodyPr wrap="none" rtlCol="0">
              <a:spAutoFit/>
            </a:bodyPr>
            <a:lstStyle/>
            <a:p>
              <a:r>
                <a:rPr kumimoji="1" lang="ja-JP" altLang="en-US" sz="2400" dirty="0" smtClean="0">
                  <a:solidFill>
                    <a:schemeClr val="bg1"/>
                  </a:solidFill>
                  <a:latin typeface="ＤＨＰ特太ゴシック体" pitchFamily="50" charset="-128"/>
                  <a:ea typeface="ＤＨＰ特太ゴシック体" pitchFamily="50" charset="-128"/>
                </a:rPr>
                <a:t>この書込みは　○？　</a:t>
              </a:r>
              <a:r>
                <a:rPr kumimoji="1" lang="en-US" altLang="ja-JP" sz="2400" dirty="0" smtClean="0">
                  <a:solidFill>
                    <a:schemeClr val="bg1"/>
                  </a:solidFill>
                  <a:latin typeface="ＤＨＰ特太ゴシック体" pitchFamily="50" charset="-128"/>
                  <a:ea typeface="ＤＨＰ特太ゴシック体" pitchFamily="50" charset="-128"/>
                </a:rPr>
                <a:t>×</a:t>
              </a:r>
              <a:r>
                <a:rPr kumimoji="1" lang="ja-JP" altLang="en-US" sz="2400" dirty="0" smtClean="0">
                  <a:solidFill>
                    <a:schemeClr val="bg1"/>
                  </a:solidFill>
                  <a:latin typeface="ＤＨＰ特太ゴシック体" pitchFamily="50" charset="-128"/>
                  <a:ea typeface="ＤＨＰ特太ゴシック体" pitchFamily="50" charset="-128"/>
                </a:rPr>
                <a:t>？</a:t>
              </a:r>
              <a:endParaRPr kumimoji="1" lang="en-US" altLang="ja-JP" sz="2400" dirty="0" smtClean="0">
                <a:solidFill>
                  <a:schemeClr val="bg1"/>
                </a:solidFill>
                <a:latin typeface="ＤＨＰ特太ゴシック体" pitchFamily="50" charset="-128"/>
                <a:ea typeface="ＤＨＰ特太ゴシック体" pitchFamily="50" charset="-128"/>
              </a:endParaRPr>
            </a:p>
          </p:txBody>
        </p:sp>
      </p:grpSp>
      <p:sp>
        <p:nvSpPr>
          <p:cNvPr id="25" name="十字形 24"/>
          <p:cNvSpPr/>
          <p:nvPr/>
        </p:nvSpPr>
        <p:spPr>
          <a:xfrm rot="2673138">
            <a:off x="7303665" y="1246452"/>
            <a:ext cx="1406423" cy="1384023"/>
          </a:xfrm>
          <a:prstGeom prst="plus">
            <a:avLst>
              <a:gd name="adj" fmla="val 3988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4860032" y="2852936"/>
            <a:ext cx="4032448" cy="2592288"/>
          </a:xfrm>
          <a:prstGeom prst="roundRect">
            <a:avLst>
              <a:gd name="adj" fmla="val 8462"/>
            </a:avLst>
          </a:prstGeom>
          <a:solidFill>
            <a:schemeClr val="tx1"/>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dirty="0" smtClean="0">
                <a:solidFill>
                  <a:schemeClr val="bg1"/>
                </a:solidFill>
              </a:rPr>
              <a:t>●　解　説　●</a:t>
            </a:r>
            <a:endParaRPr lang="en-US" altLang="ja-JP" dirty="0" smtClean="0">
              <a:solidFill>
                <a:schemeClr val="bg1"/>
              </a:solidFill>
            </a:endParaRPr>
          </a:p>
          <a:p>
            <a:pPr algn="ctr"/>
            <a:endParaRPr lang="en-US" altLang="ja-JP" dirty="0" smtClean="0">
              <a:solidFill>
                <a:schemeClr val="bg1"/>
              </a:solidFill>
            </a:endParaRPr>
          </a:p>
          <a:p>
            <a:pPr algn="just"/>
            <a:r>
              <a:rPr lang="ja-JP" altLang="en-US" dirty="0" smtClean="0">
                <a:solidFill>
                  <a:schemeClr val="bg1"/>
                </a:solidFill>
              </a:rPr>
              <a:t>　印刷物は、候補者のビラやポスター、マニフェスト等の</a:t>
            </a:r>
            <a:r>
              <a:rPr lang="en-US" altLang="ja-JP" dirty="0" smtClean="0">
                <a:solidFill>
                  <a:schemeClr val="bg1"/>
                </a:solidFill>
              </a:rPr>
              <a:t>PDF</a:t>
            </a:r>
            <a:r>
              <a:rPr lang="ja-JP" altLang="en-US" dirty="0" smtClean="0">
                <a:solidFill>
                  <a:schemeClr val="bg1"/>
                </a:solidFill>
              </a:rPr>
              <a:t>等を</a:t>
            </a:r>
            <a:r>
              <a:rPr lang="en-US" altLang="ja-JP" dirty="0" smtClean="0">
                <a:solidFill>
                  <a:schemeClr val="bg1"/>
                </a:solidFill>
              </a:rPr>
              <a:t>Web</a:t>
            </a:r>
            <a:r>
              <a:rPr lang="ja-JP" altLang="en-US" dirty="0" smtClean="0">
                <a:solidFill>
                  <a:schemeClr val="bg1"/>
                </a:solidFill>
              </a:rPr>
              <a:t>サイトなどに掲載することはできます。</a:t>
            </a:r>
            <a:endParaRPr lang="en-US" altLang="ja-JP" dirty="0" smtClean="0">
              <a:solidFill>
                <a:schemeClr val="bg1"/>
              </a:solidFill>
            </a:endParaRPr>
          </a:p>
          <a:p>
            <a:pPr algn="just"/>
            <a:endParaRPr lang="en-US" altLang="ja-JP" dirty="0" smtClean="0">
              <a:solidFill>
                <a:schemeClr val="bg1"/>
              </a:solidFill>
            </a:endParaRPr>
          </a:p>
          <a:p>
            <a:pPr algn="just"/>
            <a:r>
              <a:rPr lang="ja-JP" altLang="en-US" dirty="0" smtClean="0">
                <a:solidFill>
                  <a:schemeClr val="bg1"/>
                </a:solidFill>
              </a:rPr>
              <a:t>　しかし、それらを印刷してそのまま配布することは禁止されています。</a:t>
            </a:r>
            <a:endParaRPr lang="en-US" altLang="ja-JP" dirty="0" smtClean="0">
              <a:solidFill>
                <a:schemeClr val="bg1"/>
              </a:solidFill>
            </a:endParaRPr>
          </a:p>
          <a:p>
            <a:pPr algn="ctr"/>
            <a:endParaRPr lang="en-US" altLang="ja-JP" dirty="0" smtClean="0">
              <a:solidFill>
                <a:schemeClr val="bg1"/>
              </a:solidFill>
            </a:endParaRPr>
          </a:p>
          <a:p>
            <a:pPr algn="ctr"/>
            <a:endParaRPr lang="en-US" altLang="ja-JP" dirty="0" smtClean="0">
              <a:solidFill>
                <a:schemeClr val="bg1"/>
              </a:solidFill>
            </a:endParaRPr>
          </a:p>
          <a:p>
            <a:pPr algn="just"/>
            <a:endParaRPr lang="en-US" altLang="ja-JP" dirty="0">
              <a:solidFill>
                <a:schemeClr val="bg1"/>
              </a:solidFill>
            </a:endParaRPr>
          </a:p>
          <a:p>
            <a:pPr algn="just"/>
            <a:endParaRPr lang="en-US" altLang="ja-JP" dirty="0" smtClean="0">
              <a:solidFill>
                <a:schemeClr val="bg1"/>
              </a:solidFill>
            </a:endParaRPr>
          </a:p>
          <a:p>
            <a:pPr algn="just"/>
            <a:endParaRPr lang="en-US" altLang="ja-JP" dirty="0" smtClean="0">
              <a:solidFill>
                <a:schemeClr val="bg1"/>
              </a:solidFill>
            </a:endParaRPr>
          </a:p>
          <a:p>
            <a:pPr algn="just"/>
            <a:endParaRPr lang="en-US" altLang="ja-JP" dirty="0">
              <a:solidFill>
                <a:schemeClr val="bg1"/>
              </a:solidFill>
            </a:endParaRPr>
          </a:p>
          <a:p>
            <a:pPr algn="just"/>
            <a:endParaRPr lang="en-US" altLang="ja-JP" dirty="0" smtClean="0">
              <a:solidFill>
                <a:schemeClr val="bg1"/>
              </a:solidFill>
            </a:endParaRPr>
          </a:p>
          <a:p>
            <a:pPr algn="just"/>
            <a:endParaRPr kumimoji="1" lang="en-US" altLang="ja-JP" dirty="0">
              <a:solidFill>
                <a:schemeClr val="bg1"/>
              </a:solidFill>
            </a:endParaRPr>
          </a:p>
          <a:p>
            <a:pPr algn="just"/>
            <a:endParaRPr lang="en-US" altLang="ja-JP" dirty="0" smtClean="0">
              <a:solidFill>
                <a:schemeClr val="bg1"/>
              </a:solidFill>
            </a:endParaRPr>
          </a:p>
          <a:p>
            <a:pPr algn="just"/>
            <a:endParaRPr kumimoji="1" lang="en-US" altLang="ja-JP" dirty="0">
              <a:solidFill>
                <a:schemeClr val="bg1"/>
              </a:solidFill>
            </a:endParaRPr>
          </a:p>
          <a:p>
            <a:pPr algn="just"/>
            <a:endParaRPr lang="en-US" altLang="ja-JP" dirty="0" smtClean="0">
              <a:solidFill>
                <a:schemeClr val="bg1"/>
              </a:solidFill>
            </a:endParaRPr>
          </a:p>
          <a:p>
            <a:pPr algn="just"/>
            <a:endParaRPr kumimoji="1" lang="en-US" altLang="ja-JP" dirty="0">
              <a:solidFill>
                <a:schemeClr val="bg1"/>
              </a:solidFill>
            </a:endParaRPr>
          </a:p>
          <a:p>
            <a:pPr algn="just"/>
            <a:endParaRPr lang="en-US" altLang="ja-JP" dirty="0" smtClean="0">
              <a:solidFill>
                <a:schemeClr val="bg1"/>
              </a:solidFill>
            </a:endParaRPr>
          </a:p>
          <a:p>
            <a:pPr algn="just"/>
            <a:endParaRPr kumimoji="1" lang="ja-JP" altLang="en-US" dirty="0">
              <a:solidFill>
                <a:schemeClr val="bg1"/>
              </a:solidFill>
            </a:endParaRPr>
          </a:p>
        </p:txBody>
      </p:sp>
      <p:sp>
        <p:nvSpPr>
          <p:cNvPr id="28" name="角丸四角形 27"/>
          <p:cNvSpPr/>
          <p:nvPr/>
        </p:nvSpPr>
        <p:spPr>
          <a:xfrm>
            <a:off x="4860032" y="5589240"/>
            <a:ext cx="4032448" cy="1080120"/>
          </a:xfrm>
          <a:prstGeom prst="roundRect">
            <a:avLst>
              <a:gd name="adj" fmla="val 13672"/>
            </a:avLst>
          </a:prstGeom>
          <a:solidFill>
            <a:schemeClr val="tx1"/>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dirty="0" smtClean="0">
                <a:solidFill>
                  <a:schemeClr val="bg1"/>
                </a:solidFill>
              </a:rPr>
              <a:t>●根拠法令●</a:t>
            </a:r>
            <a:endParaRPr lang="en-US" altLang="ja-JP" dirty="0" smtClean="0">
              <a:solidFill>
                <a:schemeClr val="bg1"/>
              </a:solidFill>
            </a:endParaRPr>
          </a:p>
          <a:p>
            <a:pPr algn="ctr"/>
            <a:endParaRPr lang="en-US" altLang="ja-JP" dirty="0" smtClean="0">
              <a:solidFill>
                <a:schemeClr val="bg1"/>
              </a:solidFill>
            </a:endParaRPr>
          </a:p>
          <a:p>
            <a:pPr algn="ctr"/>
            <a:r>
              <a:rPr lang="ja-JP" altLang="en-US" dirty="0" smtClean="0">
                <a:solidFill>
                  <a:schemeClr val="bg1"/>
                </a:solidFill>
              </a:rPr>
              <a:t>公職選挙法</a:t>
            </a:r>
            <a:endParaRPr lang="en-US" altLang="ja-JP" dirty="0" smtClean="0">
              <a:solidFill>
                <a:schemeClr val="bg1"/>
              </a:solidFill>
            </a:endParaRPr>
          </a:p>
          <a:p>
            <a:pPr algn="ctr"/>
            <a:endParaRPr lang="en-US" altLang="ja-JP" dirty="0">
              <a:solidFill>
                <a:schemeClr val="bg1"/>
              </a:solidFill>
            </a:endParaRPr>
          </a:p>
          <a:p>
            <a:pPr algn="ctr"/>
            <a:endParaRPr lang="en-US" altLang="ja-JP" dirty="0" smtClean="0">
              <a:solidFill>
                <a:schemeClr val="bg1"/>
              </a:solidFill>
            </a:endParaRPr>
          </a:p>
          <a:p>
            <a:pPr algn="ctr"/>
            <a:endParaRPr kumimoji="1" lang="en-US" altLang="ja-JP" dirty="0">
              <a:solidFill>
                <a:schemeClr val="bg1"/>
              </a:solidFill>
            </a:endParaRPr>
          </a:p>
          <a:p>
            <a:pPr algn="ctr"/>
            <a:endParaRPr lang="en-US" altLang="ja-JP" dirty="0" smtClean="0">
              <a:solidFill>
                <a:schemeClr val="bg1"/>
              </a:solidFill>
            </a:endParaRPr>
          </a:p>
          <a:p>
            <a:pPr algn="ctr"/>
            <a:endParaRPr kumimoji="1" lang="en-US" altLang="ja-JP" dirty="0">
              <a:solidFill>
                <a:schemeClr val="bg1"/>
              </a:solidFill>
            </a:endParaRPr>
          </a:p>
          <a:p>
            <a:pPr algn="ctr"/>
            <a:endParaRPr lang="en-US" altLang="ja-JP" dirty="0" smtClean="0">
              <a:solidFill>
                <a:schemeClr val="bg1"/>
              </a:solidFill>
            </a:endParaRPr>
          </a:p>
          <a:p>
            <a:pPr algn="ctr"/>
            <a:endParaRPr kumimoji="1" lang="en-US" altLang="ja-JP" dirty="0">
              <a:solidFill>
                <a:schemeClr val="bg1"/>
              </a:solidFill>
            </a:endParaRPr>
          </a:p>
          <a:p>
            <a:pPr algn="ctr"/>
            <a:endParaRPr lang="en-US" altLang="ja-JP" dirty="0" smtClean="0">
              <a:solidFill>
                <a:schemeClr val="bg1"/>
              </a:solidFill>
            </a:endParaRPr>
          </a:p>
          <a:p>
            <a:pPr algn="ctr"/>
            <a:endParaRPr kumimoji="1" lang="ja-JP" altLang="en-US" dirty="0">
              <a:solidFill>
                <a:schemeClr val="bg1"/>
              </a:solidFill>
            </a:endParaRPr>
          </a:p>
        </p:txBody>
      </p:sp>
      <p:grpSp>
        <p:nvGrpSpPr>
          <p:cNvPr id="31" name="グループ化 30"/>
          <p:cNvGrpSpPr/>
          <p:nvPr/>
        </p:nvGrpSpPr>
        <p:grpSpPr>
          <a:xfrm>
            <a:off x="1" y="0"/>
            <a:ext cx="4716016" cy="6858000"/>
            <a:chOff x="1" y="0"/>
            <a:chExt cx="4716016" cy="6858000"/>
          </a:xfrm>
        </p:grpSpPr>
        <p:grpSp>
          <p:nvGrpSpPr>
            <p:cNvPr id="4" name="グループ化 5"/>
            <p:cNvGrpSpPr/>
            <p:nvPr/>
          </p:nvGrpSpPr>
          <p:grpSpPr>
            <a:xfrm>
              <a:off x="1" y="0"/>
              <a:ext cx="4716016" cy="6858000"/>
              <a:chOff x="0" y="0"/>
              <a:chExt cx="5389183" cy="6858000"/>
            </a:xfrm>
          </p:grpSpPr>
          <p:pic>
            <p:nvPicPr>
              <p:cNvPr id="3" name="図 2" descr="モノ_5.PNG"/>
              <p:cNvPicPr>
                <a:picLocks noChangeAspect="1"/>
              </p:cNvPicPr>
              <p:nvPr/>
            </p:nvPicPr>
            <p:blipFill>
              <a:blip r:embed="rId3" cstate="print"/>
              <a:stretch>
                <a:fillRect/>
              </a:stretch>
            </p:blipFill>
            <p:spPr>
              <a:xfrm>
                <a:off x="0" y="0"/>
                <a:ext cx="5389183" cy="6858000"/>
              </a:xfrm>
              <a:prstGeom prst="rect">
                <a:avLst/>
              </a:prstGeom>
            </p:spPr>
          </p:pic>
          <p:sp>
            <p:nvSpPr>
              <p:cNvPr id="5" name="正方形/長方形 4"/>
              <p:cNvSpPr/>
              <p:nvPr/>
            </p:nvSpPr>
            <p:spPr>
              <a:xfrm>
                <a:off x="323528" y="404664"/>
                <a:ext cx="4752528" cy="5832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ja-JP" altLang="en-US" dirty="0"/>
              </a:p>
            </p:txBody>
          </p:sp>
        </p:grpSp>
        <p:grpSp>
          <p:nvGrpSpPr>
            <p:cNvPr id="6" name="グループ化 20"/>
            <p:cNvGrpSpPr/>
            <p:nvPr/>
          </p:nvGrpSpPr>
          <p:grpSpPr>
            <a:xfrm>
              <a:off x="395537" y="476672"/>
              <a:ext cx="2880319" cy="1008112"/>
              <a:chOff x="395537" y="476672"/>
              <a:chExt cx="2880319" cy="1008112"/>
            </a:xfrm>
          </p:grpSpPr>
          <p:grpSp>
            <p:nvGrpSpPr>
              <p:cNvPr id="8" name="グループ化 13"/>
              <p:cNvGrpSpPr/>
              <p:nvPr/>
            </p:nvGrpSpPr>
            <p:grpSpPr>
              <a:xfrm>
                <a:off x="395537" y="476672"/>
                <a:ext cx="792088" cy="1008112"/>
                <a:chOff x="395536" y="476672"/>
                <a:chExt cx="1078955" cy="1080120"/>
              </a:xfrm>
            </p:grpSpPr>
            <p:sp>
              <p:nvSpPr>
                <p:cNvPr id="7" name="正方形/長方形 6"/>
                <p:cNvSpPr/>
                <p:nvPr/>
              </p:nvSpPr>
              <p:spPr>
                <a:xfrm>
                  <a:off x="467544" y="476672"/>
                  <a:ext cx="93610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descr="人D-04.png"/>
                <p:cNvPicPr>
                  <a:picLocks noChangeAspect="1"/>
                </p:cNvPicPr>
                <p:nvPr/>
              </p:nvPicPr>
              <p:blipFill>
                <a:blip r:embed="rId4" cstate="print"/>
                <a:stretch>
                  <a:fillRect/>
                </a:stretch>
              </p:blipFill>
              <p:spPr>
                <a:xfrm>
                  <a:off x="395536" y="477837"/>
                  <a:ext cx="1078955" cy="1078955"/>
                </a:xfrm>
                <a:prstGeom prst="rect">
                  <a:avLst/>
                </a:prstGeom>
              </p:spPr>
            </p:pic>
          </p:grpSp>
          <p:sp>
            <p:nvSpPr>
              <p:cNvPr id="15" name="円/楕円 14"/>
              <p:cNvSpPr/>
              <p:nvPr/>
            </p:nvSpPr>
            <p:spPr>
              <a:xfrm>
                <a:off x="1331640" y="659880"/>
                <a:ext cx="170613" cy="248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1561310" y="659880"/>
                <a:ext cx="170613" cy="248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1773117" y="654352"/>
                <a:ext cx="170613" cy="248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2059691" y="662892"/>
                <a:ext cx="170613" cy="248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259632" y="980728"/>
                <a:ext cx="2016224" cy="369332"/>
              </a:xfrm>
              <a:prstGeom prst="rect">
                <a:avLst/>
              </a:prstGeom>
              <a:noFill/>
            </p:spPr>
            <p:txBody>
              <a:bodyPr wrap="square" rtlCol="0">
                <a:spAutoFit/>
              </a:bodyPr>
              <a:lstStyle/>
              <a:p>
                <a:r>
                  <a:rPr lang="en-US" altLang="ja-JP" dirty="0" smtClean="0">
                    <a:solidFill>
                      <a:schemeClr val="bg1"/>
                    </a:solidFill>
                  </a:rPr>
                  <a:t>@</a:t>
                </a:r>
                <a:r>
                  <a:rPr lang="en-US" altLang="ja-JP" dirty="0" err="1" smtClean="0">
                    <a:solidFill>
                      <a:schemeClr val="bg1"/>
                    </a:solidFill>
                  </a:rPr>
                  <a:t>osdjfvheouh</a:t>
                </a:r>
                <a:endParaRPr kumimoji="1" lang="ja-JP" altLang="en-US" dirty="0">
                  <a:solidFill>
                    <a:schemeClr val="bg1"/>
                  </a:solidFill>
                </a:endParaRPr>
              </a:p>
            </p:txBody>
          </p:sp>
        </p:grpSp>
        <p:pic>
          <p:nvPicPr>
            <p:cNvPr id="22" name="図 21" descr="52041.jpg"/>
            <p:cNvPicPr>
              <a:picLocks noChangeAspect="1"/>
            </p:cNvPicPr>
            <p:nvPr/>
          </p:nvPicPr>
          <p:blipFill>
            <a:blip r:embed="rId5" cstate="print"/>
            <a:stretch>
              <a:fillRect/>
            </a:stretch>
          </p:blipFill>
          <p:spPr>
            <a:xfrm>
              <a:off x="1115616" y="1628800"/>
              <a:ext cx="2514600" cy="2441448"/>
            </a:xfrm>
            <a:prstGeom prst="rect">
              <a:avLst/>
            </a:prstGeom>
          </p:spPr>
        </p:pic>
        <p:sp>
          <p:nvSpPr>
            <p:cNvPr id="29" name="テキスト ボックス 28"/>
            <p:cNvSpPr txBox="1"/>
            <p:nvPr/>
          </p:nvSpPr>
          <p:spPr>
            <a:xfrm>
              <a:off x="539552" y="4293096"/>
              <a:ext cx="3589444" cy="1200329"/>
            </a:xfrm>
            <a:prstGeom prst="rect">
              <a:avLst/>
            </a:prstGeom>
            <a:noFill/>
          </p:spPr>
          <p:txBody>
            <a:bodyPr wrap="none" rtlCol="0">
              <a:spAutoFit/>
            </a:bodyPr>
            <a:lstStyle/>
            <a:p>
              <a:r>
                <a:rPr kumimoji="1" lang="ja-JP" altLang="en-US" sz="2400" dirty="0" smtClean="0">
                  <a:solidFill>
                    <a:schemeClr val="bg1"/>
                  </a:solidFill>
                </a:rPr>
                <a:t>〇〇候補、イケメンすぎる</a:t>
              </a:r>
              <a:r>
                <a:rPr kumimoji="1" lang="en-US" altLang="ja-JP" sz="2400" dirty="0" smtClean="0">
                  <a:solidFill>
                    <a:schemeClr val="bg1"/>
                  </a:solidFill>
                </a:rPr>
                <a:t>!</a:t>
              </a:r>
            </a:p>
            <a:p>
              <a:r>
                <a:rPr kumimoji="1" lang="ja-JP" altLang="en-US" sz="2400" dirty="0" smtClean="0">
                  <a:solidFill>
                    <a:schemeClr val="bg1"/>
                  </a:solidFill>
                </a:rPr>
                <a:t>ポスター写メ</a:t>
              </a:r>
              <a:r>
                <a:rPr kumimoji="1" lang="ja-JP" altLang="en-US" sz="2400" dirty="0" err="1" smtClean="0">
                  <a:solidFill>
                    <a:schemeClr val="bg1"/>
                  </a:solidFill>
                </a:rPr>
                <a:t>ったよ。</a:t>
              </a:r>
              <a:endParaRPr kumimoji="1" lang="en-US" altLang="ja-JP" sz="2400" dirty="0" smtClean="0">
                <a:solidFill>
                  <a:schemeClr val="bg1"/>
                </a:solidFill>
              </a:endParaRPr>
            </a:p>
            <a:p>
              <a:r>
                <a:rPr kumimoji="1" lang="ja-JP" altLang="en-US" sz="2400" dirty="0" smtClean="0">
                  <a:solidFill>
                    <a:schemeClr val="bg1"/>
                  </a:solidFill>
                </a:rPr>
                <a:t>拡散希望</a:t>
              </a:r>
              <a:endParaRPr kumimoji="1" lang="ja-JP" altLang="en-US" sz="2400" dirty="0">
                <a:solidFill>
                  <a:schemeClr val="bg1"/>
                </a:solidFill>
              </a:endParaRPr>
            </a:p>
          </p:txBody>
        </p:sp>
      </p:grpSp>
      <p:sp>
        <p:nvSpPr>
          <p:cNvPr id="30" name="ドーナツ 29"/>
          <p:cNvSpPr/>
          <p:nvPr/>
        </p:nvSpPr>
        <p:spPr>
          <a:xfrm>
            <a:off x="5364088" y="808576"/>
            <a:ext cx="1786132" cy="1756328"/>
          </a:xfrm>
          <a:prstGeom prst="donut">
            <a:avLst>
              <a:gd name="adj" fmla="val 1552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par>
                          <p:cTn id="23" fill="hold">
                            <p:stCondLst>
                              <p:cond delay="500"/>
                            </p:stCondLst>
                            <p:childTnLst>
                              <p:par>
                                <p:cTn id="24" presetID="10" presetClass="entr" presetSubtype="0" fill="hold" grpId="0" nodeType="afterEffect">
                                  <p:stCondLst>
                                    <p:cond delay="100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8" grpId="0" animBg="1"/>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20"/>
          <p:cNvGrpSpPr/>
          <p:nvPr/>
        </p:nvGrpSpPr>
        <p:grpSpPr>
          <a:xfrm>
            <a:off x="4860032" y="87015"/>
            <a:ext cx="4032448" cy="2045841"/>
            <a:chOff x="4860032" y="87015"/>
            <a:chExt cx="4032448" cy="2627772"/>
          </a:xfrm>
        </p:grpSpPr>
        <p:sp>
          <p:nvSpPr>
            <p:cNvPr id="23" name="角丸四角形 22"/>
            <p:cNvSpPr/>
            <p:nvPr/>
          </p:nvSpPr>
          <p:spPr>
            <a:xfrm>
              <a:off x="4860032" y="653939"/>
              <a:ext cx="4032448" cy="2060848"/>
            </a:xfrm>
            <a:prstGeom prst="roundRect">
              <a:avLst>
                <a:gd name="adj" fmla="val 11206"/>
              </a:avLst>
            </a:prstGeom>
            <a:solidFill>
              <a:schemeClr val="tx1"/>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022892" y="87015"/>
              <a:ext cx="3653564" cy="461665"/>
            </a:xfrm>
            <a:prstGeom prst="rect">
              <a:avLst/>
            </a:prstGeom>
            <a:noFill/>
          </p:spPr>
          <p:txBody>
            <a:bodyPr wrap="none" rtlCol="0">
              <a:spAutoFit/>
            </a:bodyPr>
            <a:lstStyle/>
            <a:p>
              <a:r>
                <a:rPr kumimoji="1" lang="ja-JP" altLang="en-US" sz="2400" dirty="0" smtClean="0">
                  <a:solidFill>
                    <a:schemeClr val="bg1"/>
                  </a:solidFill>
                  <a:latin typeface="ＤＨＰ特太ゴシック体" pitchFamily="50" charset="-128"/>
                  <a:ea typeface="ＤＨＰ特太ゴシック体" pitchFamily="50" charset="-128"/>
                </a:rPr>
                <a:t>この書込みは　○？　</a:t>
              </a:r>
              <a:r>
                <a:rPr kumimoji="1" lang="en-US" altLang="ja-JP" sz="2400" dirty="0" smtClean="0">
                  <a:solidFill>
                    <a:schemeClr val="bg1"/>
                  </a:solidFill>
                  <a:latin typeface="ＤＨＰ特太ゴシック体" pitchFamily="50" charset="-128"/>
                  <a:ea typeface="ＤＨＰ特太ゴシック体" pitchFamily="50" charset="-128"/>
                </a:rPr>
                <a:t>×</a:t>
              </a:r>
              <a:r>
                <a:rPr kumimoji="1" lang="ja-JP" altLang="en-US" sz="2400" dirty="0" smtClean="0">
                  <a:solidFill>
                    <a:schemeClr val="bg1"/>
                  </a:solidFill>
                  <a:latin typeface="ＤＨＰ特太ゴシック体" pitchFamily="50" charset="-128"/>
                  <a:ea typeface="ＤＨＰ特太ゴシック体" pitchFamily="50" charset="-128"/>
                </a:rPr>
                <a:t>？</a:t>
              </a:r>
              <a:endParaRPr kumimoji="1" lang="en-US" altLang="ja-JP" sz="2400" dirty="0" smtClean="0">
                <a:solidFill>
                  <a:schemeClr val="bg1"/>
                </a:solidFill>
                <a:latin typeface="ＤＨＰ特太ゴシック体" pitchFamily="50" charset="-128"/>
                <a:ea typeface="ＤＨＰ特太ゴシック体" pitchFamily="50" charset="-128"/>
              </a:endParaRPr>
            </a:p>
          </p:txBody>
        </p:sp>
      </p:grpSp>
      <p:sp>
        <p:nvSpPr>
          <p:cNvPr id="25" name="十字形 24"/>
          <p:cNvSpPr/>
          <p:nvPr/>
        </p:nvSpPr>
        <p:spPr>
          <a:xfrm rot="2673138">
            <a:off x="6146023" y="546772"/>
            <a:ext cx="1641969" cy="1515986"/>
          </a:xfrm>
          <a:prstGeom prst="plus">
            <a:avLst>
              <a:gd name="adj" fmla="val 3988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4860032" y="2276872"/>
            <a:ext cx="4032448" cy="3312368"/>
          </a:xfrm>
          <a:prstGeom prst="roundRect">
            <a:avLst>
              <a:gd name="adj" fmla="val 8462"/>
            </a:avLst>
          </a:prstGeom>
          <a:solidFill>
            <a:schemeClr val="tx1"/>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dirty="0" smtClean="0">
                <a:solidFill>
                  <a:schemeClr val="bg1"/>
                </a:solidFill>
              </a:rPr>
              <a:t>●　解　説　●</a:t>
            </a:r>
            <a:endParaRPr lang="en-US" altLang="ja-JP" dirty="0" smtClean="0">
              <a:solidFill>
                <a:schemeClr val="bg1"/>
              </a:solidFill>
            </a:endParaRPr>
          </a:p>
          <a:p>
            <a:pPr algn="just">
              <a:buFont typeface="Arial" pitchFamily="34" charset="0"/>
              <a:buChar char="•"/>
            </a:pPr>
            <a:r>
              <a:rPr lang="ja-JP" altLang="en-US" dirty="0" smtClean="0">
                <a:solidFill>
                  <a:schemeClr val="bg1"/>
                </a:solidFill>
              </a:rPr>
              <a:t>　教職員等は</a:t>
            </a:r>
            <a:r>
              <a:rPr lang="ja-JP" altLang="en-US" dirty="0">
                <a:solidFill>
                  <a:schemeClr val="bg1"/>
                </a:solidFill>
              </a:rPr>
              <a:t>、教育の政治的中立性の原則に基づき、</a:t>
            </a:r>
            <a:r>
              <a:rPr lang="ja-JP" altLang="en-US" dirty="0">
                <a:solidFill>
                  <a:srgbClr val="FFFF00"/>
                </a:solidFill>
              </a:rPr>
              <a:t>学校において</a:t>
            </a:r>
            <a:r>
              <a:rPr lang="ja-JP" altLang="en-US" dirty="0">
                <a:solidFill>
                  <a:schemeClr val="bg1"/>
                </a:solidFill>
              </a:rPr>
              <a:t>特定の政党</a:t>
            </a:r>
            <a:r>
              <a:rPr lang="ja-JP" altLang="en-US" dirty="0" smtClean="0">
                <a:solidFill>
                  <a:schemeClr val="bg1"/>
                </a:solidFill>
              </a:rPr>
              <a:t>の支持又</a:t>
            </a:r>
            <a:r>
              <a:rPr lang="ja-JP" altLang="en-US" dirty="0">
                <a:solidFill>
                  <a:schemeClr val="bg1"/>
                </a:solidFill>
              </a:rPr>
              <a:t>は反対のために政治的活動をすることは禁止</a:t>
            </a:r>
            <a:r>
              <a:rPr lang="ja-JP" altLang="en-US" dirty="0" smtClean="0">
                <a:solidFill>
                  <a:schemeClr val="bg1"/>
                </a:solidFill>
              </a:rPr>
              <a:t>されています。</a:t>
            </a:r>
            <a:endParaRPr lang="en-US" altLang="ja-JP" dirty="0" smtClean="0">
              <a:solidFill>
                <a:schemeClr val="bg1"/>
              </a:solidFill>
            </a:endParaRPr>
          </a:p>
          <a:p>
            <a:pPr algn="just"/>
            <a:endParaRPr lang="en-US" altLang="ja-JP" dirty="0" smtClean="0">
              <a:solidFill>
                <a:schemeClr val="bg1"/>
              </a:solidFill>
            </a:endParaRPr>
          </a:p>
          <a:p>
            <a:pPr algn="just">
              <a:buFont typeface="Arial" pitchFamily="34" charset="0"/>
              <a:buChar char="•"/>
            </a:pPr>
            <a:r>
              <a:rPr lang="ja-JP" altLang="en-US" dirty="0" smtClean="0">
                <a:solidFill>
                  <a:schemeClr val="bg1"/>
                </a:solidFill>
              </a:rPr>
              <a:t>　その先生</a:t>
            </a:r>
            <a:r>
              <a:rPr lang="ja-JP" altLang="en-US" dirty="0">
                <a:solidFill>
                  <a:schemeClr val="bg1"/>
                </a:solidFill>
              </a:rPr>
              <a:t>は</a:t>
            </a:r>
            <a:r>
              <a:rPr lang="ja-JP" altLang="en-US" dirty="0" smtClean="0">
                <a:solidFill>
                  <a:schemeClr val="bg1"/>
                </a:solidFill>
              </a:rPr>
              <a:t>個人として選挙活動をしたのか、偶然そこにいただけなのか定かではありません。しかし、書き込みのような表現では、教師の立場で選挙活動したと誤解を招く恐れがあります。</a:t>
            </a:r>
            <a:endParaRPr kumimoji="1" lang="ja-JP" altLang="en-US" dirty="0">
              <a:solidFill>
                <a:schemeClr val="bg1"/>
              </a:solidFill>
            </a:endParaRPr>
          </a:p>
        </p:txBody>
      </p:sp>
      <p:sp>
        <p:nvSpPr>
          <p:cNvPr id="28" name="角丸四角形 27"/>
          <p:cNvSpPr/>
          <p:nvPr/>
        </p:nvSpPr>
        <p:spPr>
          <a:xfrm>
            <a:off x="4860032" y="5733256"/>
            <a:ext cx="4032448" cy="1080120"/>
          </a:xfrm>
          <a:prstGeom prst="roundRect">
            <a:avLst>
              <a:gd name="adj" fmla="val 13672"/>
            </a:avLst>
          </a:prstGeom>
          <a:solidFill>
            <a:schemeClr val="tx1"/>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dirty="0" smtClean="0">
                <a:solidFill>
                  <a:schemeClr val="bg1"/>
                </a:solidFill>
              </a:rPr>
              <a:t>●根拠法令●</a:t>
            </a:r>
            <a:endParaRPr lang="en-US" altLang="ja-JP" dirty="0" smtClean="0">
              <a:solidFill>
                <a:schemeClr val="bg1"/>
              </a:solidFill>
            </a:endParaRPr>
          </a:p>
          <a:p>
            <a:pPr algn="ctr"/>
            <a:endParaRPr lang="en-US" altLang="ja-JP" dirty="0" smtClean="0">
              <a:solidFill>
                <a:schemeClr val="bg1"/>
              </a:solidFill>
            </a:endParaRPr>
          </a:p>
          <a:p>
            <a:pPr algn="ctr"/>
            <a:r>
              <a:rPr lang="ja-JP" altLang="en-US" dirty="0" smtClean="0">
                <a:solidFill>
                  <a:schemeClr val="bg1"/>
                </a:solidFill>
              </a:rPr>
              <a:t>公職選挙法　・　教育公務員特例法</a:t>
            </a:r>
            <a:endParaRPr lang="en-US" altLang="ja-JP" dirty="0" smtClean="0">
              <a:solidFill>
                <a:schemeClr val="bg1"/>
              </a:solidFill>
            </a:endParaRPr>
          </a:p>
          <a:p>
            <a:pPr algn="ctr"/>
            <a:endParaRPr lang="en-US" altLang="ja-JP" dirty="0">
              <a:solidFill>
                <a:schemeClr val="bg1"/>
              </a:solidFill>
            </a:endParaRPr>
          </a:p>
          <a:p>
            <a:pPr algn="ctr"/>
            <a:endParaRPr lang="en-US" altLang="ja-JP" dirty="0" smtClean="0">
              <a:solidFill>
                <a:schemeClr val="bg1"/>
              </a:solidFill>
            </a:endParaRPr>
          </a:p>
          <a:p>
            <a:pPr algn="ctr"/>
            <a:endParaRPr kumimoji="1" lang="en-US" altLang="ja-JP" dirty="0">
              <a:solidFill>
                <a:schemeClr val="bg1"/>
              </a:solidFill>
            </a:endParaRPr>
          </a:p>
          <a:p>
            <a:pPr algn="ctr"/>
            <a:endParaRPr lang="en-US" altLang="ja-JP" dirty="0" smtClean="0">
              <a:solidFill>
                <a:schemeClr val="bg1"/>
              </a:solidFill>
            </a:endParaRPr>
          </a:p>
          <a:p>
            <a:pPr algn="ctr"/>
            <a:endParaRPr kumimoji="1" lang="en-US" altLang="ja-JP" dirty="0">
              <a:solidFill>
                <a:schemeClr val="bg1"/>
              </a:solidFill>
            </a:endParaRPr>
          </a:p>
          <a:p>
            <a:pPr algn="ctr"/>
            <a:endParaRPr lang="en-US" altLang="ja-JP" dirty="0" smtClean="0">
              <a:solidFill>
                <a:schemeClr val="bg1"/>
              </a:solidFill>
            </a:endParaRPr>
          </a:p>
          <a:p>
            <a:pPr algn="ctr"/>
            <a:endParaRPr kumimoji="1" lang="en-US" altLang="ja-JP" dirty="0">
              <a:solidFill>
                <a:schemeClr val="bg1"/>
              </a:solidFill>
            </a:endParaRPr>
          </a:p>
          <a:p>
            <a:pPr algn="ctr"/>
            <a:endParaRPr lang="en-US" altLang="ja-JP" dirty="0" smtClean="0">
              <a:solidFill>
                <a:schemeClr val="bg1"/>
              </a:solidFill>
            </a:endParaRPr>
          </a:p>
          <a:p>
            <a:pPr algn="ctr"/>
            <a:endParaRPr kumimoji="1" lang="ja-JP" altLang="en-US" dirty="0">
              <a:solidFill>
                <a:schemeClr val="bg1"/>
              </a:solidFill>
            </a:endParaRPr>
          </a:p>
        </p:txBody>
      </p:sp>
      <p:grpSp>
        <p:nvGrpSpPr>
          <p:cNvPr id="10" name="グループ化 9"/>
          <p:cNvGrpSpPr/>
          <p:nvPr/>
        </p:nvGrpSpPr>
        <p:grpSpPr>
          <a:xfrm>
            <a:off x="0" y="0"/>
            <a:ext cx="4716016" cy="6858000"/>
            <a:chOff x="0" y="0"/>
            <a:chExt cx="4716016" cy="6858000"/>
          </a:xfrm>
        </p:grpSpPr>
        <p:grpSp>
          <p:nvGrpSpPr>
            <p:cNvPr id="29" name="グループ化 28"/>
            <p:cNvGrpSpPr/>
            <p:nvPr/>
          </p:nvGrpSpPr>
          <p:grpSpPr>
            <a:xfrm>
              <a:off x="0" y="0"/>
              <a:ext cx="4716016" cy="6858000"/>
              <a:chOff x="1" y="0"/>
              <a:chExt cx="4716016" cy="6858000"/>
            </a:xfrm>
          </p:grpSpPr>
          <p:grpSp>
            <p:nvGrpSpPr>
              <p:cNvPr id="4" name="グループ化 5"/>
              <p:cNvGrpSpPr/>
              <p:nvPr/>
            </p:nvGrpSpPr>
            <p:grpSpPr>
              <a:xfrm>
                <a:off x="1" y="0"/>
                <a:ext cx="4716016" cy="6858000"/>
                <a:chOff x="0" y="0"/>
                <a:chExt cx="5389183" cy="6858000"/>
              </a:xfrm>
            </p:grpSpPr>
            <p:pic>
              <p:nvPicPr>
                <p:cNvPr id="3" name="図 2" descr="モノ_5.PNG"/>
                <p:cNvPicPr>
                  <a:picLocks noChangeAspect="1"/>
                </p:cNvPicPr>
                <p:nvPr/>
              </p:nvPicPr>
              <p:blipFill>
                <a:blip r:embed="rId3" cstate="print"/>
                <a:stretch>
                  <a:fillRect/>
                </a:stretch>
              </p:blipFill>
              <p:spPr>
                <a:xfrm>
                  <a:off x="0" y="0"/>
                  <a:ext cx="5389183" cy="6858000"/>
                </a:xfrm>
                <a:prstGeom prst="rect">
                  <a:avLst/>
                </a:prstGeom>
              </p:spPr>
            </p:pic>
            <p:sp>
              <p:nvSpPr>
                <p:cNvPr id="5" name="正方形/長方形 4"/>
                <p:cNvSpPr/>
                <p:nvPr/>
              </p:nvSpPr>
              <p:spPr>
                <a:xfrm>
                  <a:off x="323528" y="404664"/>
                  <a:ext cx="4752528" cy="5832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ja-JP" altLang="en-US" dirty="0"/>
                </a:p>
              </p:txBody>
            </p:sp>
          </p:grpSp>
          <p:grpSp>
            <p:nvGrpSpPr>
              <p:cNvPr id="6" name="グループ化 20"/>
              <p:cNvGrpSpPr/>
              <p:nvPr/>
            </p:nvGrpSpPr>
            <p:grpSpPr>
              <a:xfrm>
                <a:off x="395537" y="476672"/>
                <a:ext cx="2880319" cy="1008112"/>
                <a:chOff x="395537" y="476672"/>
                <a:chExt cx="2880319" cy="1008112"/>
              </a:xfrm>
            </p:grpSpPr>
            <p:grpSp>
              <p:nvGrpSpPr>
                <p:cNvPr id="8" name="グループ化 13"/>
                <p:cNvGrpSpPr/>
                <p:nvPr/>
              </p:nvGrpSpPr>
              <p:grpSpPr>
                <a:xfrm>
                  <a:off x="395537" y="476672"/>
                  <a:ext cx="792088" cy="1008112"/>
                  <a:chOff x="395536" y="476672"/>
                  <a:chExt cx="1078955" cy="1080120"/>
                </a:xfrm>
              </p:grpSpPr>
              <p:sp>
                <p:nvSpPr>
                  <p:cNvPr id="7" name="正方形/長方形 6"/>
                  <p:cNvSpPr/>
                  <p:nvPr/>
                </p:nvSpPr>
                <p:spPr>
                  <a:xfrm>
                    <a:off x="467544" y="476672"/>
                    <a:ext cx="93610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descr="人D-04.png"/>
                  <p:cNvPicPr>
                    <a:picLocks noChangeAspect="1"/>
                  </p:cNvPicPr>
                  <p:nvPr/>
                </p:nvPicPr>
                <p:blipFill>
                  <a:blip r:embed="rId4" cstate="print"/>
                  <a:stretch>
                    <a:fillRect/>
                  </a:stretch>
                </p:blipFill>
                <p:spPr>
                  <a:xfrm>
                    <a:off x="395536" y="477837"/>
                    <a:ext cx="1078955" cy="1078955"/>
                  </a:xfrm>
                  <a:prstGeom prst="rect">
                    <a:avLst/>
                  </a:prstGeom>
                </p:spPr>
              </p:pic>
            </p:grpSp>
            <p:sp>
              <p:nvSpPr>
                <p:cNvPr id="15" name="円/楕円 14"/>
                <p:cNvSpPr/>
                <p:nvPr/>
              </p:nvSpPr>
              <p:spPr>
                <a:xfrm>
                  <a:off x="1331640" y="659880"/>
                  <a:ext cx="170613" cy="248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1561310" y="659880"/>
                  <a:ext cx="170613" cy="248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1773117" y="654352"/>
                  <a:ext cx="170613" cy="248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2059691" y="662892"/>
                  <a:ext cx="170613" cy="248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259632" y="980728"/>
                  <a:ext cx="2016224" cy="369332"/>
                </a:xfrm>
                <a:prstGeom prst="rect">
                  <a:avLst/>
                </a:prstGeom>
                <a:noFill/>
              </p:spPr>
              <p:txBody>
                <a:bodyPr wrap="square" rtlCol="0">
                  <a:spAutoFit/>
                </a:bodyPr>
                <a:lstStyle/>
                <a:p>
                  <a:r>
                    <a:rPr lang="en-US" altLang="ja-JP" dirty="0" smtClean="0">
                      <a:solidFill>
                        <a:schemeClr val="bg1"/>
                      </a:solidFill>
                    </a:rPr>
                    <a:t>@</a:t>
                  </a:r>
                  <a:r>
                    <a:rPr lang="en-US" altLang="ja-JP" dirty="0" err="1" smtClean="0">
                      <a:solidFill>
                        <a:schemeClr val="bg1"/>
                      </a:solidFill>
                    </a:rPr>
                    <a:t>osdjfvheouh</a:t>
                  </a:r>
                  <a:endParaRPr kumimoji="1" lang="ja-JP" altLang="en-US" dirty="0">
                    <a:solidFill>
                      <a:schemeClr val="bg1"/>
                    </a:solidFill>
                  </a:endParaRPr>
                </a:p>
              </p:txBody>
            </p:sp>
          </p:grpSp>
          <p:sp>
            <p:nvSpPr>
              <p:cNvPr id="22" name="テキスト ボックス 21"/>
              <p:cNvSpPr txBox="1"/>
              <p:nvPr/>
            </p:nvSpPr>
            <p:spPr>
              <a:xfrm>
                <a:off x="475039" y="4293096"/>
                <a:ext cx="3889206" cy="830997"/>
              </a:xfrm>
              <a:prstGeom prst="rect">
                <a:avLst/>
              </a:prstGeom>
              <a:noFill/>
            </p:spPr>
            <p:txBody>
              <a:bodyPr wrap="none" rtlCol="0">
                <a:spAutoFit/>
              </a:bodyPr>
              <a:lstStyle/>
              <a:p>
                <a:pPr algn="just"/>
                <a:r>
                  <a:rPr kumimoji="1" lang="ja-JP" altLang="en-US" sz="2400" dirty="0" smtClean="0">
                    <a:solidFill>
                      <a:schemeClr val="bg1"/>
                    </a:solidFill>
                  </a:rPr>
                  <a:t>　うちらの学校の〇〇先生、</a:t>
                </a:r>
                <a:endParaRPr kumimoji="1" lang="en-US" altLang="ja-JP" sz="2400" dirty="0" smtClean="0">
                  <a:solidFill>
                    <a:schemeClr val="bg1"/>
                  </a:solidFill>
                </a:endParaRPr>
              </a:p>
              <a:p>
                <a:pPr algn="just"/>
                <a:r>
                  <a:rPr kumimoji="1" lang="ja-JP" altLang="en-US" sz="2400" dirty="0" smtClean="0">
                    <a:solidFill>
                      <a:schemeClr val="bg1"/>
                    </a:solidFill>
                  </a:rPr>
                  <a:t>□□候補の演説会にいた</a:t>
                </a:r>
                <a:r>
                  <a:rPr kumimoji="1" lang="en-US" altLang="ja-JP" sz="2400" dirty="0" smtClean="0">
                    <a:solidFill>
                      <a:schemeClr val="bg1"/>
                    </a:solidFill>
                  </a:rPr>
                  <a:t>!</a:t>
                </a:r>
                <a:endParaRPr kumimoji="1" lang="ja-JP" altLang="en-US" sz="2400" dirty="0">
                  <a:solidFill>
                    <a:schemeClr val="bg1"/>
                  </a:solidFill>
                </a:endParaRPr>
              </a:p>
            </p:txBody>
          </p:sp>
        </p:grpSp>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6218" y="2060848"/>
              <a:ext cx="1543050" cy="169545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20"/>
          <p:cNvGrpSpPr/>
          <p:nvPr/>
        </p:nvGrpSpPr>
        <p:grpSpPr>
          <a:xfrm>
            <a:off x="4860032" y="87015"/>
            <a:ext cx="4032448" cy="2383569"/>
            <a:chOff x="4860032" y="87015"/>
            <a:chExt cx="4032448" cy="2383569"/>
          </a:xfrm>
        </p:grpSpPr>
        <p:sp>
          <p:nvSpPr>
            <p:cNvPr id="23" name="角丸四角形 22"/>
            <p:cNvSpPr/>
            <p:nvPr/>
          </p:nvSpPr>
          <p:spPr>
            <a:xfrm>
              <a:off x="4860032" y="653939"/>
              <a:ext cx="4032448" cy="1816645"/>
            </a:xfrm>
            <a:prstGeom prst="roundRect">
              <a:avLst>
                <a:gd name="adj" fmla="val 11206"/>
              </a:avLst>
            </a:prstGeom>
            <a:solidFill>
              <a:schemeClr val="tx1"/>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022892" y="87015"/>
              <a:ext cx="3653564" cy="461665"/>
            </a:xfrm>
            <a:prstGeom prst="rect">
              <a:avLst/>
            </a:prstGeom>
            <a:noFill/>
          </p:spPr>
          <p:txBody>
            <a:bodyPr wrap="none" rtlCol="0">
              <a:spAutoFit/>
            </a:bodyPr>
            <a:lstStyle/>
            <a:p>
              <a:r>
                <a:rPr kumimoji="1" lang="ja-JP" altLang="en-US" sz="2400" dirty="0" smtClean="0">
                  <a:solidFill>
                    <a:schemeClr val="bg1"/>
                  </a:solidFill>
                  <a:latin typeface="ＤＨＰ特太ゴシック体" pitchFamily="50" charset="-128"/>
                  <a:ea typeface="ＤＨＰ特太ゴシック体" pitchFamily="50" charset="-128"/>
                </a:rPr>
                <a:t>この書込みは　○？　</a:t>
              </a:r>
              <a:r>
                <a:rPr kumimoji="1" lang="en-US" altLang="ja-JP" sz="2400" dirty="0" smtClean="0">
                  <a:solidFill>
                    <a:schemeClr val="bg1"/>
                  </a:solidFill>
                  <a:latin typeface="ＤＨＰ特太ゴシック体" pitchFamily="50" charset="-128"/>
                  <a:ea typeface="ＤＨＰ特太ゴシック体" pitchFamily="50" charset="-128"/>
                </a:rPr>
                <a:t>×</a:t>
              </a:r>
              <a:r>
                <a:rPr kumimoji="1" lang="ja-JP" altLang="en-US" sz="2400" dirty="0" smtClean="0">
                  <a:solidFill>
                    <a:schemeClr val="bg1"/>
                  </a:solidFill>
                  <a:latin typeface="ＤＨＰ特太ゴシック体" pitchFamily="50" charset="-128"/>
                  <a:ea typeface="ＤＨＰ特太ゴシック体" pitchFamily="50" charset="-128"/>
                </a:rPr>
                <a:t>？</a:t>
              </a:r>
              <a:endParaRPr kumimoji="1" lang="en-US" altLang="ja-JP" sz="2400" dirty="0" smtClean="0">
                <a:solidFill>
                  <a:schemeClr val="bg1"/>
                </a:solidFill>
                <a:latin typeface="ＤＨＰ特太ゴシック体" pitchFamily="50" charset="-128"/>
                <a:ea typeface="ＤＨＰ特太ゴシック体" pitchFamily="50" charset="-128"/>
              </a:endParaRPr>
            </a:p>
          </p:txBody>
        </p:sp>
      </p:grpSp>
      <p:sp>
        <p:nvSpPr>
          <p:cNvPr id="25" name="十字形 24"/>
          <p:cNvSpPr/>
          <p:nvPr/>
        </p:nvSpPr>
        <p:spPr>
          <a:xfrm rot="2673138">
            <a:off x="5853514" y="616325"/>
            <a:ext cx="1842902" cy="1856999"/>
          </a:xfrm>
          <a:prstGeom prst="plus">
            <a:avLst>
              <a:gd name="adj" fmla="val 3988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4860032" y="2636912"/>
            <a:ext cx="4032448" cy="2592288"/>
          </a:xfrm>
          <a:prstGeom prst="roundRect">
            <a:avLst>
              <a:gd name="adj" fmla="val 8462"/>
            </a:avLst>
          </a:prstGeom>
          <a:solidFill>
            <a:schemeClr val="tx1"/>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dirty="0" smtClean="0">
                <a:solidFill>
                  <a:schemeClr val="bg1"/>
                </a:solidFill>
              </a:rPr>
              <a:t>●　解　説　●</a:t>
            </a:r>
            <a:endParaRPr lang="en-US" altLang="ja-JP" dirty="0" smtClean="0">
              <a:solidFill>
                <a:schemeClr val="bg1"/>
              </a:solidFill>
            </a:endParaRPr>
          </a:p>
          <a:p>
            <a:pPr algn="just"/>
            <a:r>
              <a:rPr lang="ja-JP" altLang="en-US" dirty="0" smtClean="0">
                <a:solidFill>
                  <a:schemeClr val="bg1"/>
                </a:solidFill>
              </a:rPr>
              <a:t>●　「なりすまし」は、サイバー犯罪の　</a:t>
            </a:r>
            <a:endParaRPr lang="en-US" altLang="ja-JP" dirty="0" smtClean="0">
              <a:solidFill>
                <a:schemeClr val="bg1"/>
              </a:solidFill>
            </a:endParaRPr>
          </a:p>
          <a:p>
            <a:pPr algn="just"/>
            <a:r>
              <a:rPr lang="ja-JP" altLang="en-US" dirty="0">
                <a:solidFill>
                  <a:schemeClr val="bg1"/>
                </a:solidFill>
              </a:rPr>
              <a:t>　</a:t>
            </a:r>
            <a:r>
              <a:rPr lang="en-US" altLang="ja-JP" dirty="0" smtClean="0">
                <a:solidFill>
                  <a:schemeClr val="bg1"/>
                </a:solidFill>
              </a:rPr>
              <a:t>｢</a:t>
            </a:r>
            <a:r>
              <a:rPr lang="ja-JP" altLang="en-US" dirty="0" smtClean="0">
                <a:solidFill>
                  <a:schemeClr val="bg1"/>
                </a:solidFill>
              </a:rPr>
              <a:t>不正アクセス</a:t>
            </a:r>
            <a:r>
              <a:rPr lang="en-US" altLang="ja-JP" dirty="0" smtClean="0">
                <a:solidFill>
                  <a:schemeClr val="bg1"/>
                </a:solidFill>
              </a:rPr>
              <a:t>｣</a:t>
            </a:r>
            <a:r>
              <a:rPr lang="ja-JP" altLang="en-US" dirty="0" smtClean="0">
                <a:solidFill>
                  <a:schemeClr val="bg1"/>
                </a:solidFill>
              </a:rPr>
              <a:t>に該当する可能性が　　</a:t>
            </a:r>
            <a:endParaRPr lang="en-US" altLang="ja-JP" dirty="0" smtClean="0">
              <a:solidFill>
                <a:schemeClr val="bg1"/>
              </a:solidFill>
            </a:endParaRPr>
          </a:p>
          <a:p>
            <a:pPr algn="just"/>
            <a:r>
              <a:rPr lang="ja-JP" altLang="en-US" dirty="0">
                <a:solidFill>
                  <a:schemeClr val="bg1"/>
                </a:solidFill>
              </a:rPr>
              <a:t>　</a:t>
            </a:r>
            <a:r>
              <a:rPr lang="ja-JP" altLang="en-US" dirty="0" smtClean="0">
                <a:solidFill>
                  <a:schemeClr val="bg1"/>
                </a:solidFill>
              </a:rPr>
              <a:t>あります。（選挙か否かは関係ない）</a:t>
            </a:r>
            <a:endParaRPr lang="en-US" altLang="ja-JP" dirty="0" smtClean="0">
              <a:solidFill>
                <a:schemeClr val="bg1"/>
              </a:solidFill>
            </a:endParaRPr>
          </a:p>
          <a:p>
            <a:pPr algn="just"/>
            <a:endParaRPr lang="en-US" altLang="ja-JP" sz="1050" dirty="0" smtClean="0">
              <a:solidFill>
                <a:schemeClr val="bg1"/>
              </a:solidFill>
            </a:endParaRPr>
          </a:p>
          <a:p>
            <a:pPr algn="just"/>
            <a:r>
              <a:rPr lang="ja-JP" altLang="en-US" dirty="0" smtClean="0">
                <a:solidFill>
                  <a:schemeClr val="bg1"/>
                </a:solidFill>
              </a:rPr>
              <a:t>●　当選させる、もしくは当選させない　　</a:t>
            </a:r>
            <a:endParaRPr lang="en-US" altLang="ja-JP" dirty="0" smtClean="0">
              <a:solidFill>
                <a:schemeClr val="bg1"/>
              </a:solidFill>
            </a:endParaRPr>
          </a:p>
          <a:p>
            <a:pPr algn="just"/>
            <a:r>
              <a:rPr lang="ja-JP" altLang="en-US" dirty="0" smtClean="0">
                <a:solidFill>
                  <a:schemeClr val="bg1"/>
                </a:solidFill>
              </a:rPr>
              <a:t>　目的をもって真実に反する氏名、名　</a:t>
            </a:r>
            <a:endParaRPr lang="en-US" altLang="ja-JP" dirty="0" smtClean="0">
              <a:solidFill>
                <a:schemeClr val="bg1"/>
              </a:solidFill>
            </a:endParaRPr>
          </a:p>
          <a:p>
            <a:pPr algn="just"/>
            <a:r>
              <a:rPr lang="ja-JP" altLang="en-US" dirty="0" smtClean="0">
                <a:solidFill>
                  <a:schemeClr val="bg1"/>
                </a:solidFill>
              </a:rPr>
              <a:t>　称</a:t>
            </a:r>
            <a:r>
              <a:rPr lang="ja-JP" altLang="en-US" dirty="0">
                <a:solidFill>
                  <a:schemeClr val="bg1"/>
                </a:solidFill>
              </a:rPr>
              <a:t>又</a:t>
            </a:r>
            <a:r>
              <a:rPr lang="ja-JP" altLang="en-US" dirty="0" smtClean="0">
                <a:solidFill>
                  <a:schemeClr val="bg1"/>
                </a:solidFill>
              </a:rPr>
              <a:t>は身分の表示をして通信した者</a:t>
            </a:r>
            <a:endParaRPr lang="en-US" altLang="ja-JP" dirty="0" smtClean="0">
              <a:solidFill>
                <a:schemeClr val="bg1"/>
              </a:solidFill>
            </a:endParaRPr>
          </a:p>
          <a:p>
            <a:pPr algn="just"/>
            <a:r>
              <a:rPr lang="ja-JP" altLang="en-US" dirty="0">
                <a:solidFill>
                  <a:schemeClr val="bg1"/>
                </a:solidFill>
              </a:rPr>
              <a:t>　</a:t>
            </a:r>
            <a:r>
              <a:rPr lang="ja-JP" altLang="en-US" dirty="0" smtClean="0">
                <a:solidFill>
                  <a:schemeClr val="bg1"/>
                </a:solidFill>
              </a:rPr>
              <a:t>は処罰されるという法律もあります。</a:t>
            </a:r>
          </a:p>
          <a:p>
            <a:pPr algn="just"/>
            <a:endParaRPr lang="en-US" altLang="ja-JP" dirty="0" smtClean="0">
              <a:solidFill>
                <a:schemeClr val="bg1"/>
              </a:solidFill>
            </a:endParaRPr>
          </a:p>
          <a:p>
            <a:pPr algn="just"/>
            <a:endParaRPr lang="en-US" altLang="ja-JP" dirty="0">
              <a:solidFill>
                <a:schemeClr val="bg1"/>
              </a:solidFill>
            </a:endParaRPr>
          </a:p>
          <a:p>
            <a:pPr algn="just"/>
            <a:endParaRPr lang="en-US" altLang="ja-JP" dirty="0" smtClean="0">
              <a:solidFill>
                <a:schemeClr val="bg1"/>
              </a:solidFill>
            </a:endParaRPr>
          </a:p>
          <a:p>
            <a:pPr algn="just"/>
            <a:endParaRPr lang="en-US" altLang="ja-JP" dirty="0" smtClean="0">
              <a:solidFill>
                <a:schemeClr val="bg1"/>
              </a:solidFill>
            </a:endParaRPr>
          </a:p>
          <a:p>
            <a:pPr algn="just"/>
            <a:endParaRPr lang="en-US" altLang="ja-JP" dirty="0">
              <a:solidFill>
                <a:schemeClr val="bg1"/>
              </a:solidFill>
            </a:endParaRPr>
          </a:p>
          <a:p>
            <a:pPr algn="just"/>
            <a:endParaRPr lang="en-US" altLang="ja-JP" dirty="0" smtClean="0">
              <a:solidFill>
                <a:schemeClr val="bg1"/>
              </a:solidFill>
            </a:endParaRPr>
          </a:p>
          <a:p>
            <a:pPr algn="just"/>
            <a:endParaRPr kumimoji="1" lang="en-US" altLang="ja-JP" dirty="0">
              <a:solidFill>
                <a:schemeClr val="bg1"/>
              </a:solidFill>
            </a:endParaRPr>
          </a:p>
          <a:p>
            <a:pPr algn="just"/>
            <a:endParaRPr lang="en-US" altLang="ja-JP" dirty="0" smtClean="0">
              <a:solidFill>
                <a:schemeClr val="bg1"/>
              </a:solidFill>
            </a:endParaRPr>
          </a:p>
          <a:p>
            <a:pPr algn="just"/>
            <a:endParaRPr kumimoji="1" lang="en-US" altLang="ja-JP" dirty="0">
              <a:solidFill>
                <a:schemeClr val="bg1"/>
              </a:solidFill>
            </a:endParaRPr>
          </a:p>
          <a:p>
            <a:pPr algn="just"/>
            <a:endParaRPr lang="en-US" altLang="ja-JP" dirty="0" smtClean="0">
              <a:solidFill>
                <a:schemeClr val="bg1"/>
              </a:solidFill>
            </a:endParaRPr>
          </a:p>
          <a:p>
            <a:pPr algn="just"/>
            <a:endParaRPr kumimoji="1" lang="en-US" altLang="ja-JP" dirty="0">
              <a:solidFill>
                <a:schemeClr val="bg1"/>
              </a:solidFill>
            </a:endParaRPr>
          </a:p>
          <a:p>
            <a:pPr algn="just"/>
            <a:endParaRPr lang="en-US" altLang="ja-JP" dirty="0" smtClean="0">
              <a:solidFill>
                <a:schemeClr val="bg1"/>
              </a:solidFill>
            </a:endParaRPr>
          </a:p>
          <a:p>
            <a:pPr algn="just"/>
            <a:endParaRPr kumimoji="1" lang="ja-JP" altLang="en-US" dirty="0">
              <a:solidFill>
                <a:schemeClr val="bg1"/>
              </a:solidFill>
            </a:endParaRPr>
          </a:p>
        </p:txBody>
      </p:sp>
      <p:sp>
        <p:nvSpPr>
          <p:cNvPr id="28" name="角丸四角形 27"/>
          <p:cNvSpPr/>
          <p:nvPr/>
        </p:nvSpPr>
        <p:spPr>
          <a:xfrm>
            <a:off x="4860032" y="5373216"/>
            <a:ext cx="4032448" cy="1255494"/>
          </a:xfrm>
          <a:prstGeom prst="roundRect">
            <a:avLst>
              <a:gd name="adj" fmla="val 13672"/>
            </a:avLst>
          </a:prstGeom>
          <a:solidFill>
            <a:schemeClr val="tx1"/>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dirty="0" smtClean="0">
                <a:solidFill>
                  <a:schemeClr val="bg1"/>
                </a:solidFill>
              </a:rPr>
              <a:t>●根拠法令●</a:t>
            </a:r>
            <a:endParaRPr lang="en-US" altLang="ja-JP" dirty="0" smtClean="0">
              <a:solidFill>
                <a:schemeClr val="bg1"/>
              </a:solidFill>
            </a:endParaRPr>
          </a:p>
          <a:p>
            <a:pPr algn="ctr"/>
            <a:endParaRPr lang="en-US" altLang="ja-JP" sz="1200" dirty="0" smtClean="0">
              <a:solidFill>
                <a:schemeClr val="bg1"/>
              </a:solidFill>
            </a:endParaRPr>
          </a:p>
          <a:p>
            <a:pPr algn="ctr"/>
            <a:r>
              <a:rPr lang="ja-JP" altLang="en-US" dirty="0" smtClean="0">
                <a:solidFill>
                  <a:schemeClr val="bg1"/>
                </a:solidFill>
              </a:rPr>
              <a:t>不正アクセス禁止法</a:t>
            </a:r>
            <a:endParaRPr lang="en-US" altLang="ja-JP" dirty="0" smtClean="0">
              <a:solidFill>
                <a:schemeClr val="bg1"/>
              </a:solidFill>
            </a:endParaRPr>
          </a:p>
          <a:p>
            <a:pPr algn="ctr"/>
            <a:r>
              <a:rPr lang="ja-JP" altLang="en-US" dirty="0" smtClean="0">
                <a:solidFill>
                  <a:schemeClr val="bg1"/>
                </a:solidFill>
              </a:rPr>
              <a:t>公職選挙法第２３５条の５</a:t>
            </a:r>
            <a:endParaRPr lang="en-US" altLang="ja-JP" dirty="0" smtClean="0">
              <a:solidFill>
                <a:schemeClr val="bg1"/>
              </a:solidFill>
            </a:endParaRPr>
          </a:p>
          <a:p>
            <a:pPr algn="ctr"/>
            <a:endParaRPr lang="en-US" altLang="ja-JP" dirty="0">
              <a:solidFill>
                <a:schemeClr val="bg1"/>
              </a:solidFill>
            </a:endParaRPr>
          </a:p>
          <a:p>
            <a:pPr algn="ctr"/>
            <a:endParaRPr lang="en-US" altLang="ja-JP" dirty="0" smtClean="0">
              <a:solidFill>
                <a:schemeClr val="bg1"/>
              </a:solidFill>
            </a:endParaRPr>
          </a:p>
          <a:p>
            <a:pPr algn="ctr"/>
            <a:endParaRPr kumimoji="1" lang="en-US" altLang="ja-JP" dirty="0">
              <a:solidFill>
                <a:schemeClr val="bg1"/>
              </a:solidFill>
            </a:endParaRPr>
          </a:p>
          <a:p>
            <a:pPr algn="ctr"/>
            <a:endParaRPr lang="en-US" altLang="ja-JP" dirty="0" smtClean="0">
              <a:solidFill>
                <a:schemeClr val="bg1"/>
              </a:solidFill>
            </a:endParaRPr>
          </a:p>
          <a:p>
            <a:pPr algn="ctr"/>
            <a:endParaRPr kumimoji="1" lang="en-US" altLang="ja-JP" dirty="0">
              <a:solidFill>
                <a:schemeClr val="bg1"/>
              </a:solidFill>
            </a:endParaRPr>
          </a:p>
          <a:p>
            <a:pPr algn="ctr"/>
            <a:endParaRPr lang="en-US" altLang="ja-JP" dirty="0" smtClean="0">
              <a:solidFill>
                <a:schemeClr val="bg1"/>
              </a:solidFill>
            </a:endParaRPr>
          </a:p>
          <a:p>
            <a:pPr algn="ctr"/>
            <a:endParaRPr kumimoji="1" lang="en-US" altLang="ja-JP" dirty="0">
              <a:solidFill>
                <a:schemeClr val="bg1"/>
              </a:solidFill>
            </a:endParaRPr>
          </a:p>
          <a:p>
            <a:pPr algn="ctr"/>
            <a:endParaRPr lang="en-US" altLang="ja-JP" dirty="0" smtClean="0">
              <a:solidFill>
                <a:schemeClr val="bg1"/>
              </a:solidFill>
            </a:endParaRPr>
          </a:p>
          <a:p>
            <a:pPr algn="ctr"/>
            <a:endParaRPr kumimoji="1" lang="ja-JP" altLang="en-US" dirty="0">
              <a:solidFill>
                <a:schemeClr val="bg1"/>
              </a:solidFill>
            </a:endParaRPr>
          </a:p>
        </p:txBody>
      </p:sp>
      <p:grpSp>
        <p:nvGrpSpPr>
          <p:cNvPr id="35" name="グループ化 34"/>
          <p:cNvGrpSpPr/>
          <p:nvPr/>
        </p:nvGrpSpPr>
        <p:grpSpPr>
          <a:xfrm>
            <a:off x="611560" y="0"/>
            <a:ext cx="3419871" cy="4941168"/>
            <a:chOff x="611560" y="0"/>
            <a:chExt cx="3419871" cy="4941168"/>
          </a:xfrm>
        </p:grpSpPr>
        <p:grpSp>
          <p:nvGrpSpPr>
            <p:cNvPr id="33" name="グループ化 32"/>
            <p:cNvGrpSpPr/>
            <p:nvPr/>
          </p:nvGrpSpPr>
          <p:grpSpPr>
            <a:xfrm>
              <a:off x="611560" y="0"/>
              <a:ext cx="3419871" cy="4941168"/>
              <a:chOff x="611560" y="0"/>
              <a:chExt cx="3419871" cy="4941168"/>
            </a:xfrm>
          </p:grpSpPr>
          <p:grpSp>
            <p:nvGrpSpPr>
              <p:cNvPr id="31" name="グループ化 30"/>
              <p:cNvGrpSpPr/>
              <p:nvPr/>
            </p:nvGrpSpPr>
            <p:grpSpPr>
              <a:xfrm>
                <a:off x="611560" y="0"/>
                <a:ext cx="3419871" cy="4941168"/>
                <a:chOff x="1" y="0"/>
                <a:chExt cx="4716016" cy="6858000"/>
              </a:xfrm>
            </p:grpSpPr>
            <p:grpSp>
              <p:nvGrpSpPr>
                <p:cNvPr id="30" name="グループ化 29"/>
                <p:cNvGrpSpPr/>
                <p:nvPr/>
              </p:nvGrpSpPr>
              <p:grpSpPr>
                <a:xfrm>
                  <a:off x="1" y="0"/>
                  <a:ext cx="4716016" cy="6858000"/>
                  <a:chOff x="1" y="0"/>
                  <a:chExt cx="4716016" cy="6858000"/>
                </a:xfrm>
              </p:grpSpPr>
              <p:grpSp>
                <p:nvGrpSpPr>
                  <p:cNvPr id="4" name="グループ化 5"/>
                  <p:cNvGrpSpPr/>
                  <p:nvPr/>
                </p:nvGrpSpPr>
                <p:grpSpPr>
                  <a:xfrm>
                    <a:off x="1" y="0"/>
                    <a:ext cx="4716016" cy="6858000"/>
                    <a:chOff x="0" y="0"/>
                    <a:chExt cx="5389183" cy="6858000"/>
                  </a:xfrm>
                </p:grpSpPr>
                <p:pic>
                  <p:nvPicPr>
                    <p:cNvPr id="3" name="図 2" descr="モノ_5.PNG"/>
                    <p:cNvPicPr>
                      <a:picLocks noChangeAspect="1"/>
                    </p:cNvPicPr>
                    <p:nvPr/>
                  </p:nvPicPr>
                  <p:blipFill>
                    <a:blip r:embed="rId3" cstate="print"/>
                    <a:stretch>
                      <a:fillRect/>
                    </a:stretch>
                  </p:blipFill>
                  <p:spPr>
                    <a:xfrm>
                      <a:off x="0" y="0"/>
                      <a:ext cx="5389183" cy="6858000"/>
                    </a:xfrm>
                    <a:prstGeom prst="rect">
                      <a:avLst/>
                    </a:prstGeom>
                  </p:spPr>
                </p:pic>
                <p:sp>
                  <p:nvSpPr>
                    <p:cNvPr id="5" name="正方形/長方形 4"/>
                    <p:cNvSpPr/>
                    <p:nvPr/>
                  </p:nvSpPr>
                  <p:spPr>
                    <a:xfrm>
                      <a:off x="323528" y="404664"/>
                      <a:ext cx="4752528" cy="5832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ja-JP" altLang="en-US" dirty="0"/>
                    </a:p>
                  </p:txBody>
                </p:sp>
              </p:grpSp>
              <p:pic>
                <p:nvPicPr>
                  <p:cNvPr id="29" name="図 28" descr="52041.jpg"/>
                  <p:cNvPicPr>
                    <a:picLocks noChangeAspect="1"/>
                  </p:cNvPicPr>
                  <p:nvPr/>
                </p:nvPicPr>
                <p:blipFill>
                  <a:blip r:embed="rId4" cstate="print"/>
                  <a:stretch>
                    <a:fillRect/>
                  </a:stretch>
                </p:blipFill>
                <p:spPr>
                  <a:xfrm>
                    <a:off x="1115616" y="1844824"/>
                    <a:ext cx="2514600" cy="2441448"/>
                  </a:xfrm>
                  <a:prstGeom prst="rect">
                    <a:avLst/>
                  </a:prstGeom>
                </p:spPr>
              </p:pic>
            </p:grpSp>
            <p:grpSp>
              <p:nvGrpSpPr>
                <p:cNvPr id="22" name="グループ化 21"/>
                <p:cNvGrpSpPr/>
                <p:nvPr/>
              </p:nvGrpSpPr>
              <p:grpSpPr>
                <a:xfrm>
                  <a:off x="467545" y="548680"/>
                  <a:ext cx="3652864" cy="1048395"/>
                  <a:chOff x="395537" y="476672"/>
                  <a:chExt cx="3652864" cy="1048395"/>
                </a:xfrm>
              </p:grpSpPr>
              <p:grpSp>
                <p:nvGrpSpPr>
                  <p:cNvPr id="6" name="グループ化 20"/>
                  <p:cNvGrpSpPr/>
                  <p:nvPr/>
                </p:nvGrpSpPr>
                <p:grpSpPr>
                  <a:xfrm>
                    <a:off x="395537" y="476672"/>
                    <a:ext cx="3652864" cy="1048395"/>
                    <a:chOff x="395537" y="476672"/>
                    <a:chExt cx="3652864" cy="1048395"/>
                  </a:xfrm>
                </p:grpSpPr>
                <p:grpSp>
                  <p:nvGrpSpPr>
                    <p:cNvPr id="8" name="グループ化 13"/>
                    <p:cNvGrpSpPr/>
                    <p:nvPr/>
                  </p:nvGrpSpPr>
                  <p:grpSpPr>
                    <a:xfrm>
                      <a:off x="395537" y="476672"/>
                      <a:ext cx="792088" cy="1008112"/>
                      <a:chOff x="395536" y="476672"/>
                      <a:chExt cx="1078955" cy="1080120"/>
                    </a:xfrm>
                  </p:grpSpPr>
                  <p:sp>
                    <p:nvSpPr>
                      <p:cNvPr id="7" name="正方形/長方形 6"/>
                      <p:cNvSpPr/>
                      <p:nvPr/>
                    </p:nvSpPr>
                    <p:spPr>
                      <a:xfrm>
                        <a:off x="467544" y="476672"/>
                        <a:ext cx="93610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descr="人D-04.png"/>
                      <p:cNvPicPr>
                        <a:picLocks noChangeAspect="1"/>
                      </p:cNvPicPr>
                      <p:nvPr/>
                    </p:nvPicPr>
                    <p:blipFill>
                      <a:blip r:embed="rId5" cstate="print"/>
                      <a:stretch>
                        <a:fillRect/>
                      </a:stretch>
                    </p:blipFill>
                    <p:spPr>
                      <a:xfrm>
                        <a:off x="395536" y="477837"/>
                        <a:ext cx="1078955" cy="1078955"/>
                      </a:xfrm>
                      <a:prstGeom prst="rect">
                        <a:avLst/>
                      </a:prstGeom>
                    </p:spPr>
                  </p:pic>
                </p:grpSp>
                <p:sp>
                  <p:nvSpPr>
                    <p:cNvPr id="20" name="テキスト ボックス 19"/>
                    <p:cNvSpPr txBox="1"/>
                    <p:nvPr/>
                  </p:nvSpPr>
                  <p:spPr>
                    <a:xfrm>
                      <a:off x="1259632" y="980729"/>
                      <a:ext cx="2788769" cy="544338"/>
                    </a:xfrm>
                    <a:prstGeom prst="rect">
                      <a:avLst/>
                    </a:prstGeom>
                    <a:noFill/>
                  </p:spPr>
                  <p:txBody>
                    <a:bodyPr wrap="square" rtlCol="0">
                      <a:spAutoFit/>
                    </a:bodyPr>
                    <a:lstStyle/>
                    <a:p>
                      <a:r>
                        <a:rPr lang="en-US" altLang="ja-JP" dirty="0" smtClean="0">
                          <a:solidFill>
                            <a:schemeClr val="bg1"/>
                          </a:solidFill>
                        </a:rPr>
                        <a:t>@</a:t>
                      </a:r>
                      <a:r>
                        <a:rPr lang="ja-JP" altLang="en-US" dirty="0" smtClean="0">
                          <a:solidFill>
                            <a:schemeClr val="bg1"/>
                          </a:solidFill>
                        </a:rPr>
                        <a:t>沖縄　花子</a:t>
                      </a:r>
                      <a:endParaRPr kumimoji="1" lang="ja-JP" altLang="en-US" dirty="0">
                        <a:solidFill>
                          <a:schemeClr val="bg1"/>
                        </a:solidFill>
                      </a:endParaRPr>
                    </a:p>
                  </p:txBody>
                </p:sp>
              </p:grpSp>
              <p:sp>
                <p:nvSpPr>
                  <p:cNvPr id="21" name="テキスト ボックス 20"/>
                  <p:cNvSpPr txBox="1"/>
                  <p:nvPr/>
                </p:nvSpPr>
                <p:spPr>
                  <a:xfrm>
                    <a:off x="1259632" y="548680"/>
                    <a:ext cx="1236236" cy="369332"/>
                  </a:xfrm>
                  <a:prstGeom prst="rect">
                    <a:avLst/>
                  </a:prstGeom>
                  <a:noFill/>
                </p:spPr>
                <p:txBody>
                  <a:bodyPr wrap="none" rtlCol="0">
                    <a:spAutoFit/>
                  </a:bodyPr>
                  <a:lstStyle/>
                  <a:p>
                    <a:r>
                      <a:rPr kumimoji="1" lang="en-US" altLang="ja-JP" dirty="0" smtClean="0">
                        <a:solidFill>
                          <a:schemeClr val="bg1"/>
                        </a:solidFill>
                      </a:rPr>
                      <a:t>2018.06.06</a:t>
                    </a:r>
                    <a:endParaRPr kumimoji="1" lang="ja-JP" altLang="en-US" dirty="0">
                      <a:solidFill>
                        <a:schemeClr val="bg1"/>
                      </a:solidFill>
                    </a:endParaRPr>
                  </a:p>
                </p:txBody>
              </p:sp>
            </p:grpSp>
          </p:grpSp>
          <p:sp>
            <p:nvSpPr>
              <p:cNvPr id="32" name="正方形/長方形 31"/>
              <p:cNvSpPr/>
              <p:nvPr/>
            </p:nvSpPr>
            <p:spPr>
              <a:xfrm>
                <a:off x="2051720" y="1772816"/>
                <a:ext cx="914400" cy="21602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34" name="テキスト ボックス 33"/>
            <p:cNvSpPr txBox="1"/>
            <p:nvPr/>
          </p:nvSpPr>
          <p:spPr>
            <a:xfrm>
              <a:off x="1043608" y="3212976"/>
              <a:ext cx="2478564" cy="646331"/>
            </a:xfrm>
            <a:prstGeom prst="rect">
              <a:avLst/>
            </a:prstGeom>
            <a:noFill/>
          </p:spPr>
          <p:txBody>
            <a:bodyPr wrap="none" rtlCol="0">
              <a:spAutoFit/>
            </a:bodyPr>
            <a:lstStyle/>
            <a:p>
              <a:r>
                <a:rPr kumimoji="1" lang="ja-JP" altLang="en-US" dirty="0" smtClean="0">
                  <a:solidFill>
                    <a:schemeClr val="bg1"/>
                  </a:solidFill>
                </a:rPr>
                <a:t>この候補者に、セクハラ</a:t>
              </a:r>
              <a:endParaRPr kumimoji="1" lang="en-US" altLang="ja-JP" dirty="0" smtClean="0">
                <a:solidFill>
                  <a:schemeClr val="bg1"/>
                </a:solidFill>
              </a:endParaRPr>
            </a:p>
            <a:p>
              <a:r>
                <a:rPr kumimoji="1" lang="ja-JP" altLang="en-US" dirty="0" smtClean="0">
                  <a:solidFill>
                    <a:schemeClr val="bg1"/>
                  </a:solidFill>
                </a:rPr>
                <a:t>を受けました。</a:t>
              </a:r>
              <a:endParaRPr kumimoji="1" lang="ja-JP" altLang="en-US" dirty="0">
                <a:solidFill>
                  <a:schemeClr val="bg1"/>
                </a:solidFill>
              </a:endParaRPr>
            </a:p>
          </p:txBody>
        </p:sp>
      </p:grpSp>
      <p:grpSp>
        <p:nvGrpSpPr>
          <p:cNvPr id="9" name="グループ化 8"/>
          <p:cNvGrpSpPr/>
          <p:nvPr/>
        </p:nvGrpSpPr>
        <p:grpSpPr>
          <a:xfrm>
            <a:off x="0" y="5229200"/>
            <a:ext cx="2198038" cy="1584176"/>
            <a:chOff x="0" y="5229200"/>
            <a:chExt cx="2198038" cy="1584176"/>
          </a:xfrm>
        </p:grpSpPr>
        <p:pic>
          <p:nvPicPr>
            <p:cNvPr id="36" name="図 35" descr="困る.GIF"/>
            <p:cNvPicPr>
              <a:picLocks noChangeAspect="1"/>
            </p:cNvPicPr>
            <p:nvPr/>
          </p:nvPicPr>
          <p:blipFill>
            <a:blip r:embed="rId6" cstate="print"/>
            <a:stretch>
              <a:fillRect/>
            </a:stretch>
          </p:blipFill>
          <p:spPr>
            <a:xfrm>
              <a:off x="179512" y="5229200"/>
              <a:ext cx="1177107" cy="1224136"/>
            </a:xfrm>
            <a:prstGeom prst="rect">
              <a:avLst/>
            </a:prstGeom>
          </p:spPr>
        </p:pic>
        <p:sp>
          <p:nvSpPr>
            <p:cNvPr id="37" name="テキスト ボックス 36"/>
            <p:cNvSpPr txBox="1"/>
            <p:nvPr/>
          </p:nvSpPr>
          <p:spPr>
            <a:xfrm>
              <a:off x="0" y="6444044"/>
              <a:ext cx="2198038" cy="369332"/>
            </a:xfrm>
            <a:prstGeom prst="rect">
              <a:avLst/>
            </a:prstGeom>
            <a:noFill/>
          </p:spPr>
          <p:txBody>
            <a:bodyPr wrap="none" rtlCol="0">
              <a:spAutoFit/>
            </a:bodyPr>
            <a:lstStyle/>
            <a:p>
              <a:r>
                <a:rPr kumimoji="1" lang="ja-JP" altLang="en-US" dirty="0" smtClean="0">
                  <a:solidFill>
                    <a:schemeClr val="bg1"/>
                  </a:solidFill>
                </a:rPr>
                <a:t>本物の沖縄花子さん</a:t>
              </a:r>
              <a:endParaRPr kumimoji="1" lang="ja-JP" altLang="en-US" dirty="0">
                <a:solidFill>
                  <a:schemeClr val="bg1"/>
                </a:solidFill>
              </a:endParaRPr>
            </a:p>
          </p:txBody>
        </p:sp>
      </p:grpSp>
      <p:sp>
        <p:nvSpPr>
          <p:cNvPr id="38" name="角丸四角形吹き出し 37"/>
          <p:cNvSpPr/>
          <p:nvPr/>
        </p:nvSpPr>
        <p:spPr>
          <a:xfrm>
            <a:off x="1691680" y="5013176"/>
            <a:ext cx="3024336" cy="1440160"/>
          </a:xfrm>
          <a:prstGeom prst="wedgeRoundRectCallout">
            <a:avLst>
              <a:gd name="adj1" fmla="val -61766"/>
              <a:gd name="adj2" fmla="val -1936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ja-JP" altLang="en-US" dirty="0" smtClean="0"/>
              <a:t>　このツイートをしたのは、私ではありません。</a:t>
            </a:r>
            <a:endParaRPr lang="en-US" altLang="ja-JP" dirty="0" smtClean="0"/>
          </a:p>
          <a:p>
            <a:pPr algn="just"/>
            <a:r>
              <a:rPr lang="ja-JP" altLang="en-US" dirty="0"/>
              <a:t>　</a:t>
            </a:r>
            <a:r>
              <a:rPr lang="ja-JP" altLang="en-US" dirty="0" smtClean="0"/>
              <a:t>私はこの候補者のことは知りません。</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8" grpId="0" animBg="1"/>
      <p:bldP spid="3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p:cNvSpPr txBox="1"/>
          <p:nvPr/>
        </p:nvSpPr>
        <p:spPr>
          <a:xfrm>
            <a:off x="2749225" y="260648"/>
            <a:ext cx="3645550" cy="769441"/>
          </a:xfrm>
          <a:prstGeom prst="rect">
            <a:avLst/>
          </a:prstGeom>
          <a:noFill/>
        </p:spPr>
        <p:txBody>
          <a:bodyPr wrap="none" rtlCol="0">
            <a:spAutoFit/>
          </a:bodyPr>
          <a:lstStyle/>
          <a:p>
            <a:r>
              <a:rPr lang="ja-JP" altLang="en-US" sz="3600" dirty="0" smtClean="0">
                <a:solidFill>
                  <a:schemeClr val="bg1"/>
                </a:solidFill>
              </a:rPr>
              <a:t>●　</a:t>
            </a:r>
            <a:r>
              <a:rPr lang="ja-JP" altLang="en-US" sz="4400" dirty="0" smtClean="0">
                <a:solidFill>
                  <a:schemeClr val="bg1"/>
                </a:solidFill>
              </a:rPr>
              <a:t>ポイント　</a:t>
            </a:r>
            <a:r>
              <a:rPr lang="ja-JP" altLang="en-US" sz="3600" dirty="0" smtClean="0">
                <a:solidFill>
                  <a:schemeClr val="bg1"/>
                </a:solidFill>
              </a:rPr>
              <a:t>●</a:t>
            </a:r>
            <a:endParaRPr kumimoji="1" lang="ja-JP" altLang="en-US" sz="3600" dirty="0">
              <a:solidFill>
                <a:schemeClr val="bg1"/>
              </a:solidFill>
            </a:endParaRPr>
          </a:p>
        </p:txBody>
      </p:sp>
      <p:sp>
        <p:nvSpPr>
          <p:cNvPr id="4" name="テキスト ボックス 3"/>
          <p:cNvSpPr txBox="1"/>
          <p:nvPr/>
        </p:nvSpPr>
        <p:spPr>
          <a:xfrm>
            <a:off x="556411" y="1412776"/>
            <a:ext cx="7736413" cy="584775"/>
          </a:xfrm>
          <a:prstGeom prst="rect">
            <a:avLst/>
          </a:prstGeom>
          <a:noFill/>
        </p:spPr>
        <p:txBody>
          <a:bodyPr wrap="none" rtlCol="0">
            <a:spAutoFit/>
          </a:bodyPr>
          <a:lstStyle/>
          <a:p>
            <a:pPr algn="ctr"/>
            <a:r>
              <a:rPr kumimoji="1" lang="ja-JP" altLang="en-US" sz="3200" dirty="0" smtClean="0">
                <a:solidFill>
                  <a:schemeClr val="bg1"/>
                </a:solidFill>
              </a:rPr>
              <a:t>「他人の悪口は、書き込まない。広げない。」</a:t>
            </a:r>
            <a:endParaRPr kumimoji="1" lang="ja-JP" altLang="en-US" sz="3200" dirty="0">
              <a:solidFill>
                <a:schemeClr val="bg1"/>
              </a:solidFill>
            </a:endParaRPr>
          </a:p>
        </p:txBody>
      </p:sp>
      <p:sp>
        <p:nvSpPr>
          <p:cNvPr id="10" name="テキスト ボックス 9"/>
          <p:cNvSpPr txBox="1"/>
          <p:nvPr/>
        </p:nvSpPr>
        <p:spPr>
          <a:xfrm>
            <a:off x="1503280" y="2348880"/>
            <a:ext cx="5833648" cy="1077218"/>
          </a:xfrm>
          <a:prstGeom prst="rect">
            <a:avLst/>
          </a:prstGeom>
          <a:noFill/>
        </p:spPr>
        <p:txBody>
          <a:bodyPr wrap="none" rtlCol="0">
            <a:spAutoFit/>
          </a:bodyPr>
          <a:lstStyle/>
          <a:p>
            <a:pPr algn="ctr"/>
            <a:r>
              <a:rPr lang="ja-JP" altLang="en-US" sz="3200" dirty="0">
                <a:solidFill>
                  <a:schemeClr val="bg1"/>
                </a:solidFill>
              </a:rPr>
              <a:t>動画や写真は肖像権に配慮</a:t>
            </a:r>
            <a:r>
              <a:rPr lang="ja-JP" altLang="en-US" sz="3200" dirty="0" smtClean="0">
                <a:solidFill>
                  <a:schemeClr val="bg1"/>
                </a:solidFill>
              </a:rPr>
              <a:t>する</a:t>
            </a:r>
            <a:endParaRPr lang="en-US" altLang="ja-JP" sz="3200" dirty="0" smtClean="0">
              <a:solidFill>
                <a:schemeClr val="bg1"/>
              </a:solidFill>
            </a:endParaRPr>
          </a:p>
          <a:p>
            <a:pPr algn="ctr"/>
            <a:r>
              <a:rPr kumimoji="1" lang="ja-JP" altLang="en-US" sz="3200" dirty="0">
                <a:solidFill>
                  <a:schemeClr val="bg1"/>
                </a:solidFill>
              </a:rPr>
              <a:t>（むやみ</a:t>
            </a:r>
            <a:r>
              <a:rPr kumimoji="1" lang="ja-JP" altLang="en-US" sz="3200" dirty="0" smtClean="0">
                <a:solidFill>
                  <a:schemeClr val="bg1"/>
                </a:solidFill>
              </a:rPr>
              <a:t>に</a:t>
            </a:r>
            <a:r>
              <a:rPr kumimoji="1" lang="ja-JP" altLang="en-US" sz="3200" dirty="0">
                <a:solidFill>
                  <a:schemeClr val="bg1"/>
                </a:solidFill>
              </a:rPr>
              <a:t>拡散させない）</a:t>
            </a:r>
          </a:p>
        </p:txBody>
      </p:sp>
      <p:grpSp>
        <p:nvGrpSpPr>
          <p:cNvPr id="12" name="グループ化 11"/>
          <p:cNvGrpSpPr/>
          <p:nvPr/>
        </p:nvGrpSpPr>
        <p:grpSpPr>
          <a:xfrm>
            <a:off x="251520" y="3717032"/>
            <a:ext cx="8712968" cy="2880320"/>
            <a:chOff x="251520" y="3717032"/>
            <a:chExt cx="8712968" cy="2880320"/>
          </a:xfrm>
        </p:grpSpPr>
        <p:sp>
          <p:nvSpPr>
            <p:cNvPr id="7" name="角丸四角形 6"/>
            <p:cNvSpPr/>
            <p:nvPr/>
          </p:nvSpPr>
          <p:spPr>
            <a:xfrm>
              <a:off x="251520" y="3717032"/>
              <a:ext cx="8712968" cy="2880320"/>
            </a:xfrm>
            <a:prstGeom prst="roundRect">
              <a:avLst>
                <a:gd name="adj" fmla="val 860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59532" y="3933056"/>
              <a:ext cx="8424936" cy="2400657"/>
            </a:xfrm>
            <a:prstGeom prst="rect">
              <a:avLst/>
            </a:prstGeom>
            <a:noFill/>
          </p:spPr>
          <p:txBody>
            <a:bodyPr wrap="square" rtlCol="0">
              <a:spAutoFit/>
            </a:bodyPr>
            <a:lstStyle/>
            <a:p>
              <a:pPr algn="ctr"/>
              <a:r>
                <a:rPr lang="ja-JP" altLang="en-US" sz="4000" dirty="0">
                  <a:solidFill>
                    <a:srgbClr val="FF0000"/>
                  </a:solidFill>
                  <a:latin typeface="ＤＨＰ特太ゴシック体" panose="020B0500000000000000" pitchFamily="50" charset="-128"/>
                  <a:ea typeface="ＤＨＰ特太ゴシック体" panose="020B0500000000000000" pitchFamily="50" charset="-128"/>
                </a:rPr>
                <a:t>インターネット</a:t>
              </a:r>
              <a:r>
                <a:rPr lang="ja-JP" altLang="en-US" sz="4000" dirty="0" smtClean="0">
                  <a:solidFill>
                    <a:srgbClr val="FF0000"/>
                  </a:solidFill>
                  <a:latin typeface="ＤＨＰ特太ゴシック体" panose="020B0500000000000000" pitchFamily="50" charset="-128"/>
                  <a:ea typeface="ＤＨＰ特太ゴシック体" panose="020B0500000000000000" pitchFamily="50" charset="-128"/>
                </a:rPr>
                <a:t>を使った選挙活動と</a:t>
              </a:r>
              <a:endParaRPr lang="en-US" altLang="ja-JP" sz="4000" dirty="0" smtClean="0">
                <a:solidFill>
                  <a:srgbClr val="FF0000"/>
                </a:solidFill>
                <a:latin typeface="ＤＨＰ特太ゴシック体" panose="020B0500000000000000" pitchFamily="50" charset="-128"/>
                <a:ea typeface="ＤＨＰ特太ゴシック体" panose="020B0500000000000000" pitchFamily="50" charset="-128"/>
              </a:endParaRPr>
            </a:p>
            <a:p>
              <a:pPr algn="ctr"/>
              <a:endParaRPr kumimoji="1" lang="en-US" altLang="ja-JP" sz="1400" dirty="0">
                <a:solidFill>
                  <a:srgbClr val="FF0000"/>
                </a:solidFill>
                <a:latin typeface="ＤＨＰ特太ゴシック体" panose="020B0500000000000000" pitchFamily="50" charset="-128"/>
                <a:ea typeface="ＤＨＰ特太ゴシック体" panose="020B0500000000000000" pitchFamily="50" charset="-128"/>
              </a:endParaRPr>
            </a:p>
            <a:p>
              <a:pPr algn="ctr"/>
              <a:r>
                <a:rPr lang="ja-JP" altLang="en-US" sz="4000" dirty="0" smtClean="0">
                  <a:solidFill>
                    <a:srgbClr val="FF0000"/>
                  </a:solidFill>
                  <a:latin typeface="ＤＨＰ特太ゴシック体" panose="020B0500000000000000" pitchFamily="50" charset="-128"/>
                  <a:ea typeface="ＤＨＰ特太ゴシック体" panose="020B0500000000000000" pitchFamily="50" charset="-128"/>
                </a:rPr>
                <a:t>普段</a:t>
              </a:r>
              <a:r>
                <a:rPr lang="en-US" altLang="ja-JP" sz="4000" dirty="0" smtClean="0">
                  <a:solidFill>
                    <a:srgbClr val="FF0000"/>
                  </a:solidFill>
                  <a:latin typeface="ＤＨＰ特太ゴシック体" panose="020B0500000000000000" pitchFamily="50" charset="-128"/>
                  <a:ea typeface="ＤＨＰ特太ゴシック体" panose="020B0500000000000000" pitchFamily="50" charset="-128"/>
                </a:rPr>
                <a:t>SNS</a:t>
              </a:r>
              <a:r>
                <a:rPr lang="ja-JP" altLang="en-US" sz="4000" dirty="0" smtClean="0">
                  <a:solidFill>
                    <a:srgbClr val="FF0000"/>
                  </a:solidFill>
                  <a:latin typeface="ＤＨＰ特太ゴシック体" panose="020B0500000000000000" pitchFamily="50" charset="-128"/>
                  <a:ea typeface="ＤＨＰ特太ゴシック体" panose="020B0500000000000000" pitchFamily="50" charset="-128"/>
                </a:rPr>
                <a:t>等を活用するときの</a:t>
              </a:r>
              <a:endParaRPr lang="en-US" altLang="ja-JP" sz="4000" dirty="0" smtClean="0">
                <a:solidFill>
                  <a:srgbClr val="FF0000"/>
                </a:solidFill>
                <a:latin typeface="ＤＨＰ特太ゴシック体" panose="020B0500000000000000" pitchFamily="50" charset="-128"/>
                <a:ea typeface="ＤＨＰ特太ゴシック体" panose="020B0500000000000000" pitchFamily="50" charset="-128"/>
              </a:endParaRPr>
            </a:p>
            <a:p>
              <a:pPr algn="ctr"/>
              <a:endParaRPr kumimoji="1" lang="en-US" altLang="ja-JP" sz="1400" dirty="0">
                <a:solidFill>
                  <a:srgbClr val="FF0000"/>
                </a:solidFill>
                <a:latin typeface="ＤＨＰ特太ゴシック体" panose="020B0500000000000000" pitchFamily="50" charset="-128"/>
                <a:ea typeface="ＤＨＰ特太ゴシック体" panose="020B0500000000000000" pitchFamily="50" charset="-128"/>
              </a:endParaRPr>
            </a:p>
            <a:p>
              <a:pPr algn="ctr"/>
              <a:r>
                <a:rPr lang="ja-JP" altLang="en-US" sz="4000" dirty="0" smtClean="0">
                  <a:solidFill>
                    <a:srgbClr val="FF0000"/>
                  </a:solidFill>
                  <a:latin typeface="ＤＨＰ特太ゴシック体" panose="020B0500000000000000" pitchFamily="50" charset="-128"/>
                  <a:ea typeface="ＤＨＰ特太ゴシック体" panose="020B0500000000000000" pitchFamily="50" charset="-128"/>
                </a:rPr>
                <a:t>「利用マナー</a:t>
              </a:r>
              <a:r>
                <a:rPr lang="en-US" altLang="ja-JP" sz="4000" dirty="0" smtClean="0">
                  <a:solidFill>
                    <a:srgbClr val="FF0000"/>
                  </a:solidFill>
                  <a:latin typeface="ＤＨＰ特太ゴシック体" panose="020B0500000000000000" pitchFamily="50" charset="-128"/>
                  <a:ea typeface="ＤＨＰ特太ゴシック体" panose="020B0500000000000000" pitchFamily="50" charset="-128"/>
                </a:rPr>
                <a:t>｣</a:t>
              </a:r>
              <a:r>
                <a:rPr lang="ja-JP" altLang="en-US" sz="4000" dirty="0" err="1" smtClean="0">
                  <a:solidFill>
                    <a:srgbClr val="FF0000"/>
                  </a:solidFill>
                  <a:latin typeface="ＤＨＰ特太ゴシック体" panose="020B0500000000000000" pitchFamily="50" charset="-128"/>
                  <a:ea typeface="ＤＨＰ特太ゴシック体" panose="020B0500000000000000" pitchFamily="50" charset="-128"/>
                </a:rPr>
                <a:t>は共</a:t>
              </a:r>
              <a:r>
                <a:rPr lang="ja-JP" altLang="en-US" sz="4000" dirty="0" smtClean="0">
                  <a:solidFill>
                    <a:srgbClr val="FF0000"/>
                  </a:solidFill>
                  <a:latin typeface="ＤＨＰ特太ゴシック体" panose="020B0500000000000000" pitchFamily="50" charset="-128"/>
                  <a:ea typeface="ＤＨＰ特太ゴシック体" panose="020B0500000000000000" pitchFamily="50" charset="-128"/>
                </a:rPr>
                <a:t>通しています！</a:t>
              </a:r>
              <a:endParaRPr kumimoji="1" lang="ja-JP" altLang="en-US" sz="4000" dirty="0">
                <a:solidFill>
                  <a:srgbClr val="FF0000"/>
                </a:solidFill>
                <a:latin typeface="ＤＨＰ特太ゴシック体" panose="020B0500000000000000" pitchFamily="50" charset="-128"/>
                <a:ea typeface="ＤＨＰ特太ゴシック体" panose="020B0500000000000000" pitchFamily="50" charset="-128"/>
              </a:endParaRPr>
            </a:p>
          </p:txBody>
        </p:sp>
      </p:grpSp>
    </p:spTree>
    <p:extLst>
      <p:ext uri="{BB962C8B-B14F-4D97-AF65-F5344CB8AC3E}">
        <p14:creationId xmlns:p14="http://schemas.microsoft.com/office/powerpoint/2010/main" val="23276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p:cNvSpPr txBox="1"/>
          <p:nvPr/>
        </p:nvSpPr>
        <p:spPr>
          <a:xfrm>
            <a:off x="2062339" y="116632"/>
            <a:ext cx="4488729" cy="769441"/>
          </a:xfrm>
          <a:prstGeom prst="rect">
            <a:avLst/>
          </a:prstGeom>
          <a:noFill/>
        </p:spPr>
        <p:txBody>
          <a:bodyPr wrap="none" rtlCol="0">
            <a:spAutoFit/>
          </a:bodyPr>
          <a:lstStyle/>
          <a:p>
            <a:r>
              <a:rPr kumimoji="1" lang="en-US" altLang="ja-JP" sz="2800" dirty="0" smtClean="0">
                <a:solidFill>
                  <a:schemeClr val="bg1"/>
                </a:solidFill>
              </a:rPr>
              <a:t>｢</a:t>
            </a:r>
            <a:r>
              <a:rPr kumimoji="1" lang="ja-JP" altLang="en-US" sz="2800" dirty="0" smtClean="0">
                <a:solidFill>
                  <a:schemeClr val="bg1"/>
                </a:solidFill>
              </a:rPr>
              <a:t>選挙運動</a:t>
            </a:r>
            <a:r>
              <a:rPr kumimoji="1" lang="en-US" altLang="ja-JP" sz="2800" dirty="0" smtClean="0">
                <a:solidFill>
                  <a:schemeClr val="bg1"/>
                </a:solidFill>
              </a:rPr>
              <a:t>｣</a:t>
            </a:r>
            <a:r>
              <a:rPr lang="ja-JP" altLang="en-US" sz="2800" dirty="0" smtClean="0">
                <a:solidFill>
                  <a:schemeClr val="bg1"/>
                </a:solidFill>
              </a:rPr>
              <a:t>が</a:t>
            </a:r>
            <a:r>
              <a:rPr lang="ja-JP" altLang="en-US" sz="4400" dirty="0" smtClean="0">
                <a:solidFill>
                  <a:schemeClr val="bg1"/>
                </a:solidFill>
              </a:rPr>
              <a:t>できる</a:t>
            </a:r>
            <a:r>
              <a:rPr kumimoji="1" lang="ja-JP" altLang="en-US" sz="2800" dirty="0" smtClean="0">
                <a:solidFill>
                  <a:schemeClr val="bg1"/>
                </a:solidFill>
              </a:rPr>
              <a:t>期間</a:t>
            </a:r>
            <a:endParaRPr kumimoji="1" lang="ja-JP" altLang="en-US" sz="2800" dirty="0">
              <a:solidFill>
                <a:schemeClr val="bg1"/>
              </a:solidFill>
            </a:endParaRPr>
          </a:p>
        </p:txBody>
      </p:sp>
      <p:sp>
        <p:nvSpPr>
          <p:cNvPr id="4" name="ホームベース 3"/>
          <p:cNvSpPr/>
          <p:nvPr/>
        </p:nvSpPr>
        <p:spPr>
          <a:xfrm>
            <a:off x="365732" y="3501008"/>
            <a:ext cx="2160240" cy="1080120"/>
          </a:xfrm>
          <a:prstGeom prst="homePlate">
            <a:avLst>
              <a:gd name="adj" fmla="val 251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選挙活動</a:t>
            </a:r>
            <a:endParaRPr lang="en-US" altLang="ja-JP" dirty="0" smtClean="0"/>
          </a:p>
          <a:p>
            <a:pPr algn="ctr"/>
            <a:r>
              <a:rPr kumimoji="1" lang="en-US" altLang="ja-JP" sz="3200" dirty="0" smtClean="0"/>
              <a:t>NG</a:t>
            </a:r>
            <a:endParaRPr kumimoji="1" lang="ja-JP" altLang="en-US" sz="3200" dirty="0"/>
          </a:p>
        </p:txBody>
      </p:sp>
      <p:sp>
        <p:nvSpPr>
          <p:cNvPr id="9" name="ホームベース 8"/>
          <p:cNvSpPr/>
          <p:nvPr/>
        </p:nvSpPr>
        <p:spPr>
          <a:xfrm>
            <a:off x="2555776" y="3501008"/>
            <a:ext cx="3600400" cy="1080120"/>
          </a:xfrm>
          <a:prstGeom prst="homePlate">
            <a:avLst>
              <a:gd name="adj" fmla="val 251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rgbClr val="FFFF00"/>
                </a:solidFill>
              </a:rPr>
              <a:t>選挙活動</a:t>
            </a:r>
            <a:endParaRPr kumimoji="1" lang="en-US" altLang="ja-JP" sz="2400" b="1" dirty="0" smtClean="0">
              <a:solidFill>
                <a:srgbClr val="FFFF00"/>
              </a:solidFill>
            </a:endParaRPr>
          </a:p>
          <a:p>
            <a:pPr algn="ctr"/>
            <a:r>
              <a:rPr kumimoji="1" lang="ja-JP" altLang="en-US" sz="2400" b="1" dirty="0" smtClean="0">
                <a:solidFill>
                  <a:srgbClr val="FFFF00"/>
                </a:solidFill>
              </a:rPr>
              <a:t>（法律の範囲内で）</a:t>
            </a:r>
            <a:r>
              <a:rPr kumimoji="1" lang="en-US" altLang="ja-JP" sz="3200" dirty="0" smtClean="0">
                <a:solidFill>
                  <a:srgbClr val="FF0000"/>
                </a:solidFill>
              </a:rPr>
              <a:t>OK</a:t>
            </a:r>
            <a:endParaRPr kumimoji="1" lang="ja-JP" altLang="en-US" sz="2400" dirty="0">
              <a:solidFill>
                <a:srgbClr val="FF0000"/>
              </a:solidFill>
            </a:endParaRPr>
          </a:p>
        </p:txBody>
      </p:sp>
      <p:sp>
        <p:nvSpPr>
          <p:cNvPr id="10" name="ホームベース 9"/>
          <p:cNvSpPr/>
          <p:nvPr/>
        </p:nvSpPr>
        <p:spPr>
          <a:xfrm>
            <a:off x="6156176" y="3501008"/>
            <a:ext cx="2448272" cy="1080120"/>
          </a:xfrm>
          <a:prstGeom prst="homePlate">
            <a:avLst>
              <a:gd name="adj" fmla="val 251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選挙活動</a:t>
            </a:r>
            <a:endParaRPr lang="en-US" altLang="ja-JP" sz="500" dirty="0" smtClean="0"/>
          </a:p>
          <a:p>
            <a:pPr algn="ctr"/>
            <a:r>
              <a:rPr kumimoji="1" lang="en-US" altLang="ja-JP" sz="3200" dirty="0" smtClean="0"/>
              <a:t>NG</a:t>
            </a:r>
            <a:endParaRPr kumimoji="1" lang="ja-JP" altLang="en-US" dirty="0"/>
          </a:p>
        </p:txBody>
      </p:sp>
      <p:grpSp>
        <p:nvGrpSpPr>
          <p:cNvPr id="28" name="グループ化 27"/>
          <p:cNvGrpSpPr/>
          <p:nvPr/>
        </p:nvGrpSpPr>
        <p:grpSpPr>
          <a:xfrm>
            <a:off x="323528" y="1268760"/>
            <a:ext cx="8280920" cy="2232248"/>
            <a:chOff x="323528" y="1772816"/>
            <a:chExt cx="8280920" cy="2232248"/>
          </a:xfrm>
        </p:grpSpPr>
        <p:sp>
          <p:nvSpPr>
            <p:cNvPr id="11" name="角丸四角形 10"/>
            <p:cNvSpPr/>
            <p:nvPr/>
          </p:nvSpPr>
          <p:spPr>
            <a:xfrm>
              <a:off x="2577480" y="1844824"/>
              <a:ext cx="554360" cy="2088232"/>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400" b="1" dirty="0" smtClean="0">
                  <a:solidFill>
                    <a:srgbClr val="FFFF00"/>
                  </a:solidFill>
                </a:rPr>
                <a:t>公示･告示日</a:t>
              </a:r>
              <a:endParaRPr kumimoji="1" lang="ja-JP" altLang="en-US" sz="2800" b="1" dirty="0">
                <a:solidFill>
                  <a:srgbClr val="FFFF00"/>
                </a:solidFill>
              </a:endParaRPr>
            </a:p>
          </p:txBody>
        </p:sp>
        <p:sp>
          <p:nvSpPr>
            <p:cNvPr id="12" name="右矢印 11"/>
            <p:cNvSpPr/>
            <p:nvPr/>
          </p:nvSpPr>
          <p:spPr>
            <a:xfrm>
              <a:off x="3203848" y="2564904"/>
              <a:ext cx="288032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p:nvCxnSpPr>
          <p:spPr>
            <a:xfrm>
              <a:off x="2411760" y="1772816"/>
              <a:ext cx="0" cy="216024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6804248" y="1844824"/>
              <a:ext cx="0" cy="216024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323528" y="2564904"/>
              <a:ext cx="2016224" cy="0"/>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6804248" y="2564904"/>
              <a:ext cx="1800200" cy="0"/>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sp>
          <p:nvSpPr>
            <p:cNvPr id="24" name="角丸四角形 23"/>
            <p:cNvSpPr/>
            <p:nvPr/>
          </p:nvSpPr>
          <p:spPr>
            <a:xfrm>
              <a:off x="6156176" y="1874628"/>
              <a:ext cx="554360" cy="2088232"/>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2400" b="1" dirty="0" smtClean="0">
                  <a:solidFill>
                    <a:srgbClr val="FFFF00"/>
                  </a:solidFill>
                </a:rPr>
                <a:t>投票</a:t>
              </a:r>
              <a:r>
                <a:rPr kumimoji="1" lang="ja-JP" altLang="en-US" sz="2400" b="1" dirty="0" smtClean="0">
                  <a:solidFill>
                    <a:srgbClr val="FFFF00"/>
                  </a:solidFill>
                </a:rPr>
                <a:t>日</a:t>
              </a:r>
              <a:endParaRPr kumimoji="1" lang="ja-JP" altLang="en-US" sz="2800" b="1" dirty="0">
                <a:solidFill>
                  <a:srgbClr val="FFFF00"/>
                </a:solidFill>
              </a:endParaRPr>
            </a:p>
          </p:txBody>
        </p:sp>
        <p:sp>
          <p:nvSpPr>
            <p:cNvPr id="25" name="テキスト ボックス 24"/>
            <p:cNvSpPr txBox="1"/>
            <p:nvPr/>
          </p:nvSpPr>
          <p:spPr>
            <a:xfrm>
              <a:off x="899592" y="2060848"/>
              <a:ext cx="877163" cy="369332"/>
            </a:xfrm>
            <a:prstGeom prst="rect">
              <a:avLst/>
            </a:prstGeom>
            <a:noFill/>
          </p:spPr>
          <p:txBody>
            <a:bodyPr wrap="none" rtlCol="0">
              <a:spAutoFit/>
            </a:bodyPr>
            <a:lstStyle/>
            <a:p>
              <a:r>
                <a:rPr kumimoji="1" lang="ja-JP" altLang="en-US" dirty="0" smtClean="0">
                  <a:solidFill>
                    <a:schemeClr val="bg1"/>
                  </a:solidFill>
                </a:rPr>
                <a:t>公示前</a:t>
              </a:r>
              <a:endParaRPr kumimoji="1" lang="ja-JP" altLang="en-US" dirty="0">
                <a:solidFill>
                  <a:schemeClr val="bg1"/>
                </a:solidFill>
              </a:endParaRPr>
            </a:p>
          </p:txBody>
        </p:sp>
        <p:sp>
          <p:nvSpPr>
            <p:cNvPr id="26" name="テキスト ボックス 25"/>
            <p:cNvSpPr txBox="1"/>
            <p:nvPr/>
          </p:nvSpPr>
          <p:spPr>
            <a:xfrm>
              <a:off x="3923928" y="2204864"/>
              <a:ext cx="1107996" cy="369332"/>
            </a:xfrm>
            <a:prstGeom prst="rect">
              <a:avLst/>
            </a:prstGeom>
            <a:noFill/>
          </p:spPr>
          <p:txBody>
            <a:bodyPr wrap="none" rtlCol="0">
              <a:spAutoFit/>
            </a:bodyPr>
            <a:lstStyle/>
            <a:p>
              <a:r>
                <a:rPr lang="ja-JP" altLang="en-US" dirty="0" smtClean="0">
                  <a:solidFill>
                    <a:schemeClr val="bg1"/>
                  </a:solidFill>
                </a:rPr>
                <a:t>選挙期間</a:t>
              </a:r>
              <a:endParaRPr kumimoji="1" lang="ja-JP" altLang="en-US" dirty="0">
                <a:solidFill>
                  <a:schemeClr val="bg1"/>
                </a:solidFill>
              </a:endParaRPr>
            </a:p>
          </p:txBody>
        </p:sp>
        <p:sp>
          <p:nvSpPr>
            <p:cNvPr id="27" name="テキスト ボックス 26"/>
            <p:cNvSpPr txBox="1"/>
            <p:nvPr/>
          </p:nvSpPr>
          <p:spPr>
            <a:xfrm>
              <a:off x="6876256" y="2123564"/>
              <a:ext cx="1338828" cy="369332"/>
            </a:xfrm>
            <a:prstGeom prst="rect">
              <a:avLst/>
            </a:prstGeom>
            <a:noFill/>
          </p:spPr>
          <p:txBody>
            <a:bodyPr wrap="none" rtlCol="0">
              <a:spAutoFit/>
            </a:bodyPr>
            <a:lstStyle/>
            <a:p>
              <a:r>
                <a:rPr kumimoji="1" lang="ja-JP" altLang="en-US" dirty="0" smtClean="0">
                  <a:solidFill>
                    <a:schemeClr val="bg1"/>
                  </a:solidFill>
                </a:rPr>
                <a:t>選挙期間外</a:t>
              </a:r>
              <a:endParaRPr kumimoji="1" lang="ja-JP" altLang="en-US" dirty="0">
                <a:solidFill>
                  <a:schemeClr val="bg1"/>
                </a:solidFill>
              </a:endParaRPr>
            </a:p>
          </p:txBody>
        </p:sp>
      </p:grpSp>
      <p:sp>
        <p:nvSpPr>
          <p:cNvPr id="30" name="テキスト ボックス 29"/>
          <p:cNvSpPr txBox="1"/>
          <p:nvPr/>
        </p:nvSpPr>
        <p:spPr>
          <a:xfrm>
            <a:off x="1538156" y="5025950"/>
            <a:ext cx="6426759" cy="1631216"/>
          </a:xfrm>
          <a:prstGeom prst="rect">
            <a:avLst/>
          </a:prstGeom>
          <a:noFill/>
        </p:spPr>
        <p:txBody>
          <a:bodyPr wrap="none" rtlCol="0">
            <a:spAutoFit/>
          </a:bodyPr>
          <a:lstStyle/>
          <a:p>
            <a:pPr algn="ctr"/>
            <a:r>
              <a:rPr lang="ja-JP" altLang="en-US" sz="2800" dirty="0" smtClean="0">
                <a:solidFill>
                  <a:schemeClr val="bg1"/>
                </a:solidFill>
              </a:rPr>
              <a:t>特に</a:t>
            </a:r>
            <a:r>
              <a:rPr kumimoji="1" lang="en-US" altLang="ja-JP" sz="4800" dirty="0" smtClean="0">
                <a:solidFill>
                  <a:schemeClr val="bg1"/>
                </a:solidFill>
              </a:rPr>
              <a:t>SNS</a:t>
            </a:r>
            <a:r>
              <a:rPr kumimoji="1" lang="ja-JP" altLang="en-US" sz="2800" dirty="0" smtClean="0">
                <a:solidFill>
                  <a:schemeClr val="bg1"/>
                </a:solidFill>
              </a:rPr>
              <a:t>等は</a:t>
            </a:r>
            <a:r>
              <a:rPr kumimoji="1" lang="ja-JP" altLang="en-US" sz="2800" dirty="0" smtClean="0">
                <a:solidFill>
                  <a:srgbClr val="FFFF00"/>
                </a:solidFill>
              </a:rPr>
              <a:t>「発信時刻」に注意</a:t>
            </a:r>
            <a:r>
              <a:rPr kumimoji="1" lang="en-US" altLang="ja-JP" sz="5400" dirty="0" smtClean="0">
                <a:solidFill>
                  <a:schemeClr val="bg1"/>
                </a:solidFill>
              </a:rPr>
              <a:t>!</a:t>
            </a:r>
          </a:p>
          <a:p>
            <a:pPr algn="ctr"/>
            <a:endParaRPr lang="en-US" altLang="ja-JP" dirty="0" smtClean="0">
              <a:solidFill>
                <a:schemeClr val="bg1"/>
              </a:solidFill>
            </a:endParaRPr>
          </a:p>
          <a:p>
            <a:pPr algn="ctr"/>
            <a:r>
              <a:rPr kumimoji="1" lang="ja-JP" altLang="en-US" sz="2800" dirty="0" smtClean="0">
                <a:solidFill>
                  <a:schemeClr val="bg1"/>
                </a:solidFill>
              </a:rPr>
              <a:t>（</a:t>
            </a:r>
            <a:r>
              <a:rPr kumimoji="1" lang="en-US" altLang="ja-JP" sz="2800" dirty="0" smtClean="0">
                <a:solidFill>
                  <a:schemeClr val="bg1"/>
                </a:solidFill>
              </a:rPr>
              <a:t>｢</a:t>
            </a:r>
            <a:r>
              <a:rPr kumimoji="1" lang="ja-JP" altLang="en-US" sz="2800" dirty="0" smtClean="0">
                <a:solidFill>
                  <a:schemeClr val="bg1"/>
                </a:solidFill>
              </a:rPr>
              <a:t>送受信記録</a:t>
            </a:r>
            <a:r>
              <a:rPr kumimoji="1" lang="en-US" altLang="ja-JP" sz="2800" dirty="0" smtClean="0">
                <a:solidFill>
                  <a:schemeClr val="bg1"/>
                </a:solidFill>
              </a:rPr>
              <a:t>｣</a:t>
            </a:r>
            <a:r>
              <a:rPr lang="ja-JP" altLang="en-US" sz="2800" dirty="0" smtClean="0">
                <a:solidFill>
                  <a:schemeClr val="bg1"/>
                </a:solidFill>
              </a:rPr>
              <a:t>で発信時刻が</a:t>
            </a:r>
            <a:r>
              <a:rPr kumimoji="1" lang="ja-JP" altLang="en-US" sz="2800" dirty="0" smtClean="0">
                <a:solidFill>
                  <a:schemeClr val="bg1"/>
                </a:solidFill>
              </a:rPr>
              <a:t>分かります）</a:t>
            </a:r>
            <a:endParaRPr kumimoji="1" lang="ja-JP" altLang="en-US"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p:cNvSpPr txBox="1"/>
          <p:nvPr/>
        </p:nvSpPr>
        <p:spPr>
          <a:xfrm>
            <a:off x="882529" y="2996952"/>
            <a:ext cx="7378943" cy="523220"/>
          </a:xfrm>
          <a:prstGeom prst="rect">
            <a:avLst/>
          </a:prstGeom>
          <a:noFill/>
        </p:spPr>
        <p:txBody>
          <a:bodyPr wrap="none" rtlCol="0">
            <a:spAutoFit/>
          </a:bodyPr>
          <a:lstStyle/>
          <a:p>
            <a:r>
              <a:rPr kumimoji="1" lang="en-US" altLang="ja-JP" sz="2800" dirty="0" smtClean="0">
                <a:solidFill>
                  <a:schemeClr val="bg1"/>
                </a:solidFill>
              </a:rPr>
              <a:t>｢</a:t>
            </a:r>
            <a:r>
              <a:rPr kumimoji="1" lang="ja-JP" altLang="en-US" sz="2800" dirty="0" smtClean="0">
                <a:solidFill>
                  <a:schemeClr val="bg1"/>
                </a:solidFill>
              </a:rPr>
              <a:t>インターネット等を利用する選挙運動</a:t>
            </a:r>
            <a:r>
              <a:rPr kumimoji="1" lang="en-US" altLang="ja-JP" sz="2800" dirty="0" smtClean="0">
                <a:solidFill>
                  <a:schemeClr val="bg1"/>
                </a:solidFill>
              </a:rPr>
              <a:t>｣</a:t>
            </a:r>
            <a:r>
              <a:rPr kumimoji="1" lang="ja-JP" altLang="en-US" sz="2800" dirty="0" smtClean="0">
                <a:solidFill>
                  <a:schemeClr val="bg1"/>
                </a:solidFill>
              </a:rPr>
              <a:t>について</a:t>
            </a:r>
            <a:endParaRPr kumimoji="1" lang="ja-JP" altLang="en-US" sz="28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179508" y="733933"/>
          <a:ext cx="8784980" cy="5958442"/>
        </p:xfrm>
        <a:graphic>
          <a:graphicData uri="http://schemas.openxmlformats.org/drawingml/2006/table">
            <a:tbl>
              <a:tblPr firstRow="1" bandRow="1">
                <a:tableStyleId>{8799B23B-EC83-4686-B30A-512413B5E67A}</a:tableStyleId>
              </a:tblPr>
              <a:tblGrid>
                <a:gridCol w="1756996"/>
                <a:gridCol w="4075654"/>
                <a:gridCol w="1008112"/>
                <a:gridCol w="1008112"/>
                <a:gridCol w="936106"/>
              </a:tblGrid>
              <a:tr h="838911">
                <a:tc gridSpan="2">
                  <a:txBody>
                    <a:bodyPr/>
                    <a:lstStyle/>
                    <a:p>
                      <a:pPr algn="ctr"/>
                      <a:r>
                        <a:rPr kumimoji="1" lang="ja-JP" altLang="en-US" dirty="0" smtClean="0">
                          <a:solidFill>
                            <a:schemeClr val="bg1"/>
                          </a:solidFill>
                        </a:rPr>
                        <a:t>選挙運動の方法（ネット選挙）</a:t>
                      </a:r>
                      <a:endParaRPr kumimoji="1" lang="ja-JP" altLang="en-US" dirty="0">
                        <a:solidFill>
                          <a:schemeClr val="bg1"/>
                        </a:solidFill>
                      </a:endParaRPr>
                    </a:p>
                  </a:txBody>
                  <a:tcPr anchor="ctr"/>
                </a:tc>
                <a:tc hMerge="1">
                  <a:txBody>
                    <a:bodyPr/>
                    <a:lstStyle/>
                    <a:p>
                      <a:endParaRPr kumimoji="1" lang="ja-JP" altLang="en-US">
                        <a:solidFill>
                          <a:schemeClr val="bg1"/>
                        </a:solidFill>
                      </a:endParaRPr>
                    </a:p>
                  </a:txBody>
                  <a:tcPr/>
                </a:tc>
                <a:tc>
                  <a:txBody>
                    <a:bodyPr/>
                    <a:lstStyle/>
                    <a:p>
                      <a:pPr algn="ctr"/>
                      <a:r>
                        <a:rPr kumimoji="1" lang="ja-JP" altLang="en-US" dirty="0" smtClean="0">
                          <a:solidFill>
                            <a:schemeClr val="bg1"/>
                          </a:solidFill>
                        </a:rPr>
                        <a:t>政党等</a:t>
                      </a:r>
                      <a:endParaRPr kumimoji="1" lang="ja-JP" altLang="en-US" dirty="0">
                        <a:solidFill>
                          <a:schemeClr val="bg1"/>
                        </a:solidFill>
                      </a:endParaRPr>
                    </a:p>
                  </a:txBody>
                  <a:tcPr anchor="ctr"/>
                </a:tc>
                <a:tc>
                  <a:txBody>
                    <a:bodyPr/>
                    <a:lstStyle/>
                    <a:p>
                      <a:pPr algn="ctr"/>
                      <a:r>
                        <a:rPr kumimoji="1" lang="ja-JP" altLang="en-US" dirty="0" smtClean="0">
                          <a:solidFill>
                            <a:schemeClr val="bg1"/>
                          </a:solidFill>
                        </a:rPr>
                        <a:t>候補者</a:t>
                      </a:r>
                      <a:endParaRPr kumimoji="1" lang="ja-JP" altLang="en-US" dirty="0">
                        <a:solidFill>
                          <a:schemeClr val="bg1"/>
                        </a:solidFill>
                      </a:endParaRPr>
                    </a:p>
                  </a:txBody>
                  <a:tcPr anchor="ctr"/>
                </a:tc>
                <a:tc>
                  <a:txBody>
                    <a:bodyPr/>
                    <a:lstStyle/>
                    <a:p>
                      <a:pPr algn="ctr"/>
                      <a:r>
                        <a:rPr kumimoji="1" lang="ja-JP" altLang="en-US" dirty="0" smtClean="0">
                          <a:solidFill>
                            <a:schemeClr val="bg1"/>
                          </a:solidFill>
                        </a:rPr>
                        <a:t>一般</a:t>
                      </a:r>
                      <a:endParaRPr kumimoji="1" lang="en-US" altLang="ja-JP" dirty="0" smtClean="0">
                        <a:solidFill>
                          <a:schemeClr val="bg1"/>
                        </a:solidFill>
                      </a:endParaRPr>
                    </a:p>
                    <a:p>
                      <a:pPr algn="ctr"/>
                      <a:r>
                        <a:rPr kumimoji="1" lang="ja-JP" altLang="en-US" dirty="0" smtClean="0">
                          <a:solidFill>
                            <a:schemeClr val="bg1"/>
                          </a:solidFill>
                        </a:rPr>
                        <a:t>有権者</a:t>
                      </a:r>
                      <a:endParaRPr kumimoji="1" lang="ja-JP" altLang="en-US" dirty="0">
                        <a:solidFill>
                          <a:schemeClr val="bg1"/>
                        </a:solidFill>
                      </a:endParaRPr>
                    </a:p>
                  </a:txBody>
                  <a:tcPr anchor="ctr"/>
                </a:tc>
              </a:tr>
              <a:tr h="617064">
                <a:tc rowSpan="3">
                  <a:txBody>
                    <a:bodyPr/>
                    <a:lstStyle/>
                    <a:p>
                      <a:pPr algn="ctr"/>
                      <a:r>
                        <a:rPr kumimoji="1" lang="en-US" altLang="ja-JP" sz="2400" dirty="0" smtClean="0">
                          <a:solidFill>
                            <a:schemeClr val="bg1"/>
                          </a:solidFill>
                        </a:rPr>
                        <a:t>SNS</a:t>
                      </a:r>
                      <a:r>
                        <a:rPr kumimoji="1" lang="ja-JP" altLang="en-US" dirty="0" smtClean="0">
                          <a:solidFill>
                            <a:schemeClr val="bg1"/>
                          </a:solidFill>
                        </a:rPr>
                        <a:t>等</a:t>
                      </a:r>
                      <a:endParaRPr kumimoji="1" lang="en-US" altLang="ja-JP" dirty="0" smtClean="0">
                        <a:solidFill>
                          <a:schemeClr val="bg1"/>
                        </a:solidFill>
                      </a:endParaRPr>
                    </a:p>
                  </a:txBody>
                  <a:tcPr anchor="ctr"/>
                </a:tc>
                <a:tc>
                  <a:txBody>
                    <a:bodyPr/>
                    <a:lstStyle/>
                    <a:p>
                      <a:pPr algn="l"/>
                      <a:r>
                        <a:rPr kumimoji="1" lang="ja-JP" altLang="en-US" dirty="0" smtClean="0">
                          <a:solidFill>
                            <a:schemeClr val="bg1"/>
                          </a:solidFill>
                        </a:rPr>
                        <a:t>ホームページ・ブログ等</a:t>
                      </a:r>
                      <a:endParaRPr kumimoji="1" lang="ja-JP" altLang="en-US" dirty="0">
                        <a:solidFill>
                          <a:schemeClr val="bg1"/>
                        </a:solidFill>
                      </a:endParaRPr>
                    </a:p>
                  </a:txBody>
                  <a:tcPr anchor="ctr"/>
                </a:tc>
                <a:tc>
                  <a:txBody>
                    <a:bodyPr/>
                    <a:lstStyle/>
                    <a:p>
                      <a:pPr algn="ctr"/>
                      <a:r>
                        <a:rPr kumimoji="1" lang="ja-JP" altLang="en-US" sz="3600" dirty="0" smtClean="0">
                          <a:solidFill>
                            <a:srgbClr val="FFFF00"/>
                          </a:solidFill>
                        </a:rPr>
                        <a:t>○</a:t>
                      </a:r>
                      <a:endParaRPr kumimoji="1" lang="en-US" altLang="ja-JP" sz="3600" dirty="0" smtClean="0">
                        <a:solidFill>
                          <a:srgbClr val="FFFF00"/>
                        </a:solidFill>
                      </a:endParaRPr>
                    </a:p>
                  </a:txBody>
                  <a:tcPr anchor="ctr"/>
                </a:tc>
                <a:tc>
                  <a:txBody>
                    <a:bodyPr/>
                    <a:lstStyle/>
                    <a:p>
                      <a:pPr algn="ctr"/>
                      <a:r>
                        <a:rPr kumimoji="1" lang="ja-JP" altLang="en-US" sz="3600" dirty="0" smtClean="0">
                          <a:solidFill>
                            <a:srgbClr val="FFFF00"/>
                          </a:solidFill>
                        </a:rPr>
                        <a:t>○</a:t>
                      </a:r>
                      <a:endParaRPr kumimoji="1" lang="ja-JP" altLang="en-US" sz="3600" dirty="0">
                        <a:solidFill>
                          <a:srgbClr val="FFFF00"/>
                        </a:solidFill>
                      </a:endParaRPr>
                    </a:p>
                  </a:txBody>
                  <a:tcPr anchor="ctr"/>
                </a:tc>
                <a:tc>
                  <a:txBody>
                    <a:bodyPr/>
                    <a:lstStyle/>
                    <a:p>
                      <a:pPr algn="ctr"/>
                      <a:r>
                        <a:rPr kumimoji="1" lang="ja-JP" altLang="en-US" sz="3600" dirty="0" smtClean="0">
                          <a:solidFill>
                            <a:srgbClr val="FFFF00"/>
                          </a:solidFill>
                        </a:rPr>
                        <a:t>○</a:t>
                      </a:r>
                      <a:endParaRPr kumimoji="1" lang="ja-JP" altLang="en-US" sz="3600" dirty="0">
                        <a:solidFill>
                          <a:srgbClr val="FFFF00"/>
                        </a:solidFill>
                      </a:endParaRPr>
                    </a:p>
                  </a:txBody>
                  <a:tcPr anchor="ctr"/>
                </a:tc>
              </a:tr>
              <a:tr h="728108">
                <a:tc vMerge="1">
                  <a:txBody>
                    <a:bodyPr/>
                    <a:lstStyle/>
                    <a:p>
                      <a:endParaRPr kumimoji="1" lang="ja-JP" altLang="en-US">
                        <a:solidFill>
                          <a:schemeClr val="bg1"/>
                        </a:solidFill>
                      </a:endParaRPr>
                    </a:p>
                  </a:txBody>
                  <a:tcPr/>
                </a:tc>
                <a:tc>
                  <a:txBody>
                    <a:bodyPr/>
                    <a:lstStyle/>
                    <a:p>
                      <a:pPr algn="l"/>
                      <a:r>
                        <a:rPr kumimoji="1" lang="en-US" altLang="ja-JP" dirty="0" smtClean="0">
                          <a:solidFill>
                            <a:schemeClr val="bg1"/>
                          </a:solidFill>
                        </a:rPr>
                        <a:t>LINE</a:t>
                      </a:r>
                      <a:r>
                        <a:rPr kumimoji="1" lang="ja-JP" altLang="en-US" dirty="0" smtClean="0">
                          <a:solidFill>
                            <a:schemeClr val="bg1"/>
                          </a:solidFill>
                        </a:rPr>
                        <a:t>・</a:t>
                      </a:r>
                      <a:r>
                        <a:rPr kumimoji="1" lang="en-US" altLang="ja-JP" dirty="0" err="1" smtClean="0">
                          <a:solidFill>
                            <a:schemeClr val="bg1"/>
                          </a:solidFill>
                        </a:rPr>
                        <a:t>Facebook</a:t>
                      </a:r>
                      <a:r>
                        <a:rPr kumimoji="1" lang="ja-JP" altLang="en-US" dirty="0" smtClean="0">
                          <a:solidFill>
                            <a:schemeClr val="bg1"/>
                          </a:solidFill>
                        </a:rPr>
                        <a:t>・ツイッター等の</a:t>
                      </a:r>
                      <a:r>
                        <a:rPr kumimoji="1" lang="en-US" altLang="ja-JP" dirty="0" smtClean="0">
                          <a:solidFill>
                            <a:schemeClr val="bg1"/>
                          </a:solidFill>
                        </a:rPr>
                        <a:t>SNS</a:t>
                      </a:r>
                      <a:endParaRPr kumimoji="1" lang="ja-JP" altLang="en-US" dirty="0">
                        <a:solidFill>
                          <a:schemeClr val="bg1"/>
                        </a:solidFill>
                      </a:endParaRPr>
                    </a:p>
                  </a:txBody>
                  <a:tcPr anchor="ctr"/>
                </a:tc>
                <a:tc>
                  <a:txBody>
                    <a:bodyPr/>
                    <a:lstStyle/>
                    <a:p>
                      <a:pPr algn="ctr"/>
                      <a:r>
                        <a:rPr kumimoji="1" lang="ja-JP" altLang="en-US" sz="3600" dirty="0" smtClean="0">
                          <a:solidFill>
                            <a:srgbClr val="FFFF00"/>
                          </a:solidFill>
                        </a:rPr>
                        <a:t>○</a:t>
                      </a:r>
                      <a:endParaRPr kumimoji="1" lang="ja-JP" altLang="en-US" sz="3600" dirty="0">
                        <a:solidFill>
                          <a:srgbClr val="FFFF00"/>
                        </a:solidFill>
                      </a:endParaRPr>
                    </a:p>
                  </a:txBody>
                  <a:tcPr anchor="ctr"/>
                </a:tc>
                <a:tc>
                  <a:txBody>
                    <a:bodyPr/>
                    <a:lstStyle/>
                    <a:p>
                      <a:pPr algn="ctr"/>
                      <a:r>
                        <a:rPr kumimoji="1" lang="ja-JP" altLang="en-US" sz="3600" dirty="0" smtClean="0">
                          <a:solidFill>
                            <a:srgbClr val="FFFF00"/>
                          </a:solidFill>
                        </a:rPr>
                        <a:t>○</a:t>
                      </a:r>
                      <a:endParaRPr kumimoji="1" lang="ja-JP" altLang="en-US" sz="3600" dirty="0">
                        <a:solidFill>
                          <a:srgbClr val="FFFF00"/>
                        </a:solidFill>
                      </a:endParaRPr>
                    </a:p>
                  </a:txBody>
                  <a:tcPr anchor="ctr"/>
                </a:tc>
                <a:tc>
                  <a:txBody>
                    <a:bodyPr/>
                    <a:lstStyle/>
                    <a:p>
                      <a:pPr algn="ctr"/>
                      <a:r>
                        <a:rPr kumimoji="1" lang="ja-JP" altLang="en-US" sz="3600" dirty="0" smtClean="0">
                          <a:solidFill>
                            <a:srgbClr val="FFFF00"/>
                          </a:solidFill>
                        </a:rPr>
                        <a:t>○</a:t>
                      </a:r>
                      <a:endParaRPr kumimoji="1" lang="ja-JP" altLang="en-US" sz="3600" dirty="0">
                        <a:solidFill>
                          <a:srgbClr val="FFFF00"/>
                        </a:solidFill>
                      </a:endParaRPr>
                    </a:p>
                  </a:txBody>
                  <a:tcPr anchor="ctr"/>
                </a:tc>
              </a:tr>
              <a:tr h="728108">
                <a:tc vMerge="1">
                  <a:txBody>
                    <a:bodyPr/>
                    <a:lstStyle/>
                    <a:p>
                      <a:endParaRPr kumimoji="1" lang="ja-JP" altLang="en-US">
                        <a:solidFill>
                          <a:schemeClr val="bg1"/>
                        </a:solidFill>
                      </a:endParaRPr>
                    </a:p>
                  </a:txBody>
                  <a:tcPr/>
                </a:tc>
                <a:tc>
                  <a:txBody>
                    <a:bodyPr/>
                    <a:lstStyle/>
                    <a:p>
                      <a:pPr algn="l"/>
                      <a:r>
                        <a:rPr kumimoji="1" lang="ja-JP" altLang="en-US" dirty="0" smtClean="0">
                          <a:solidFill>
                            <a:schemeClr val="bg1"/>
                          </a:solidFill>
                        </a:rPr>
                        <a:t>政策動画のネット配信</a:t>
                      </a:r>
                      <a:endParaRPr kumimoji="1" lang="ja-JP" altLang="en-US" dirty="0">
                        <a:solidFill>
                          <a:schemeClr val="bg1"/>
                        </a:solidFill>
                      </a:endParaRPr>
                    </a:p>
                  </a:txBody>
                  <a:tcPr anchor="ctr"/>
                </a:tc>
                <a:tc>
                  <a:txBody>
                    <a:bodyPr/>
                    <a:lstStyle/>
                    <a:p>
                      <a:pPr algn="ctr"/>
                      <a:r>
                        <a:rPr kumimoji="1" lang="ja-JP" altLang="en-US" sz="3600" dirty="0" smtClean="0">
                          <a:solidFill>
                            <a:srgbClr val="FFFF00"/>
                          </a:solidFill>
                        </a:rPr>
                        <a:t>○</a:t>
                      </a:r>
                      <a:endParaRPr kumimoji="1" lang="ja-JP" altLang="en-US" sz="3600" dirty="0">
                        <a:solidFill>
                          <a:srgbClr val="FFFF00"/>
                        </a:solidFill>
                      </a:endParaRPr>
                    </a:p>
                  </a:txBody>
                  <a:tcPr anchor="ctr"/>
                </a:tc>
                <a:tc>
                  <a:txBody>
                    <a:bodyPr/>
                    <a:lstStyle/>
                    <a:p>
                      <a:pPr algn="ctr"/>
                      <a:r>
                        <a:rPr kumimoji="1" lang="ja-JP" altLang="en-US" sz="3600" dirty="0" smtClean="0">
                          <a:solidFill>
                            <a:srgbClr val="FFFF00"/>
                          </a:solidFill>
                        </a:rPr>
                        <a:t>○</a:t>
                      </a:r>
                      <a:endParaRPr kumimoji="1" lang="ja-JP" altLang="en-US" sz="3600" dirty="0">
                        <a:solidFill>
                          <a:srgbClr val="FFFF00"/>
                        </a:solidFill>
                      </a:endParaRPr>
                    </a:p>
                  </a:txBody>
                  <a:tcPr anchor="ctr"/>
                </a:tc>
                <a:tc>
                  <a:txBody>
                    <a:bodyPr/>
                    <a:lstStyle/>
                    <a:p>
                      <a:pPr algn="ctr"/>
                      <a:r>
                        <a:rPr kumimoji="1" lang="ja-JP" altLang="en-US" sz="3600" dirty="0" smtClean="0">
                          <a:solidFill>
                            <a:srgbClr val="FFFF00"/>
                          </a:solidFill>
                        </a:rPr>
                        <a:t>○</a:t>
                      </a:r>
                      <a:endParaRPr kumimoji="1" lang="ja-JP" altLang="en-US" sz="3600" dirty="0">
                        <a:solidFill>
                          <a:srgbClr val="FFFF00"/>
                        </a:solidFill>
                      </a:endParaRPr>
                    </a:p>
                  </a:txBody>
                  <a:tcPr anchor="ctr"/>
                </a:tc>
              </a:tr>
              <a:tr h="728108">
                <a:tc rowSpan="2">
                  <a:txBody>
                    <a:bodyPr/>
                    <a:lstStyle/>
                    <a:p>
                      <a:pPr algn="ctr"/>
                      <a:r>
                        <a:rPr kumimoji="1" lang="ja-JP" altLang="en-US" dirty="0" smtClean="0">
                          <a:solidFill>
                            <a:schemeClr val="bg1"/>
                          </a:solidFill>
                        </a:rPr>
                        <a:t>電子メール</a:t>
                      </a:r>
                      <a:endParaRPr kumimoji="1" lang="ja-JP" altLang="en-US" dirty="0">
                        <a:solidFill>
                          <a:schemeClr val="bg1"/>
                        </a:solidFill>
                      </a:endParaRPr>
                    </a:p>
                  </a:txBody>
                  <a:tcPr anchor="ctr"/>
                </a:tc>
                <a:tc>
                  <a:txBody>
                    <a:bodyPr/>
                    <a:lstStyle/>
                    <a:p>
                      <a:pPr algn="l"/>
                      <a:r>
                        <a:rPr kumimoji="1" lang="ja-JP" altLang="en-US" dirty="0" smtClean="0">
                          <a:solidFill>
                            <a:schemeClr val="bg1"/>
                          </a:solidFill>
                        </a:rPr>
                        <a:t>選挙運動の内容を</a:t>
                      </a:r>
                      <a:r>
                        <a:rPr kumimoji="1" lang="en-US" altLang="ja-JP" dirty="0" smtClean="0">
                          <a:solidFill>
                            <a:schemeClr val="bg1"/>
                          </a:solidFill>
                        </a:rPr>
                        <a:t>E-Mail</a:t>
                      </a:r>
                      <a:r>
                        <a:rPr kumimoji="1" lang="ja-JP" altLang="en-US" dirty="0" smtClean="0">
                          <a:solidFill>
                            <a:schemeClr val="bg1"/>
                          </a:solidFill>
                        </a:rPr>
                        <a:t>で送る</a:t>
                      </a:r>
                      <a:endParaRPr kumimoji="1" lang="ja-JP" altLang="en-US" dirty="0">
                        <a:solidFill>
                          <a:schemeClr val="bg1"/>
                        </a:solidFill>
                      </a:endParaRPr>
                    </a:p>
                  </a:txBody>
                  <a:tcPr anchor="ctr"/>
                </a:tc>
                <a:tc>
                  <a:txBody>
                    <a:bodyPr/>
                    <a:lstStyle/>
                    <a:p>
                      <a:pPr algn="ctr"/>
                      <a:r>
                        <a:rPr kumimoji="1" lang="ja-JP" altLang="en-US" sz="3600" dirty="0" smtClean="0">
                          <a:solidFill>
                            <a:srgbClr val="FFFF00"/>
                          </a:solidFill>
                        </a:rPr>
                        <a:t>○</a:t>
                      </a:r>
                      <a:endParaRPr kumimoji="1" lang="ja-JP" altLang="en-US" sz="3600" dirty="0">
                        <a:solidFill>
                          <a:srgbClr val="FFFF00"/>
                        </a:solidFill>
                      </a:endParaRPr>
                    </a:p>
                  </a:txBody>
                  <a:tcPr anchor="ctr"/>
                </a:tc>
                <a:tc>
                  <a:txBody>
                    <a:bodyPr/>
                    <a:lstStyle/>
                    <a:p>
                      <a:pPr algn="ctr"/>
                      <a:r>
                        <a:rPr kumimoji="1" lang="ja-JP" altLang="en-US" sz="3600" dirty="0" smtClean="0">
                          <a:solidFill>
                            <a:srgbClr val="FFFF00"/>
                          </a:solidFill>
                        </a:rPr>
                        <a:t>○</a:t>
                      </a:r>
                      <a:endParaRPr kumimoji="1" lang="ja-JP" altLang="en-US" sz="3600" dirty="0">
                        <a:solidFill>
                          <a:srgbClr val="FFFF00"/>
                        </a:solidFill>
                      </a:endParaRPr>
                    </a:p>
                  </a:txBody>
                  <a:tcPr anchor="ctr"/>
                </a:tc>
                <a:tc>
                  <a:txBody>
                    <a:bodyPr/>
                    <a:lstStyle/>
                    <a:p>
                      <a:pPr algn="ctr"/>
                      <a:r>
                        <a:rPr kumimoji="1" lang="en-US" altLang="ja-JP" sz="3600" dirty="0" smtClean="0">
                          <a:solidFill>
                            <a:srgbClr val="FF0000"/>
                          </a:solidFill>
                        </a:rPr>
                        <a:t>×</a:t>
                      </a:r>
                      <a:endParaRPr kumimoji="1" lang="ja-JP" altLang="en-US" sz="3600" dirty="0">
                        <a:solidFill>
                          <a:srgbClr val="FF0000"/>
                        </a:solidFill>
                      </a:endParaRPr>
                    </a:p>
                  </a:txBody>
                  <a:tcPr anchor="ctr"/>
                </a:tc>
              </a:tr>
              <a:tr h="728108">
                <a:tc vMerge="1">
                  <a:txBody>
                    <a:bodyPr/>
                    <a:lstStyle/>
                    <a:p>
                      <a:endParaRPr kumimoji="1" lang="ja-JP" altLang="en-US">
                        <a:solidFill>
                          <a:schemeClr val="bg1"/>
                        </a:solidFill>
                      </a:endParaRPr>
                    </a:p>
                  </a:txBody>
                  <a:tcPr/>
                </a:tc>
                <a:tc>
                  <a:txBody>
                    <a:bodyPr/>
                    <a:lstStyle/>
                    <a:p>
                      <a:pPr algn="l"/>
                      <a:r>
                        <a:rPr kumimoji="1" lang="en-US" altLang="ja-JP" dirty="0" smtClean="0">
                          <a:solidFill>
                            <a:schemeClr val="bg1"/>
                          </a:solidFill>
                        </a:rPr>
                        <a:t>E-Mail</a:t>
                      </a:r>
                      <a:r>
                        <a:rPr kumimoji="1" lang="ja-JP" altLang="en-US" dirty="0" smtClean="0">
                          <a:solidFill>
                            <a:schemeClr val="bg1"/>
                          </a:solidFill>
                        </a:rPr>
                        <a:t>の選挙運動の内容を転送する</a:t>
                      </a:r>
                      <a:endParaRPr kumimoji="1" lang="ja-JP" altLang="en-US" dirty="0">
                        <a:solidFill>
                          <a:schemeClr val="bg1"/>
                        </a:solidFill>
                      </a:endParaRPr>
                    </a:p>
                  </a:txBody>
                  <a:tcPr anchor="ctr"/>
                </a:tc>
                <a:tc>
                  <a:txBody>
                    <a:bodyPr/>
                    <a:lstStyle/>
                    <a:p>
                      <a:pPr algn="ctr"/>
                      <a:r>
                        <a:rPr kumimoji="1" lang="ja-JP" altLang="en-US" sz="3600" dirty="0" smtClean="0">
                          <a:solidFill>
                            <a:srgbClr val="FFFF00"/>
                          </a:solidFill>
                        </a:rPr>
                        <a:t>○</a:t>
                      </a:r>
                      <a:endParaRPr kumimoji="1" lang="ja-JP" altLang="en-US" sz="3600" dirty="0">
                        <a:solidFill>
                          <a:srgbClr val="FFFF00"/>
                        </a:solidFill>
                      </a:endParaRPr>
                    </a:p>
                  </a:txBody>
                  <a:tcPr anchor="ctr"/>
                </a:tc>
                <a:tc>
                  <a:txBody>
                    <a:bodyPr/>
                    <a:lstStyle/>
                    <a:p>
                      <a:pPr algn="ctr"/>
                      <a:r>
                        <a:rPr kumimoji="1" lang="ja-JP" altLang="en-US" sz="3600" dirty="0" smtClean="0">
                          <a:solidFill>
                            <a:srgbClr val="FFFF00"/>
                          </a:solidFill>
                        </a:rPr>
                        <a:t>○</a:t>
                      </a:r>
                      <a:endParaRPr kumimoji="1" lang="ja-JP" altLang="en-US" sz="3600" dirty="0">
                        <a:solidFill>
                          <a:srgbClr val="FFFF00"/>
                        </a:solidFill>
                      </a:endParaRPr>
                    </a:p>
                  </a:txBody>
                  <a:tcPr anchor="ctr"/>
                </a:tc>
                <a:tc>
                  <a:txBody>
                    <a:bodyPr/>
                    <a:lstStyle/>
                    <a:p>
                      <a:pPr algn="ctr"/>
                      <a:r>
                        <a:rPr kumimoji="1" lang="en-US" altLang="ja-JP" sz="3600" dirty="0" smtClean="0">
                          <a:solidFill>
                            <a:srgbClr val="FF0000"/>
                          </a:solidFill>
                        </a:rPr>
                        <a:t>×</a:t>
                      </a:r>
                      <a:endParaRPr kumimoji="1" lang="ja-JP" altLang="en-US" sz="3600" dirty="0">
                        <a:solidFill>
                          <a:srgbClr val="FF0000"/>
                        </a:solidFill>
                      </a:endParaRPr>
                    </a:p>
                  </a:txBody>
                  <a:tcPr anchor="ctr"/>
                </a:tc>
              </a:tr>
              <a:tr h="728108">
                <a:tc>
                  <a:txBody>
                    <a:bodyPr/>
                    <a:lstStyle/>
                    <a:p>
                      <a:pPr algn="ctr"/>
                      <a:r>
                        <a:rPr kumimoji="1" lang="ja-JP" altLang="en-US" sz="2000" dirty="0" smtClean="0">
                          <a:solidFill>
                            <a:schemeClr val="bg1"/>
                          </a:solidFill>
                        </a:rPr>
                        <a:t>有料</a:t>
                      </a:r>
                      <a:r>
                        <a:rPr kumimoji="1" lang="en-US" altLang="ja-JP" sz="2000" dirty="0" smtClean="0">
                          <a:solidFill>
                            <a:schemeClr val="bg1"/>
                          </a:solidFill>
                        </a:rPr>
                        <a:t>WEB</a:t>
                      </a:r>
                      <a:r>
                        <a:rPr kumimoji="1" lang="ja-JP" altLang="en-US" dirty="0" smtClean="0">
                          <a:solidFill>
                            <a:schemeClr val="bg1"/>
                          </a:solidFill>
                        </a:rPr>
                        <a:t>広告</a:t>
                      </a:r>
                      <a:endParaRPr kumimoji="1" lang="ja-JP" altLang="en-US" dirty="0">
                        <a:solidFill>
                          <a:schemeClr val="bg1"/>
                        </a:solidFill>
                      </a:endParaRPr>
                    </a:p>
                  </a:txBody>
                  <a:tcPr anchor="ctr"/>
                </a:tc>
                <a:tc>
                  <a:txBody>
                    <a:bodyPr/>
                    <a:lstStyle/>
                    <a:p>
                      <a:pPr algn="l"/>
                      <a:r>
                        <a:rPr kumimoji="1" lang="ja-JP" altLang="en-US" dirty="0" smtClean="0">
                          <a:solidFill>
                            <a:schemeClr val="bg1"/>
                          </a:solidFill>
                        </a:rPr>
                        <a:t>選挙用ポスター･広告</a:t>
                      </a:r>
                      <a:endParaRPr kumimoji="1" lang="ja-JP" altLang="en-US" dirty="0">
                        <a:solidFill>
                          <a:schemeClr val="bg1"/>
                        </a:solidFill>
                      </a:endParaRPr>
                    </a:p>
                  </a:txBody>
                  <a:tcPr anchor="ctr"/>
                </a:tc>
                <a:tc>
                  <a:txBody>
                    <a:bodyPr/>
                    <a:lstStyle/>
                    <a:p>
                      <a:pPr algn="ctr"/>
                      <a:r>
                        <a:rPr kumimoji="1" lang="en-US" altLang="ja-JP" sz="3600" dirty="0" smtClean="0">
                          <a:solidFill>
                            <a:srgbClr val="FF0000"/>
                          </a:solidFill>
                        </a:rPr>
                        <a:t>×</a:t>
                      </a:r>
                      <a:endParaRPr kumimoji="1" lang="ja-JP" altLang="en-US" sz="3600" dirty="0">
                        <a:solidFill>
                          <a:srgbClr val="FF0000"/>
                        </a:solidFill>
                      </a:endParaRPr>
                    </a:p>
                  </a:txBody>
                  <a:tcPr anchor="ctr"/>
                </a:tc>
                <a:tc>
                  <a:txBody>
                    <a:bodyPr/>
                    <a:lstStyle/>
                    <a:p>
                      <a:pPr algn="ctr"/>
                      <a:r>
                        <a:rPr kumimoji="1" lang="en-US" altLang="ja-JP" sz="3600" dirty="0" smtClean="0">
                          <a:solidFill>
                            <a:srgbClr val="FF0000"/>
                          </a:solidFill>
                        </a:rPr>
                        <a:t>×</a:t>
                      </a:r>
                      <a:endParaRPr kumimoji="1" lang="ja-JP" altLang="en-US" sz="3600" dirty="0">
                        <a:solidFill>
                          <a:srgbClr val="FF0000"/>
                        </a:solidFill>
                      </a:endParaRPr>
                    </a:p>
                  </a:txBody>
                  <a:tcPr anchor="ctr"/>
                </a:tc>
                <a:tc>
                  <a:txBody>
                    <a:bodyPr/>
                    <a:lstStyle/>
                    <a:p>
                      <a:pPr algn="ctr"/>
                      <a:r>
                        <a:rPr kumimoji="1" lang="en-US" altLang="ja-JP" sz="3600" dirty="0" smtClean="0">
                          <a:solidFill>
                            <a:srgbClr val="FF0000"/>
                          </a:solidFill>
                        </a:rPr>
                        <a:t>×</a:t>
                      </a:r>
                      <a:endParaRPr kumimoji="1" lang="ja-JP" altLang="en-US" sz="3600" dirty="0">
                        <a:solidFill>
                          <a:srgbClr val="FF0000"/>
                        </a:solidFill>
                      </a:endParaRPr>
                    </a:p>
                  </a:txBody>
                  <a:tcPr anchor="ctr"/>
                </a:tc>
              </a:tr>
              <a:tr h="838911">
                <a:tc>
                  <a:txBody>
                    <a:bodyPr/>
                    <a:lstStyle/>
                    <a:p>
                      <a:pPr algn="ctr"/>
                      <a:r>
                        <a:rPr kumimoji="1" lang="ja-JP" altLang="en-US" dirty="0" smtClean="0">
                          <a:solidFill>
                            <a:schemeClr val="bg1"/>
                          </a:solidFill>
                        </a:rPr>
                        <a:t>印刷物</a:t>
                      </a:r>
                      <a:endParaRPr kumimoji="1" lang="ja-JP" altLang="en-US" dirty="0">
                        <a:solidFill>
                          <a:schemeClr val="bg1"/>
                        </a:solidFill>
                      </a:endParaRPr>
                    </a:p>
                  </a:txBody>
                  <a:tcPr anchor="ctr"/>
                </a:tc>
                <a:tc>
                  <a:txBody>
                    <a:bodyPr/>
                    <a:lstStyle/>
                    <a:p>
                      <a:pPr algn="l"/>
                      <a:r>
                        <a:rPr kumimoji="1" lang="ja-JP" altLang="en-US" dirty="0" smtClean="0">
                          <a:solidFill>
                            <a:schemeClr val="bg1"/>
                          </a:solidFill>
                        </a:rPr>
                        <a:t>インターネット上にある選挙運動用ビラ、ポスターを紙に印刷して配布する</a:t>
                      </a:r>
                      <a:endParaRPr kumimoji="1" lang="ja-JP" altLang="en-US" dirty="0">
                        <a:solidFill>
                          <a:schemeClr val="bg1"/>
                        </a:solidFill>
                      </a:endParaRPr>
                    </a:p>
                  </a:txBody>
                  <a:tcPr anchor="ctr"/>
                </a:tc>
                <a:tc>
                  <a:txBody>
                    <a:bodyPr/>
                    <a:lstStyle/>
                    <a:p>
                      <a:pPr algn="ctr"/>
                      <a:r>
                        <a:rPr kumimoji="1" lang="en-US" altLang="ja-JP" sz="3600" dirty="0" smtClean="0">
                          <a:solidFill>
                            <a:srgbClr val="FF0000"/>
                          </a:solidFill>
                        </a:rPr>
                        <a:t>×</a:t>
                      </a:r>
                      <a:endParaRPr kumimoji="1" lang="ja-JP" altLang="en-US" sz="3600" dirty="0">
                        <a:solidFill>
                          <a:srgbClr val="FF0000"/>
                        </a:solidFill>
                      </a:endParaRPr>
                    </a:p>
                  </a:txBody>
                  <a:tcPr anchor="ctr"/>
                </a:tc>
                <a:tc>
                  <a:txBody>
                    <a:bodyPr/>
                    <a:lstStyle/>
                    <a:p>
                      <a:pPr algn="ctr"/>
                      <a:r>
                        <a:rPr kumimoji="1" lang="en-US" altLang="ja-JP" sz="3600" dirty="0" smtClean="0">
                          <a:solidFill>
                            <a:srgbClr val="FF0000"/>
                          </a:solidFill>
                        </a:rPr>
                        <a:t>×</a:t>
                      </a:r>
                      <a:endParaRPr kumimoji="1" lang="ja-JP" altLang="en-US" sz="3600" dirty="0">
                        <a:solidFill>
                          <a:srgbClr val="FF0000"/>
                        </a:solidFill>
                      </a:endParaRPr>
                    </a:p>
                  </a:txBody>
                  <a:tcPr anchor="ctr"/>
                </a:tc>
                <a:tc>
                  <a:txBody>
                    <a:bodyPr/>
                    <a:lstStyle/>
                    <a:p>
                      <a:pPr algn="ctr"/>
                      <a:r>
                        <a:rPr kumimoji="1" lang="en-US" altLang="ja-JP" sz="3600" dirty="0" smtClean="0">
                          <a:solidFill>
                            <a:srgbClr val="FF0000"/>
                          </a:solidFill>
                        </a:rPr>
                        <a:t>×</a:t>
                      </a:r>
                      <a:endParaRPr kumimoji="1" lang="ja-JP" altLang="en-US" sz="3600" dirty="0">
                        <a:solidFill>
                          <a:srgbClr val="FF0000"/>
                        </a:solidFill>
                      </a:endParaRPr>
                    </a:p>
                  </a:txBody>
                  <a:tcPr anchor="ctr"/>
                </a:tc>
              </a:tr>
            </a:tbl>
          </a:graphicData>
        </a:graphic>
      </p:graphicFrame>
      <p:sp>
        <p:nvSpPr>
          <p:cNvPr id="3" name="テキスト ボックス 2"/>
          <p:cNvSpPr txBox="1"/>
          <p:nvPr/>
        </p:nvSpPr>
        <p:spPr>
          <a:xfrm>
            <a:off x="1231983" y="0"/>
            <a:ext cx="6680034" cy="769441"/>
          </a:xfrm>
          <a:prstGeom prst="rect">
            <a:avLst/>
          </a:prstGeom>
          <a:noFill/>
        </p:spPr>
        <p:txBody>
          <a:bodyPr wrap="none" rtlCol="0">
            <a:spAutoFit/>
          </a:bodyPr>
          <a:lstStyle/>
          <a:p>
            <a:r>
              <a:rPr kumimoji="1" lang="ja-JP" altLang="en-US" sz="3600" dirty="0" smtClean="0">
                <a:solidFill>
                  <a:schemeClr val="bg1"/>
                </a:solidFill>
              </a:rPr>
              <a:t>ネット選挙　</a:t>
            </a:r>
            <a:r>
              <a:rPr kumimoji="1" lang="ja-JP" altLang="en-US" sz="3600" dirty="0" smtClean="0">
                <a:solidFill>
                  <a:srgbClr val="FFFF00"/>
                </a:solidFill>
              </a:rPr>
              <a:t>○</a:t>
            </a:r>
            <a:r>
              <a:rPr kumimoji="1" lang="ja-JP" altLang="en-US" sz="3600" dirty="0" smtClean="0">
                <a:solidFill>
                  <a:schemeClr val="bg1"/>
                </a:solidFill>
              </a:rPr>
              <a:t>できる</a:t>
            </a:r>
            <a:r>
              <a:rPr lang="ja-JP" altLang="en-US" sz="3600" dirty="0" smtClean="0">
                <a:solidFill>
                  <a:schemeClr val="bg1"/>
                </a:solidFill>
              </a:rPr>
              <a:t>　</a:t>
            </a:r>
            <a:r>
              <a:rPr lang="en-US" altLang="ja-JP" sz="4400" dirty="0" smtClean="0">
                <a:solidFill>
                  <a:srgbClr val="FF0000"/>
                </a:solidFill>
              </a:rPr>
              <a:t>×</a:t>
            </a:r>
            <a:r>
              <a:rPr kumimoji="1" lang="ja-JP" altLang="en-US" sz="3600" dirty="0" smtClean="0">
                <a:solidFill>
                  <a:schemeClr val="bg1"/>
                </a:solidFill>
              </a:rPr>
              <a:t>できない</a:t>
            </a:r>
            <a:endParaRPr kumimoji="1" lang="ja-JP" altLang="en-US" sz="36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グループ化 30"/>
          <p:cNvGrpSpPr/>
          <p:nvPr/>
        </p:nvGrpSpPr>
        <p:grpSpPr>
          <a:xfrm>
            <a:off x="4860032" y="87015"/>
            <a:ext cx="4032448" cy="2405881"/>
            <a:chOff x="4860032" y="87015"/>
            <a:chExt cx="4032448" cy="2627772"/>
          </a:xfrm>
        </p:grpSpPr>
        <p:sp>
          <p:nvSpPr>
            <p:cNvPr id="23" name="角丸四角形 22"/>
            <p:cNvSpPr/>
            <p:nvPr/>
          </p:nvSpPr>
          <p:spPr>
            <a:xfrm>
              <a:off x="4860032" y="653939"/>
              <a:ext cx="4032448" cy="2060848"/>
            </a:xfrm>
            <a:prstGeom prst="roundRect">
              <a:avLst>
                <a:gd name="adj" fmla="val 11206"/>
              </a:avLst>
            </a:prstGeom>
            <a:solidFill>
              <a:schemeClr val="tx1"/>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022892" y="87015"/>
              <a:ext cx="3653564" cy="461665"/>
            </a:xfrm>
            <a:prstGeom prst="rect">
              <a:avLst/>
            </a:prstGeom>
            <a:noFill/>
          </p:spPr>
          <p:txBody>
            <a:bodyPr wrap="none" rtlCol="0">
              <a:spAutoFit/>
            </a:bodyPr>
            <a:lstStyle/>
            <a:p>
              <a:r>
                <a:rPr kumimoji="1" lang="ja-JP" altLang="en-US" sz="2400" dirty="0" smtClean="0">
                  <a:solidFill>
                    <a:schemeClr val="bg1"/>
                  </a:solidFill>
                  <a:latin typeface="ＤＨＰ特太ゴシック体" pitchFamily="50" charset="-128"/>
                  <a:ea typeface="ＤＨＰ特太ゴシック体" pitchFamily="50" charset="-128"/>
                </a:rPr>
                <a:t>この書込みは　○？　</a:t>
              </a:r>
              <a:r>
                <a:rPr kumimoji="1" lang="en-US" altLang="ja-JP" sz="2400" dirty="0" smtClean="0">
                  <a:solidFill>
                    <a:schemeClr val="bg1"/>
                  </a:solidFill>
                  <a:latin typeface="ＤＨＰ特太ゴシック体" pitchFamily="50" charset="-128"/>
                  <a:ea typeface="ＤＨＰ特太ゴシック体" pitchFamily="50" charset="-128"/>
                </a:rPr>
                <a:t>×</a:t>
              </a:r>
              <a:r>
                <a:rPr kumimoji="1" lang="ja-JP" altLang="en-US" sz="2400" dirty="0" smtClean="0">
                  <a:solidFill>
                    <a:schemeClr val="bg1"/>
                  </a:solidFill>
                  <a:latin typeface="ＤＨＰ特太ゴシック体" pitchFamily="50" charset="-128"/>
                  <a:ea typeface="ＤＨＰ特太ゴシック体" pitchFamily="50" charset="-128"/>
                </a:rPr>
                <a:t>？</a:t>
              </a:r>
              <a:endParaRPr kumimoji="1" lang="en-US" altLang="ja-JP" sz="2400" dirty="0" smtClean="0">
                <a:solidFill>
                  <a:schemeClr val="bg1"/>
                </a:solidFill>
                <a:latin typeface="ＤＨＰ特太ゴシック体" pitchFamily="50" charset="-128"/>
                <a:ea typeface="ＤＨＰ特太ゴシック体" pitchFamily="50" charset="-128"/>
              </a:endParaRPr>
            </a:p>
          </p:txBody>
        </p:sp>
      </p:grpSp>
      <p:sp>
        <p:nvSpPr>
          <p:cNvPr id="25" name="十字形 24"/>
          <p:cNvSpPr/>
          <p:nvPr/>
        </p:nvSpPr>
        <p:spPr>
          <a:xfrm rot="2673138">
            <a:off x="5779242" y="530961"/>
            <a:ext cx="2001921" cy="2003590"/>
          </a:xfrm>
          <a:prstGeom prst="plus">
            <a:avLst>
              <a:gd name="adj" fmla="val 3988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4860032" y="2636912"/>
            <a:ext cx="4032448" cy="2808312"/>
          </a:xfrm>
          <a:prstGeom prst="roundRect">
            <a:avLst>
              <a:gd name="adj" fmla="val 6136"/>
            </a:avLst>
          </a:prstGeom>
          <a:solidFill>
            <a:schemeClr val="tx1"/>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dirty="0" smtClean="0">
                <a:solidFill>
                  <a:schemeClr val="bg1"/>
                </a:solidFill>
              </a:rPr>
              <a:t>●　解　説　●</a:t>
            </a:r>
            <a:endParaRPr lang="en-US" altLang="ja-JP" dirty="0" smtClean="0">
              <a:solidFill>
                <a:schemeClr val="bg1"/>
              </a:solidFill>
            </a:endParaRPr>
          </a:p>
          <a:p>
            <a:pPr algn="ctr"/>
            <a:endParaRPr lang="en-US" altLang="ja-JP" sz="500" dirty="0" smtClean="0">
              <a:solidFill>
                <a:schemeClr val="bg1"/>
              </a:solidFill>
            </a:endParaRPr>
          </a:p>
          <a:p>
            <a:pPr algn="just"/>
            <a:r>
              <a:rPr lang="ja-JP" altLang="en-US" dirty="0" smtClean="0">
                <a:solidFill>
                  <a:schemeClr val="bg1"/>
                </a:solidFill>
              </a:rPr>
              <a:t>①学校内での選挙活動は禁止である。</a:t>
            </a:r>
            <a:endParaRPr lang="en-US" altLang="ja-JP" dirty="0" smtClean="0">
              <a:solidFill>
                <a:schemeClr val="bg1"/>
              </a:solidFill>
            </a:endParaRPr>
          </a:p>
          <a:p>
            <a:pPr algn="just"/>
            <a:endParaRPr lang="en-US" altLang="ja-JP" sz="1050" dirty="0" smtClean="0">
              <a:solidFill>
                <a:schemeClr val="bg1"/>
              </a:solidFill>
            </a:endParaRPr>
          </a:p>
          <a:p>
            <a:pPr algn="just"/>
            <a:r>
              <a:rPr lang="ja-JP" altLang="en-US" dirty="0" smtClean="0">
                <a:solidFill>
                  <a:schemeClr val="bg1"/>
                </a:solidFill>
              </a:rPr>
              <a:t>②貼り付けた動画は、一般の学校行　</a:t>
            </a:r>
            <a:endParaRPr lang="en-US" altLang="ja-JP" dirty="0" smtClean="0">
              <a:solidFill>
                <a:schemeClr val="bg1"/>
              </a:solidFill>
            </a:endParaRPr>
          </a:p>
          <a:p>
            <a:pPr algn="just"/>
            <a:r>
              <a:rPr lang="ja-JP" altLang="en-US" dirty="0" smtClean="0">
                <a:solidFill>
                  <a:schemeClr val="bg1"/>
                </a:solidFill>
              </a:rPr>
              <a:t>　事等の場面であると考えられる。</a:t>
            </a:r>
            <a:endParaRPr lang="en-US" altLang="ja-JP" dirty="0" smtClean="0">
              <a:solidFill>
                <a:schemeClr val="bg1"/>
              </a:solidFill>
            </a:endParaRPr>
          </a:p>
          <a:p>
            <a:pPr algn="just"/>
            <a:endParaRPr lang="en-US" altLang="ja-JP" sz="1050" dirty="0" smtClean="0">
              <a:solidFill>
                <a:schemeClr val="bg1"/>
              </a:solidFill>
            </a:endParaRPr>
          </a:p>
          <a:p>
            <a:pPr algn="just"/>
            <a:r>
              <a:rPr lang="ja-JP" altLang="en-US" dirty="0" smtClean="0">
                <a:solidFill>
                  <a:schemeClr val="bg1"/>
                </a:solidFill>
              </a:rPr>
              <a:t>③書込は</a:t>
            </a:r>
            <a:r>
              <a:rPr lang="en-US" altLang="ja-JP" dirty="0" smtClean="0">
                <a:solidFill>
                  <a:schemeClr val="bg1"/>
                </a:solidFill>
              </a:rPr>
              <a:t>｢</a:t>
            </a:r>
            <a:r>
              <a:rPr lang="ja-JP" altLang="en-US" dirty="0" smtClean="0">
                <a:solidFill>
                  <a:schemeClr val="bg1"/>
                </a:solidFill>
              </a:rPr>
              <a:t>〇〇候補を応援」とあり、選</a:t>
            </a:r>
            <a:endParaRPr lang="en-US" altLang="ja-JP" dirty="0" smtClean="0">
              <a:solidFill>
                <a:schemeClr val="bg1"/>
              </a:solidFill>
            </a:endParaRPr>
          </a:p>
          <a:p>
            <a:pPr algn="just"/>
            <a:r>
              <a:rPr lang="ja-JP" altLang="en-US" dirty="0" smtClean="0">
                <a:solidFill>
                  <a:schemeClr val="bg1"/>
                </a:solidFill>
              </a:rPr>
              <a:t>　挙運動に該当する。一方で、動画の</a:t>
            </a:r>
            <a:endParaRPr lang="en-US" altLang="ja-JP" dirty="0" smtClean="0">
              <a:solidFill>
                <a:schemeClr val="bg1"/>
              </a:solidFill>
            </a:endParaRPr>
          </a:p>
          <a:p>
            <a:pPr algn="just"/>
            <a:r>
              <a:rPr lang="ja-JP" altLang="en-US" dirty="0" smtClean="0">
                <a:solidFill>
                  <a:schemeClr val="bg1"/>
                </a:solidFill>
              </a:rPr>
              <a:t>　内容は学校行事の一場面であり、選</a:t>
            </a:r>
            <a:endParaRPr lang="en-US" altLang="ja-JP" dirty="0" smtClean="0">
              <a:solidFill>
                <a:schemeClr val="bg1"/>
              </a:solidFill>
            </a:endParaRPr>
          </a:p>
          <a:p>
            <a:pPr algn="just"/>
            <a:r>
              <a:rPr lang="ja-JP" altLang="en-US" dirty="0" smtClean="0">
                <a:solidFill>
                  <a:schemeClr val="bg1"/>
                </a:solidFill>
              </a:rPr>
              <a:t>　挙運動とは関係ない。</a:t>
            </a:r>
            <a:endParaRPr lang="en-US" altLang="ja-JP" dirty="0" smtClean="0">
              <a:solidFill>
                <a:schemeClr val="bg1"/>
              </a:solidFill>
            </a:endParaRPr>
          </a:p>
          <a:p>
            <a:pPr algn="just"/>
            <a:endParaRPr lang="en-US" altLang="ja-JP" dirty="0">
              <a:solidFill>
                <a:schemeClr val="bg1"/>
              </a:solidFill>
            </a:endParaRPr>
          </a:p>
          <a:p>
            <a:pPr algn="just"/>
            <a:endParaRPr lang="en-US" altLang="ja-JP" dirty="0" smtClean="0">
              <a:solidFill>
                <a:schemeClr val="bg1"/>
              </a:solidFill>
            </a:endParaRPr>
          </a:p>
          <a:p>
            <a:pPr algn="just"/>
            <a:endParaRPr lang="en-US" altLang="ja-JP" dirty="0" smtClean="0">
              <a:solidFill>
                <a:schemeClr val="bg1"/>
              </a:solidFill>
            </a:endParaRPr>
          </a:p>
          <a:p>
            <a:pPr algn="just"/>
            <a:endParaRPr lang="en-US" altLang="ja-JP" dirty="0">
              <a:solidFill>
                <a:schemeClr val="bg1"/>
              </a:solidFill>
            </a:endParaRPr>
          </a:p>
          <a:p>
            <a:pPr algn="just"/>
            <a:endParaRPr lang="en-US" altLang="ja-JP" dirty="0" smtClean="0">
              <a:solidFill>
                <a:schemeClr val="bg1"/>
              </a:solidFill>
            </a:endParaRPr>
          </a:p>
          <a:p>
            <a:pPr algn="just"/>
            <a:endParaRPr kumimoji="1" lang="en-US" altLang="ja-JP" dirty="0">
              <a:solidFill>
                <a:schemeClr val="bg1"/>
              </a:solidFill>
            </a:endParaRPr>
          </a:p>
          <a:p>
            <a:pPr algn="just"/>
            <a:endParaRPr lang="en-US" altLang="ja-JP" dirty="0" smtClean="0">
              <a:solidFill>
                <a:schemeClr val="bg1"/>
              </a:solidFill>
            </a:endParaRPr>
          </a:p>
          <a:p>
            <a:pPr algn="just"/>
            <a:endParaRPr kumimoji="1" lang="en-US" altLang="ja-JP" dirty="0">
              <a:solidFill>
                <a:schemeClr val="bg1"/>
              </a:solidFill>
            </a:endParaRPr>
          </a:p>
          <a:p>
            <a:pPr algn="just"/>
            <a:endParaRPr lang="en-US" altLang="ja-JP" dirty="0" smtClean="0">
              <a:solidFill>
                <a:schemeClr val="bg1"/>
              </a:solidFill>
            </a:endParaRPr>
          </a:p>
          <a:p>
            <a:pPr algn="just"/>
            <a:endParaRPr kumimoji="1" lang="en-US" altLang="ja-JP" dirty="0">
              <a:solidFill>
                <a:schemeClr val="bg1"/>
              </a:solidFill>
            </a:endParaRPr>
          </a:p>
          <a:p>
            <a:pPr algn="just"/>
            <a:endParaRPr lang="en-US" altLang="ja-JP" dirty="0" smtClean="0">
              <a:solidFill>
                <a:schemeClr val="bg1"/>
              </a:solidFill>
            </a:endParaRPr>
          </a:p>
          <a:p>
            <a:pPr algn="just"/>
            <a:endParaRPr kumimoji="1" lang="ja-JP" altLang="en-US" dirty="0">
              <a:solidFill>
                <a:schemeClr val="bg1"/>
              </a:solidFill>
            </a:endParaRPr>
          </a:p>
        </p:txBody>
      </p:sp>
      <p:sp>
        <p:nvSpPr>
          <p:cNvPr id="28" name="角丸四角形 27"/>
          <p:cNvSpPr/>
          <p:nvPr/>
        </p:nvSpPr>
        <p:spPr>
          <a:xfrm>
            <a:off x="4860032" y="5589240"/>
            <a:ext cx="4032448" cy="1080120"/>
          </a:xfrm>
          <a:prstGeom prst="roundRect">
            <a:avLst>
              <a:gd name="adj" fmla="val 13672"/>
            </a:avLst>
          </a:prstGeom>
          <a:solidFill>
            <a:schemeClr val="tx1"/>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dirty="0" smtClean="0">
                <a:solidFill>
                  <a:schemeClr val="bg1"/>
                </a:solidFill>
              </a:rPr>
              <a:t>●根拠法令●</a:t>
            </a:r>
            <a:endParaRPr lang="en-US" altLang="ja-JP" dirty="0" smtClean="0">
              <a:solidFill>
                <a:schemeClr val="bg1"/>
              </a:solidFill>
            </a:endParaRPr>
          </a:p>
          <a:p>
            <a:pPr algn="ctr"/>
            <a:endParaRPr lang="en-US" altLang="ja-JP" dirty="0" smtClean="0">
              <a:solidFill>
                <a:schemeClr val="bg1"/>
              </a:solidFill>
            </a:endParaRPr>
          </a:p>
          <a:p>
            <a:pPr algn="ctr"/>
            <a:r>
              <a:rPr lang="ja-JP" altLang="en-US" dirty="0" smtClean="0">
                <a:solidFill>
                  <a:schemeClr val="bg1"/>
                </a:solidFill>
              </a:rPr>
              <a:t>教育基本法第</a:t>
            </a:r>
            <a:r>
              <a:rPr lang="en-US" altLang="ja-JP" dirty="0" smtClean="0">
                <a:solidFill>
                  <a:schemeClr val="bg1"/>
                </a:solidFill>
              </a:rPr>
              <a:t>14</a:t>
            </a:r>
            <a:r>
              <a:rPr lang="ja-JP" altLang="en-US" dirty="0" smtClean="0">
                <a:solidFill>
                  <a:schemeClr val="bg1"/>
                </a:solidFill>
              </a:rPr>
              <a:t>条</a:t>
            </a:r>
            <a:r>
              <a:rPr lang="en-US" altLang="ja-JP" dirty="0" smtClean="0">
                <a:solidFill>
                  <a:schemeClr val="bg1"/>
                </a:solidFill>
              </a:rPr>
              <a:t>2</a:t>
            </a:r>
            <a:r>
              <a:rPr lang="ja-JP" altLang="en-US" dirty="0" smtClean="0">
                <a:solidFill>
                  <a:schemeClr val="bg1"/>
                </a:solidFill>
              </a:rPr>
              <a:t>項</a:t>
            </a:r>
            <a:endParaRPr lang="en-US" altLang="ja-JP" dirty="0" smtClean="0">
              <a:solidFill>
                <a:schemeClr val="bg1"/>
              </a:solidFill>
            </a:endParaRPr>
          </a:p>
          <a:p>
            <a:pPr algn="ctr"/>
            <a:endParaRPr lang="en-US" altLang="ja-JP" dirty="0">
              <a:solidFill>
                <a:schemeClr val="bg1"/>
              </a:solidFill>
            </a:endParaRPr>
          </a:p>
          <a:p>
            <a:pPr algn="ctr"/>
            <a:endParaRPr lang="en-US" altLang="ja-JP" dirty="0" smtClean="0">
              <a:solidFill>
                <a:schemeClr val="bg1"/>
              </a:solidFill>
            </a:endParaRPr>
          </a:p>
          <a:p>
            <a:pPr algn="ctr"/>
            <a:endParaRPr kumimoji="1" lang="en-US" altLang="ja-JP" dirty="0">
              <a:solidFill>
                <a:schemeClr val="bg1"/>
              </a:solidFill>
            </a:endParaRPr>
          </a:p>
          <a:p>
            <a:pPr algn="ctr"/>
            <a:endParaRPr lang="en-US" altLang="ja-JP" dirty="0" smtClean="0">
              <a:solidFill>
                <a:schemeClr val="bg1"/>
              </a:solidFill>
            </a:endParaRPr>
          </a:p>
          <a:p>
            <a:pPr algn="ctr"/>
            <a:endParaRPr kumimoji="1" lang="en-US" altLang="ja-JP" dirty="0">
              <a:solidFill>
                <a:schemeClr val="bg1"/>
              </a:solidFill>
            </a:endParaRPr>
          </a:p>
          <a:p>
            <a:pPr algn="ctr"/>
            <a:endParaRPr lang="en-US" altLang="ja-JP" dirty="0" smtClean="0">
              <a:solidFill>
                <a:schemeClr val="bg1"/>
              </a:solidFill>
            </a:endParaRPr>
          </a:p>
          <a:p>
            <a:pPr algn="ctr"/>
            <a:endParaRPr kumimoji="1" lang="en-US" altLang="ja-JP" dirty="0">
              <a:solidFill>
                <a:schemeClr val="bg1"/>
              </a:solidFill>
            </a:endParaRPr>
          </a:p>
          <a:p>
            <a:pPr algn="ctr"/>
            <a:endParaRPr lang="en-US" altLang="ja-JP" dirty="0" smtClean="0">
              <a:solidFill>
                <a:schemeClr val="bg1"/>
              </a:solidFill>
            </a:endParaRPr>
          </a:p>
          <a:p>
            <a:pPr algn="ctr"/>
            <a:endParaRPr kumimoji="1" lang="ja-JP" altLang="en-US" dirty="0">
              <a:solidFill>
                <a:schemeClr val="bg1"/>
              </a:solidFill>
            </a:endParaRPr>
          </a:p>
        </p:txBody>
      </p:sp>
      <p:grpSp>
        <p:nvGrpSpPr>
          <p:cNvPr id="30" name="グループ化 29"/>
          <p:cNvGrpSpPr/>
          <p:nvPr/>
        </p:nvGrpSpPr>
        <p:grpSpPr>
          <a:xfrm>
            <a:off x="1" y="0"/>
            <a:ext cx="4716016" cy="6858000"/>
            <a:chOff x="1" y="0"/>
            <a:chExt cx="4716016" cy="6858000"/>
          </a:xfrm>
        </p:grpSpPr>
        <p:grpSp>
          <p:nvGrpSpPr>
            <p:cNvPr id="2" name="グループ化 5"/>
            <p:cNvGrpSpPr/>
            <p:nvPr/>
          </p:nvGrpSpPr>
          <p:grpSpPr>
            <a:xfrm>
              <a:off x="1" y="0"/>
              <a:ext cx="4716016" cy="6858000"/>
              <a:chOff x="0" y="0"/>
              <a:chExt cx="5389183" cy="6858000"/>
            </a:xfrm>
          </p:grpSpPr>
          <p:pic>
            <p:nvPicPr>
              <p:cNvPr id="3" name="図 2" descr="モノ_5.PNG"/>
              <p:cNvPicPr>
                <a:picLocks noChangeAspect="1"/>
              </p:cNvPicPr>
              <p:nvPr/>
            </p:nvPicPr>
            <p:blipFill>
              <a:blip r:embed="rId3" cstate="print"/>
              <a:stretch>
                <a:fillRect/>
              </a:stretch>
            </p:blipFill>
            <p:spPr>
              <a:xfrm>
                <a:off x="0" y="0"/>
                <a:ext cx="5389183" cy="6858000"/>
              </a:xfrm>
              <a:prstGeom prst="rect">
                <a:avLst/>
              </a:prstGeom>
            </p:spPr>
          </p:pic>
          <p:sp>
            <p:nvSpPr>
              <p:cNvPr id="5" name="正方形/長方形 4"/>
              <p:cNvSpPr/>
              <p:nvPr/>
            </p:nvSpPr>
            <p:spPr>
              <a:xfrm>
                <a:off x="323528" y="404664"/>
                <a:ext cx="4752528" cy="5832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ja-JP" altLang="en-US" dirty="0"/>
              </a:p>
            </p:txBody>
          </p:sp>
        </p:grpSp>
        <p:pic>
          <p:nvPicPr>
            <p:cNvPr id="21" name="図 20" descr="Screenshot_20180608-112304.jpg"/>
            <p:cNvPicPr>
              <a:picLocks noChangeAspect="1"/>
            </p:cNvPicPr>
            <p:nvPr/>
          </p:nvPicPr>
          <p:blipFill>
            <a:blip r:embed="rId4" cstate="print"/>
            <a:srcRect l="18666" t="37799" r="4801" b="39101"/>
            <a:stretch>
              <a:fillRect/>
            </a:stretch>
          </p:blipFill>
          <p:spPr>
            <a:xfrm>
              <a:off x="539552" y="1844824"/>
              <a:ext cx="3623312" cy="1944216"/>
            </a:xfrm>
            <a:prstGeom prst="rect">
              <a:avLst/>
            </a:prstGeom>
          </p:spPr>
        </p:pic>
        <p:sp>
          <p:nvSpPr>
            <p:cNvPr id="22" name="テキスト ボックス 21"/>
            <p:cNvSpPr txBox="1"/>
            <p:nvPr/>
          </p:nvSpPr>
          <p:spPr>
            <a:xfrm>
              <a:off x="800831" y="4419109"/>
              <a:ext cx="3246402" cy="1384995"/>
            </a:xfrm>
            <a:prstGeom prst="rect">
              <a:avLst/>
            </a:prstGeom>
            <a:noFill/>
          </p:spPr>
          <p:txBody>
            <a:bodyPr wrap="none" rtlCol="0">
              <a:spAutoFit/>
            </a:bodyPr>
            <a:lstStyle/>
            <a:p>
              <a:r>
                <a:rPr lang="ja-JP" altLang="en-US" sz="2800" dirty="0" smtClean="0">
                  <a:solidFill>
                    <a:schemeClr val="bg1"/>
                  </a:solidFill>
                </a:rPr>
                <a:t>△△高校はみんな、</a:t>
              </a:r>
              <a:endParaRPr lang="en-US" altLang="ja-JP" sz="2800" dirty="0" smtClean="0">
                <a:solidFill>
                  <a:schemeClr val="bg1"/>
                </a:solidFill>
              </a:endParaRPr>
            </a:p>
            <a:p>
              <a:r>
                <a:rPr lang="ja-JP" altLang="en-US" sz="2800" dirty="0" smtClean="0">
                  <a:solidFill>
                    <a:schemeClr val="bg1"/>
                  </a:solidFill>
                </a:rPr>
                <a:t>〇〇候補を</a:t>
              </a:r>
              <a:endParaRPr lang="en-US" altLang="ja-JP" sz="2800" dirty="0" smtClean="0">
                <a:solidFill>
                  <a:schemeClr val="bg1"/>
                </a:solidFill>
              </a:endParaRPr>
            </a:p>
            <a:p>
              <a:r>
                <a:rPr lang="ja-JP" altLang="en-US" sz="2800" dirty="0" smtClean="0">
                  <a:solidFill>
                    <a:schemeClr val="bg1"/>
                  </a:solidFill>
                </a:rPr>
                <a:t>応援しています！</a:t>
              </a:r>
              <a:endParaRPr kumimoji="1" lang="ja-JP" altLang="en-US" sz="2800" dirty="0">
                <a:solidFill>
                  <a:schemeClr val="bg1"/>
                </a:solidFill>
              </a:endParaRPr>
            </a:p>
          </p:txBody>
        </p:sp>
        <p:grpSp>
          <p:nvGrpSpPr>
            <p:cNvPr id="4" name="グループ化 20"/>
            <p:cNvGrpSpPr/>
            <p:nvPr/>
          </p:nvGrpSpPr>
          <p:grpSpPr>
            <a:xfrm>
              <a:off x="395537" y="476672"/>
              <a:ext cx="2880319" cy="1008112"/>
              <a:chOff x="395537" y="476672"/>
              <a:chExt cx="2880319" cy="1008112"/>
            </a:xfrm>
          </p:grpSpPr>
          <p:grpSp>
            <p:nvGrpSpPr>
              <p:cNvPr id="6" name="グループ化 13"/>
              <p:cNvGrpSpPr/>
              <p:nvPr/>
            </p:nvGrpSpPr>
            <p:grpSpPr>
              <a:xfrm>
                <a:off x="395537" y="476672"/>
                <a:ext cx="792088" cy="1008112"/>
                <a:chOff x="395536" y="476672"/>
                <a:chExt cx="1078955" cy="1080120"/>
              </a:xfrm>
            </p:grpSpPr>
            <p:sp>
              <p:nvSpPr>
                <p:cNvPr id="7" name="正方形/長方形 6"/>
                <p:cNvSpPr/>
                <p:nvPr/>
              </p:nvSpPr>
              <p:spPr>
                <a:xfrm>
                  <a:off x="467544" y="476672"/>
                  <a:ext cx="93610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descr="人D-04.png"/>
                <p:cNvPicPr>
                  <a:picLocks noChangeAspect="1"/>
                </p:cNvPicPr>
                <p:nvPr/>
              </p:nvPicPr>
              <p:blipFill>
                <a:blip r:embed="rId5" cstate="print"/>
                <a:stretch>
                  <a:fillRect/>
                </a:stretch>
              </p:blipFill>
              <p:spPr>
                <a:xfrm>
                  <a:off x="395536" y="477837"/>
                  <a:ext cx="1078955" cy="1078955"/>
                </a:xfrm>
                <a:prstGeom prst="rect">
                  <a:avLst/>
                </a:prstGeom>
              </p:spPr>
            </p:pic>
          </p:grpSp>
          <p:sp>
            <p:nvSpPr>
              <p:cNvPr id="15" name="円/楕円 14"/>
              <p:cNvSpPr/>
              <p:nvPr/>
            </p:nvSpPr>
            <p:spPr>
              <a:xfrm>
                <a:off x="1331640" y="659880"/>
                <a:ext cx="170613" cy="248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1561310" y="659880"/>
                <a:ext cx="170613" cy="248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1773117" y="654352"/>
                <a:ext cx="170613" cy="248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2059691" y="662892"/>
                <a:ext cx="170613" cy="248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259632" y="980728"/>
                <a:ext cx="2016224" cy="369332"/>
              </a:xfrm>
              <a:prstGeom prst="rect">
                <a:avLst/>
              </a:prstGeom>
              <a:noFill/>
            </p:spPr>
            <p:txBody>
              <a:bodyPr wrap="square" rtlCol="0">
                <a:spAutoFit/>
              </a:bodyPr>
              <a:lstStyle/>
              <a:p>
                <a:r>
                  <a:rPr lang="en-US" altLang="ja-JP" dirty="0" smtClean="0">
                    <a:solidFill>
                      <a:schemeClr val="bg1"/>
                    </a:solidFill>
                  </a:rPr>
                  <a:t>@</a:t>
                </a:r>
                <a:r>
                  <a:rPr lang="en-US" altLang="ja-JP" dirty="0" err="1" smtClean="0">
                    <a:solidFill>
                      <a:schemeClr val="bg1"/>
                    </a:solidFill>
                  </a:rPr>
                  <a:t>osdjfvheouh</a:t>
                </a:r>
                <a:endParaRPr kumimoji="1" lang="ja-JP" altLang="en-US" dirty="0">
                  <a:solidFill>
                    <a:schemeClr val="bg1"/>
                  </a:solidFill>
                </a:endParaRPr>
              </a:p>
            </p:txBody>
          </p:sp>
        </p:grpSp>
      </p:grpSp>
      <p:sp>
        <p:nvSpPr>
          <p:cNvPr id="24" name="テキスト ボックス 23"/>
          <p:cNvSpPr txBox="1"/>
          <p:nvPr/>
        </p:nvSpPr>
        <p:spPr>
          <a:xfrm rot="20647158">
            <a:off x="2879068" y="451900"/>
            <a:ext cx="1462260" cy="461665"/>
          </a:xfrm>
          <a:prstGeom prst="rect">
            <a:avLst/>
          </a:prstGeom>
          <a:noFill/>
          <a:ln w="19050">
            <a:solidFill>
              <a:srgbClr val="FFFF00"/>
            </a:solidFill>
          </a:ln>
        </p:spPr>
        <p:txBody>
          <a:bodyPr wrap="none" rtlCol="0">
            <a:spAutoFit/>
          </a:bodyPr>
          <a:lstStyle/>
          <a:p>
            <a:r>
              <a:rPr kumimoji="1" lang="ja-JP" altLang="en-US" sz="2400" dirty="0" smtClean="0">
                <a:solidFill>
                  <a:srgbClr val="FFC000"/>
                </a:solidFill>
              </a:rPr>
              <a:t>ツイッター</a:t>
            </a:r>
            <a:endParaRPr kumimoji="1" lang="ja-JP" altLang="en-US" sz="2400"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303845" y="260648"/>
            <a:ext cx="8536311" cy="2304256"/>
            <a:chOff x="303845" y="620688"/>
            <a:chExt cx="8536311" cy="2304256"/>
          </a:xfrm>
        </p:grpSpPr>
        <p:sp>
          <p:nvSpPr>
            <p:cNvPr id="29" name="テキスト ボックス 28"/>
            <p:cNvSpPr txBox="1"/>
            <p:nvPr/>
          </p:nvSpPr>
          <p:spPr>
            <a:xfrm>
              <a:off x="2749225" y="620688"/>
              <a:ext cx="3645550" cy="769441"/>
            </a:xfrm>
            <a:prstGeom prst="rect">
              <a:avLst/>
            </a:prstGeom>
            <a:noFill/>
          </p:spPr>
          <p:txBody>
            <a:bodyPr wrap="none" rtlCol="0">
              <a:spAutoFit/>
            </a:bodyPr>
            <a:lstStyle/>
            <a:p>
              <a:r>
                <a:rPr lang="ja-JP" altLang="en-US" sz="3600" dirty="0" smtClean="0">
                  <a:solidFill>
                    <a:schemeClr val="bg1"/>
                  </a:solidFill>
                </a:rPr>
                <a:t>●　</a:t>
              </a:r>
              <a:r>
                <a:rPr lang="ja-JP" altLang="en-US" sz="4400" dirty="0" smtClean="0">
                  <a:solidFill>
                    <a:schemeClr val="bg1"/>
                  </a:solidFill>
                </a:rPr>
                <a:t>ポイント　</a:t>
              </a:r>
              <a:r>
                <a:rPr lang="ja-JP" altLang="en-US" sz="3600" dirty="0" smtClean="0">
                  <a:solidFill>
                    <a:schemeClr val="bg1"/>
                  </a:solidFill>
                </a:rPr>
                <a:t>●</a:t>
              </a:r>
              <a:endParaRPr kumimoji="1" lang="ja-JP" altLang="en-US" sz="3600" dirty="0">
                <a:solidFill>
                  <a:schemeClr val="bg1"/>
                </a:solidFill>
              </a:endParaRPr>
            </a:p>
          </p:txBody>
        </p:sp>
        <p:grpSp>
          <p:nvGrpSpPr>
            <p:cNvPr id="6" name="グループ化 5"/>
            <p:cNvGrpSpPr/>
            <p:nvPr/>
          </p:nvGrpSpPr>
          <p:grpSpPr>
            <a:xfrm>
              <a:off x="303845" y="1556792"/>
              <a:ext cx="8536311" cy="1368152"/>
              <a:chOff x="303845" y="1556792"/>
              <a:chExt cx="8536311" cy="1368152"/>
            </a:xfrm>
          </p:grpSpPr>
          <p:sp>
            <p:nvSpPr>
              <p:cNvPr id="5" name="角丸四角形 4"/>
              <p:cNvSpPr/>
              <p:nvPr/>
            </p:nvSpPr>
            <p:spPr>
              <a:xfrm>
                <a:off x="323528" y="1556792"/>
                <a:ext cx="8496944" cy="136815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03845" y="1844824"/>
                <a:ext cx="8536311" cy="830997"/>
              </a:xfrm>
              <a:prstGeom prst="rect">
                <a:avLst/>
              </a:prstGeom>
              <a:noFill/>
            </p:spPr>
            <p:txBody>
              <a:bodyPr wrap="none" rtlCol="0">
                <a:spAutoFit/>
              </a:bodyPr>
              <a:lstStyle/>
              <a:p>
                <a:r>
                  <a:rPr lang="ja-JP" altLang="en-US" sz="4800" dirty="0" smtClean="0">
                    <a:solidFill>
                      <a:srgbClr val="FFFF00"/>
                    </a:solidFill>
                  </a:rPr>
                  <a:t>　</a:t>
                </a:r>
                <a:r>
                  <a:rPr lang="ja-JP" altLang="en-US" sz="4800" dirty="0" smtClean="0">
                    <a:solidFill>
                      <a:srgbClr val="FFFF00"/>
                    </a:solidFill>
                    <a:effectLst>
                      <a:outerShdw blurRad="50800" dist="38100" dir="2700000" algn="tl" rotWithShape="0">
                        <a:prstClr val="black">
                          <a:alpha val="40000"/>
                        </a:prstClr>
                      </a:outerShdw>
                    </a:effectLst>
                  </a:rPr>
                  <a:t>学校内での選挙運動は禁止！</a:t>
                </a:r>
                <a:endParaRPr kumimoji="1" lang="ja-JP" altLang="en-US" sz="4800" dirty="0">
                  <a:solidFill>
                    <a:srgbClr val="FFFF00"/>
                  </a:solidFill>
                  <a:effectLst>
                    <a:outerShdw blurRad="50800" dist="38100" dir="2700000" algn="tl" rotWithShape="0">
                      <a:prstClr val="black">
                        <a:alpha val="40000"/>
                      </a:prstClr>
                    </a:outerShdw>
                  </a:effectLst>
                </a:endParaRPr>
              </a:p>
            </p:txBody>
          </p:sp>
        </p:grpSp>
      </p:grpSp>
      <p:sp>
        <p:nvSpPr>
          <p:cNvPr id="4" name="テキスト ボックス 3"/>
          <p:cNvSpPr txBox="1"/>
          <p:nvPr/>
        </p:nvSpPr>
        <p:spPr>
          <a:xfrm>
            <a:off x="323528" y="4653136"/>
            <a:ext cx="8496944" cy="1569660"/>
          </a:xfrm>
          <a:prstGeom prst="rect">
            <a:avLst/>
          </a:prstGeom>
          <a:noFill/>
        </p:spPr>
        <p:txBody>
          <a:bodyPr wrap="square" rtlCol="0">
            <a:spAutoFit/>
          </a:bodyPr>
          <a:lstStyle/>
          <a:p>
            <a:pPr algn="just"/>
            <a:r>
              <a:rPr lang="en-US" altLang="ja-JP" sz="2400" dirty="0" smtClean="0">
                <a:solidFill>
                  <a:schemeClr val="bg1"/>
                </a:solidFill>
              </a:rPr>
              <a:t>※</a:t>
            </a:r>
            <a:r>
              <a:rPr lang="ja-JP" altLang="en-US" sz="2400" dirty="0" smtClean="0">
                <a:solidFill>
                  <a:schemeClr val="bg1"/>
                </a:solidFill>
              </a:rPr>
              <a:t>学校の外であっても、</a:t>
            </a:r>
            <a:r>
              <a:rPr lang="ja-JP" altLang="en-US" sz="2400" dirty="0" smtClean="0">
                <a:solidFill>
                  <a:srgbClr val="FFFF00"/>
                </a:solidFill>
              </a:rPr>
              <a:t>学校の制服で選挙活動</a:t>
            </a:r>
            <a:r>
              <a:rPr kumimoji="1" lang="ja-JP" altLang="en-US" sz="2400" dirty="0" smtClean="0">
                <a:solidFill>
                  <a:schemeClr val="bg1"/>
                </a:solidFill>
              </a:rPr>
              <a:t>をすると、</a:t>
            </a:r>
            <a:r>
              <a:rPr lang="ja-JP" altLang="en-US" sz="2400" u="sng" dirty="0" smtClean="0">
                <a:solidFill>
                  <a:schemeClr val="bg1"/>
                </a:solidFill>
              </a:rPr>
              <a:t>〇〇高校の生徒として活動している</a:t>
            </a:r>
            <a:r>
              <a:rPr lang="ja-JP" altLang="en-US" sz="2400" dirty="0" smtClean="0">
                <a:solidFill>
                  <a:schemeClr val="bg1"/>
                </a:solidFill>
              </a:rPr>
              <a:t>との</a:t>
            </a:r>
            <a:r>
              <a:rPr kumimoji="1" lang="ja-JP" altLang="en-US" sz="2400" dirty="0" smtClean="0">
                <a:solidFill>
                  <a:srgbClr val="FFFF00"/>
                </a:solidFill>
              </a:rPr>
              <a:t>誤解を招く可能性</a:t>
            </a:r>
            <a:r>
              <a:rPr kumimoji="1" lang="ja-JP" altLang="en-US" sz="2400" dirty="0" smtClean="0">
                <a:solidFill>
                  <a:schemeClr val="bg1"/>
                </a:solidFill>
              </a:rPr>
              <a:t>がある</a:t>
            </a:r>
            <a:r>
              <a:rPr lang="ja-JP" altLang="en-US" sz="2400" dirty="0" smtClean="0">
                <a:solidFill>
                  <a:schemeClr val="bg1"/>
                </a:solidFill>
              </a:rPr>
              <a:t>。</a:t>
            </a:r>
            <a:endParaRPr lang="en-US" altLang="ja-JP" sz="2400" dirty="0" smtClean="0">
              <a:solidFill>
                <a:schemeClr val="bg1"/>
              </a:solidFill>
            </a:endParaRPr>
          </a:p>
          <a:p>
            <a:pPr algn="just"/>
            <a:r>
              <a:rPr lang="ja-JP" altLang="en-US" sz="2400" dirty="0" smtClean="0">
                <a:solidFill>
                  <a:schemeClr val="bg1"/>
                </a:solidFill>
              </a:rPr>
              <a:t>　よって、</a:t>
            </a:r>
            <a:r>
              <a:rPr lang="en-US" altLang="ja-JP" sz="2400" dirty="0" smtClean="0">
                <a:solidFill>
                  <a:schemeClr val="bg1"/>
                </a:solidFill>
              </a:rPr>
              <a:t>18</a:t>
            </a:r>
            <a:r>
              <a:rPr lang="ja-JP" altLang="en-US" sz="2400" dirty="0" smtClean="0">
                <a:solidFill>
                  <a:schemeClr val="bg1"/>
                </a:solidFill>
              </a:rPr>
              <a:t>歳になり選挙権を得ても、学校の制服を着て活動する</a:t>
            </a:r>
            <a:r>
              <a:rPr kumimoji="1" lang="ja-JP" altLang="en-US" sz="2400" dirty="0" smtClean="0">
                <a:solidFill>
                  <a:schemeClr val="bg1"/>
                </a:solidFill>
              </a:rPr>
              <a:t>事は（禁止する法律があ</a:t>
            </a:r>
            <a:r>
              <a:rPr lang="ja-JP" altLang="en-US" sz="2400" dirty="0">
                <a:solidFill>
                  <a:schemeClr val="bg1"/>
                </a:solidFill>
              </a:rPr>
              <a:t>る</a:t>
            </a:r>
            <a:r>
              <a:rPr kumimoji="1" lang="ja-JP" altLang="en-US" sz="2400" dirty="0" smtClean="0">
                <a:solidFill>
                  <a:schemeClr val="bg1"/>
                </a:solidFill>
              </a:rPr>
              <a:t>わけではないが）避けた方が良い。</a:t>
            </a:r>
            <a:endParaRPr kumimoji="1" lang="ja-JP" altLang="en-US" sz="2400" dirty="0">
              <a:solidFill>
                <a:schemeClr val="bg1"/>
              </a:solidFill>
            </a:endParaRPr>
          </a:p>
        </p:txBody>
      </p:sp>
      <p:sp>
        <p:nvSpPr>
          <p:cNvPr id="8" name="角丸四角形 7"/>
          <p:cNvSpPr/>
          <p:nvPr/>
        </p:nvSpPr>
        <p:spPr>
          <a:xfrm>
            <a:off x="395536" y="2996952"/>
            <a:ext cx="8424936" cy="115212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rgbClr val="FFFF00"/>
                </a:solidFill>
              </a:rPr>
              <a:t>あたかも</a:t>
            </a:r>
            <a:r>
              <a:rPr kumimoji="1" lang="en-US" altLang="ja-JP" sz="2000" dirty="0" smtClean="0">
                <a:solidFill>
                  <a:srgbClr val="FFFF00"/>
                </a:solidFill>
              </a:rPr>
              <a:t>｢</a:t>
            </a:r>
            <a:r>
              <a:rPr kumimoji="1" lang="ja-JP" altLang="en-US" sz="2000" dirty="0" smtClean="0">
                <a:solidFill>
                  <a:srgbClr val="FFFF00"/>
                </a:solidFill>
              </a:rPr>
              <a:t>学校全体で応援</a:t>
            </a:r>
            <a:r>
              <a:rPr kumimoji="1" lang="en-US" altLang="ja-JP" sz="2000" dirty="0" smtClean="0">
                <a:solidFill>
                  <a:srgbClr val="FFFF00"/>
                </a:solidFill>
              </a:rPr>
              <a:t>｣</a:t>
            </a:r>
            <a:r>
              <a:rPr kumimoji="1" lang="ja-JP" altLang="en-US" sz="2000" dirty="0" smtClean="0">
                <a:solidFill>
                  <a:srgbClr val="FFFF00"/>
                </a:solidFill>
              </a:rPr>
              <a:t>しているかのような、誤解を生む可能性がある</a:t>
            </a:r>
            <a:endParaRPr kumimoji="1" lang="ja-JP" altLang="en-US" sz="2000" dirty="0">
              <a:solidFill>
                <a:srgbClr val="FFFF00"/>
              </a:solidFill>
            </a:endParaRPr>
          </a:p>
        </p:txBody>
      </p:sp>
      <p:sp>
        <p:nvSpPr>
          <p:cNvPr id="9" name="テキスト ボックス 8"/>
          <p:cNvSpPr txBox="1"/>
          <p:nvPr/>
        </p:nvSpPr>
        <p:spPr>
          <a:xfrm>
            <a:off x="6876256" y="3717032"/>
            <a:ext cx="904415" cy="769441"/>
          </a:xfrm>
          <a:prstGeom prst="rect">
            <a:avLst/>
          </a:prstGeom>
          <a:noFill/>
          <a:ln>
            <a:noFill/>
          </a:ln>
        </p:spPr>
        <p:txBody>
          <a:bodyPr wrap="none" rtlCol="0">
            <a:spAutoFit/>
          </a:bodyPr>
          <a:lstStyle/>
          <a:p>
            <a:r>
              <a:rPr kumimoji="1" lang="en-US" altLang="ja-JP" sz="4400" dirty="0" smtClean="0">
                <a:solidFill>
                  <a:srgbClr val="FFFF00"/>
                </a:solidFill>
              </a:rPr>
              <a:t>NG</a:t>
            </a:r>
            <a:endParaRPr kumimoji="1" lang="ja-JP" altLang="en-US" sz="4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10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グループ化 31"/>
          <p:cNvGrpSpPr/>
          <p:nvPr/>
        </p:nvGrpSpPr>
        <p:grpSpPr>
          <a:xfrm>
            <a:off x="4860032" y="87015"/>
            <a:ext cx="4226793" cy="1785945"/>
            <a:chOff x="4860032" y="87015"/>
            <a:chExt cx="4226793" cy="2627772"/>
          </a:xfrm>
        </p:grpSpPr>
        <p:sp>
          <p:nvSpPr>
            <p:cNvPr id="23" name="角丸四角形 22"/>
            <p:cNvSpPr/>
            <p:nvPr/>
          </p:nvSpPr>
          <p:spPr>
            <a:xfrm>
              <a:off x="4860032" y="653939"/>
              <a:ext cx="4032448" cy="2060848"/>
            </a:xfrm>
            <a:prstGeom prst="roundRect">
              <a:avLst>
                <a:gd name="adj" fmla="val 11206"/>
              </a:avLst>
            </a:prstGeom>
            <a:solidFill>
              <a:schemeClr val="tx1"/>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022892" y="87015"/>
              <a:ext cx="4063933" cy="461665"/>
            </a:xfrm>
            <a:prstGeom prst="rect">
              <a:avLst/>
            </a:prstGeom>
            <a:noFill/>
          </p:spPr>
          <p:txBody>
            <a:bodyPr wrap="none" rtlCol="0">
              <a:spAutoFit/>
            </a:bodyPr>
            <a:lstStyle/>
            <a:p>
              <a:r>
                <a:rPr kumimoji="1" lang="ja-JP" altLang="en-US" sz="2400" dirty="0" smtClean="0">
                  <a:solidFill>
                    <a:schemeClr val="bg1"/>
                  </a:solidFill>
                  <a:latin typeface="ＤＨＰ特太ゴシック体" pitchFamily="50" charset="-128"/>
                  <a:ea typeface="ＤＨＰ特太ゴシック体" pitchFamily="50" charset="-128"/>
                </a:rPr>
                <a:t>この書込みは　○？ </a:t>
              </a:r>
              <a:r>
                <a:rPr kumimoji="1" lang="en-US" altLang="ja-JP" sz="2400" dirty="0" smtClean="0">
                  <a:solidFill>
                    <a:schemeClr val="bg1"/>
                  </a:solidFill>
                  <a:latin typeface="ＤＨＰ特太ゴシック体" pitchFamily="50" charset="-128"/>
                  <a:ea typeface="ＤＨＰ特太ゴシック体" pitchFamily="50" charset="-128"/>
                </a:rPr>
                <a:t>×</a:t>
              </a:r>
              <a:r>
                <a:rPr kumimoji="1" lang="ja-JP" altLang="en-US" sz="2400" dirty="0" smtClean="0">
                  <a:solidFill>
                    <a:schemeClr val="bg1"/>
                  </a:solidFill>
                  <a:latin typeface="ＤＨＰ特太ゴシック体" pitchFamily="50" charset="-128"/>
                  <a:ea typeface="ＤＨＰ特太ゴシック体" pitchFamily="50" charset="-128"/>
                </a:rPr>
                <a:t>？ △？</a:t>
              </a:r>
              <a:endParaRPr kumimoji="1" lang="en-US" altLang="ja-JP" sz="2400" dirty="0" smtClean="0">
                <a:solidFill>
                  <a:schemeClr val="bg1"/>
                </a:solidFill>
                <a:latin typeface="ＤＨＰ特太ゴシック体" pitchFamily="50" charset="-128"/>
                <a:ea typeface="ＤＨＰ特太ゴシック体" pitchFamily="50" charset="-128"/>
              </a:endParaRPr>
            </a:p>
          </p:txBody>
        </p:sp>
      </p:grpSp>
      <p:sp>
        <p:nvSpPr>
          <p:cNvPr id="27" name="角丸四角形 26"/>
          <p:cNvSpPr/>
          <p:nvPr/>
        </p:nvSpPr>
        <p:spPr>
          <a:xfrm>
            <a:off x="4860032" y="2016975"/>
            <a:ext cx="4032448" cy="3589107"/>
          </a:xfrm>
          <a:prstGeom prst="roundRect">
            <a:avLst>
              <a:gd name="adj" fmla="val 6324"/>
            </a:avLst>
          </a:prstGeom>
          <a:solidFill>
            <a:schemeClr val="tx1"/>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dirty="0" smtClean="0">
                <a:solidFill>
                  <a:schemeClr val="bg1"/>
                </a:solidFill>
              </a:rPr>
              <a:t>●　解　説　●</a:t>
            </a:r>
            <a:endParaRPr lang="en-US" altLang="ja-JP" dirty="0" smtClean="0">
              <a:solidFill>
                <a:schemeClr val="bg1"/>
              </a:solidFill>
            </a:endParaRPr>
          </a:p>
          <a:p>
            <a:pPr algn="just"/>
            <a:r>
              <a:rPr lang="ja-JP" altLang="en-US" dirty="0" smtClean="0">
                <a:solidFill>
                  <a:schemeClr val="bg1"/>
                </a:solidFill>
              </a:rPr>
              <a:t>　選挙権を持つ者が</a:t>
            </a:r>
            <a:r>
              <a:rPr lang="en-US" altLang="ja-JP" dirty="0" smtClean="0">
                <a:solidFill>
                  <a:schemeClr val="bg1"/>
                </a:solidFill>
              </a:rPr>
              <a:t>｢</a:t>
            </a:r>
            <a:r>
              <a:rPr lang="ja-JP" altLang="en-US" dirty="0" smtClean="0">
                <a:solidFill>
                  <a:schemeClr val="bg1"/>
                </a:solidFill>
              </a:rPr>
              <a:t>〇〇を当選させるな</a:t>
            </a:r>
            <a:r>
              <a:rPr lang="en-US" altLang="ja-JP" dirty="0" smtClean="0">
                <a:solidFill>
                  <a:schemeClr val="bg1"/>
                </a:solidFill>
              </a:rPr>
              <a:t>｣</a:t>
            </a:r>
            <a:r>
              <a:rPr lang="ja-JP" altLang="en-US" dirty="0" smtClean="0">
                <a:solidFill>
                  <a:schemeClr val="bg1"/>
                </a:solidFill>
              </a:rPr>
              <a:t>等と</a:t>
            </a:r>
            <a:r>
              <a:rPr lang="en-US" altLang="ja-JP" dirty="0" smtClean="0">
                <a:solidFill>
                  <a:schemeClr val="bg1"/>
                </a:solidFill>
              </a:rPr>
              <a:t>SNS</a:t>
            </a:r>
            <a:r>
              <a:rPr lang="ja-JP" altLang="en-US" dirty="0" smtClean="0">
                <a:solidFill>
                  <a:schemeClr val="bg1"/>
                </a:solidFill>
              </a:rPr>
              <a:t>で発信すること自体は、違法性はありません。</a:t>
            </a:r>
            <a:r>
              <a:rPr lang="ja-JP" altLang="en-US" dirty="0">
                <a:solidFill>
                  <a:schemeClr val="bg1"/>
                </a:solidFill>
              </a:rPr>
              <a:t>（マナーと</a:t>
            </a:r>
            <a:r>
              <a:rPr lang="ja-JP" altLang="en-US" dirty="0" smtClean="0">
                <a:solidFill>
                  <a:schemeClr val="bg1"/>
                </a:solidFill>
              </a:rPr>
              <a:t>して</a:t>
            </a:r>
            <a:r>
              <a:rPr lang="ja-JP" altLang="en-US" dirty="0">
                <a:solidFill>
                  <a:schemeClr val="bg1"/>
                </a:solidFill>
              </a:rPr>
              <a:t>は</a:t>
            </a:r>
            <a:r>
              <a:rPr lang="ja-JP" altLang="en-US" dirty="0" smtClean="0">
                <a:solidFill>
                  <a:schemeClr val="bg1"/>
                </a:solidFill>
              </a:rPr>
              <a:t>、批判ではなく、応援するメッセージを発信した方がよいでしょう）</a:t>
            </a:r>
            <a:endParaRPr lang="en-US" altLang="ja-JP" sz="1000" dirty="0" smtClean="0">
              <a:solidFill>
                <a:schemeClr val="bg1"/>
              </a:solidFill>
            </a:endParaRPr>
          </a:p>
          <a:p>
            <a:pPr algn="just"/>
            <a:r>
              <a:rPr lang="ja-JP" altLang="en-US" dirty="0">
                <a:solidFill>
                  <a:schemeClr val="bg1"/>
                </a:solidFill>
              </a:rPr>
              <a:t>　</a:t>
            </a:r>
            <a:r>
              <a:rPr lang="ja-JP" altLang="en-US" dirty="0" smtClean="0">
                <a:solidFill>
                  <a:schemeClr val="bg1"/>
                </a:solidFill>
              </a:rPr>
              <a:t>その内容の真偽にかかわらず、</a:t>
            </a:r>
            <a:r>
              <a:rPr lang="ja-JP" altLang="en-US" dirty="0" smtClean="0">
                <a:solidFill>
                  <a:srgbClr val="FFFF00"/>
                </a:solidFill>
              </a:rPr>
              <a:t>「公然と人を侮辱した者は、侮辱罪により処罰される」</a:t>
            </a:r>
            <a:r>
              <a:rPr lang="ja-JP" altLang="en-US" dirty="0" smtClean="0">
                <a:solidFill>
                  <a:schemeClr val="bg1"/>
                </a:solidFill>
              </a:rPr>
              <a:t>可能性もある</a:t>
            </a:r>
            <a:r>
              <a:rPr lang="ja-JP" altLang="en-US" dirty="0">
                <a:solidFill>
                  <a:schemeClr val="bg1"/>
                </a:solidFill>
              </a:rPr>
              <a:t>ことから</a:t>
            </a:r>
            <a:r>
              <a:rPr lang="ja-JP" altLang="en-US" dirty="0" smtClean="0">
                <a:solidFill>
                  <a:schemeClr val="bg1"/>
                </a:solidFill>
              </a:rPr>
              <a:t>、ネットの書き込みにおいても、「ひとの悪口」は言わない方がよいのです。</a:t>
            </a:r>
            <a:endParaRPr lang="en-US" altLang="ja-JP" dirty="0" smtClean="0">
              <a:solidFill>
                <a:schemeClr val="bg1"/>
              </a:solidFill>
            </a:endParaRPr>
          </a:p>
          <a:p>
            <a:pPr algn="just"/>
            <a:r>
              <a:rPr lang="ja-JP" altLang="en-US" dirty="0" smtClean="0">
                <a:solidFill>
                  <a:schemeClr val="bg1"/>
                </a:solidFill>
              </a:rPr>
              <a:t>　　（リツイートする等の行為も同様）</a:t>
            </a:r>
            <a:endParaRPr lang="en-US" altLang="ja-JP" dirty="0" smtClean="0">
              <a:solidFill>
                <a:schemeClr val="bg1"/>
              </a:solidFill>
            </a:endParaRPr>
          </a:p>
          <a:p>
            <a:pPr algn="just"/>
            <a:endParaRPr lang="en-US" altLang="ja-JP" dirty="0">
              <a:solidFill>
                <a:schemeClr val="bg1"/>
              </a:solidFill>
            </a:endParaRPr>
          </a:p>
          <a:p>
            <a:pPr algn="just"/>
            <a:endParaRPr lang="en-US" altLang="ja-JP" dirty="0" smtClean="0">
              <a:solidFill>
                <a:schemeClr val="bg1"/>
              </a:solidFill>
            </a:endParaRPr>
          </a:p>
          <a:p>
            <a:pPr algn="just"/>
            <a:endParaRPr lang="en-US" altLang="ja-JP" dirty="0" smtClean="0">
              <a:solidFill>
                <a:schemeClr val="bg1"/>
              </a:solidFill>
            </a:endParaRPr>
          </a:p>
          <a:p>
            <a:pPr algn="just"/>
            <a:endParaRPr lang="en-US" altLang="ja-JP" dirty="0">
              <a:solidFill>
                <a:schemeClr val="bg1"/>
              </a:solidFill>
            </a:endParaRPr>
          </a:p>
          <a:p>
            <a:pPr algn="just"/>
            <a:endParaRPr lang="en-US" altLang="ja-JP" dirty="0" smtClean="0">
              <a:solidFill>
                <a:schemeClr val="bg1"/>
              </a:solidFill>
            </a:endParaRPr>
          </a:p>
          <a:p>
            <a:pPr algn="just"/>
            <a:endParaRPr kumimoji="1" lang="en-US" altLang="ja-JP" dirty="0">
              <a:solidFill>
                <a:schemeClr val="bg1"/>
              </a:solidFill>
            </a:endParaRPr>
          </a:p>
          <a:p>
            <a:pPr algn="just"/>
            <a:endParaRPr lang="en-US" altLang="ja-JP" dirty="0" smtClean="0">
              <a:solidFill>
                <a:schemeClr val="bg1"/>
              </a:solidFill>
            </a:endParaRPr>
          </a:p>
          <a:p>
            <a:pPr algn="just"/>
            <a:endParaRPr kumimoji="1" lang="en-US" altLang="ja-JP" dirty="0">
              <a:solidFill>
                <a:schemeClr val="bg1"/>
              </a:solidFill>
            </a:endParaRPr>
          </a:p>
          <a:p>
            <a:pPr algn="just"/>
            <a:endParaRPr lang="en-US" altLang="ja-JP" dirty="0" smtClean="0">
              <a:solidFill>
                <a:schemeClr val="bg1"/>
              </a:solidFill>
            </a:endParaRPr>
          </a:p>
          <a:p>
            <a:pPr algn="just"/>
            <a:endParaRPr kumimoji="1" lang="en-US" altLang="ja-JP" dirty="0">
              <a:solidFill>
                <a:schemeClr val="bg1"/>
              </a:solidFill>
            </a:endParaRPr>
          </a:p>
          <a:p>
            <a:pPr algn="just"/>
            <a:endParaRPr lang="en-US" altLang="ja-JP" dirty="0" smtClean="0">
              <a:solidFill>
                <a:schemeClr val="bg1"/>
              </a:solidFill>
            </a:endParaRPr>
          </a:p>
          <a:p>
            <a:pPr algn="just"/>
            <a:endParaRPr kumimoji="1" lang="ja-JP" altLang="en-US" dirty="0">
              <a:solidFill>
                <a:schemeClr val="bg1"/>
              </a:solidFill>
            </a:endParaRPr>
          </a:p>
        </p:txBody>
      </p:sp>
      <p:sp>
        <p:nvSpPr>
          <p:cNvPr id="28" name="角丸四角形 27"/>
          <p:cNvSpPr/>
          <p:nvPr/>
        </p:nvSpPr>
        <p:spPr>
          <a:xfrm>
            <a:off x="4860032" y="5712373"/>
            <a:ext cx="4032448" cy="1022495"/>
          </a:xfrm>
          <a:prstGeom prst="roundRect">
            <a:avLst>
              <a:gd name="adj" fmla="val 13672"/>
            </a:avLst>
          </a:prstGeom>
          <a:solidFill>
            <a:schemeClr val="tx1"/>
          </a:solidFill>
          <a:ln w="76200" cmpd="db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dirty="0" smtClean="0">
                <a:solidFill>
                  <a:schemeClr val="bg1"/>
                </a:solidFill>
              </a:rPr>
              <a:t>●根拠法令●</a:t>
            </a:r>
            <a:endParaRPr lang="en-US" altLang="ja-JP" dirty="0" smtClean="0">
              <a:solidFill>
                <a:schemeClr val="bg1"/>
              </a:solidFill>
            </a:endParaRPr>
          </a:p>
          <a:p>
            <a:pPr algn="ctr"/>
            <a:r>
              <a:rPr lang="ja-JP" altLang="en-US" dirty="0" smtClean="0">
                <a:solidFill>
                  <a:schemeClr val="bg1"/>
                </a:solidFill>
              </a:rPr>
              <a:t>刑法</a:t>
            </a:r>
            <a:r>
              <a:rPr lang="en-US" altLang="ja-JP" dirty="0" smtClean="0">
                <a:solidFill>
                  <a:schemeClr val="bg1"/>
                </a:solidFill>
              </a:rPr>
              <a:t>231</a:t>
            </a:r>
            <a:r>
              <a:rPr lang="ja-JP" altLang="en-US" dirty="0" smtClean="0">
                <a:solidFill>
                  <a:schemeClr val="bg1"/>
                </a:solidFill>
              </a:rPr>
              <a:t>条（侮辱罪）</a:t>
            </a:r>
            <a:endParaRPr lang="en-US" altLang="ja-JP" dirty="0" smtClean="0">
              <a:solidFill>
                <a:schemeClr val="bg1"/>
              </a:solidFill>
            </a:endParaRPr>
          </a:p>
          <a:p>
            <a:pPr algn="ctr"/>
            <a:r>
              <a:rPr lang="ja-JP" altLang="en-US" dirty="0" smtClean="0">
                <a:solidFill>
                  <a:schemeClr val="bg1"/>
                </a:solidFill>
              </a:rPr>
              <a:t>公選法第</a:t>
            </a:r>
            <a:r>
              <a:rPr lang="en-US" altLang="ja-JP" dirty="0" smtClean="0">
                <a:solidFill>
                  <a:schemeClr val="bg1"/>
                </a:solidFill>
              </a:rPr>
              <a:t>225</a:t>
            </a:r>
            <a:r>
              <a:rPr lang="ja-JP" altLang="en-US" dirty="0" smtClean="0">
                <a:solidFill>
                  <a:schemeClr val="bg1"/>
                </a:solidFill>
              </a:rPr>
              <a:t>条（選挙の自由妨害罪）</a:t>
            </a:r>
            <a:endParaRPr lang="en-US" altLang="ja-JP" dirty="0" smtClean="0">
              <a:solidFill>
                <a:schemeClr val="bg1"/>
              </a:solidFill>
            </a:endParaRPr>
          </a:p>
          <a:p>
            <a:pPr algn="ctr"/>
            <a:endParaRPr lang="en-US" altLang="ja-JP" dirty="0" smtClean="0">
              <a:solidFill>
                <a:schemeClr val="bg1"/>
              </a:solidFill>
            </a:endParaRPr>
          </a:p>
          <a:p>
            <a:pPr algn="ctr"/>
            <a:endParaRPr lang="en-US" altLang="ja-JP" dirty="0">
              <a:solidFill>
                <a:schemeClr val="bg1"/>
              </a:solidFill>
            </a:endParaRPr>
          </a:p>
          <a:p>
            <a:pPr algn="ctr"/>
            <a:endParaRPr lang="en-US" altLang="ja-JP" dirty="0" smtClean="0">
              <a:solidFill>
                <a:schemeClr val="bg1"/>
              </a:solidFill>
            </a:endParaRPr>
          </a:p>
          <a:p>
            <a:pPr algn="ctr"/>
            <a:endParaRPr kumimoji="1" lang="en-US" altLang="ja-JP" dirty="0">
              <a:solidFill>
                <a:schemeClr val="bg1"/>
              </a:solidFill>
            </a:endParaRPr>
          </a:p>
          <a:p>
            <a:pPr algn="ctr"/>
            <a:endParaRPr lang="en-US" altLang="ja-JP" dirty="0" smtClean="0">
              <a:solidFill>
                <a:schemeClr val="bg1"/>
              </a:solidFill>
            </a:endParaRPr>
          </a:p>
          <a:p>
            <a:pPr algn="ctr"/>
            <a:endParaRPr kumimoji="1" lang="en-US" altLang="ja-JP" dirty="0">
              <a:solidFill>
                <a:schemeClr val="bg1"/>
              </a:solidFill>
            </a:endParaRPr>
          </a:p>
          <a:p>
            <a:pPr algn="ctr"/>
            <a:endParaRPr lang="en-US" altLang="ja-JP" dirty="0" smtClean="0">
              <a:solidFill>
                <a:schemeClr val="bg1"/>
              </a:solidFill>
            </a:endParaRPr>
          </a:p>
          <a:p>
            <a:pPr algn="ctr"/>
            <a:endParaRPr kumimoji="1" lang="en-US" altLang="ja-JP" dirty="0">
              <a:solidFill>
                <a:schemeClr val="bg1"/>
              </a:solidFill>
            </a:endParaRPr>
          </a:p>
          <a:p>
            <a:pPr algn="ctr"/>
            <a:endParaRPr lang="en-US" altLang="ja-JP" dirty="0" smtClean="0">
              <a:solidFill>
                <a:schemeClr val="bg1"/>
              </a:solidFill>
            </a:endParaRPr>
          </a:p>
          <a:p>
            <a:pPr algn="ctr"/>
            <a:endParaRPr kumimoji="1" lang="ja-JP" altLang="en-US" dirty="0">
              <a:solidFill>
                <a:schemeClr val="bg1"/>
              </a:solidFill>
            </a:endParaRPr>
          </a:p>
        </p:txBody>
      </p:sp>
      <p:grpSp>
        <p:nvGrpSpPr>
          <p:cNvPr id="31" name="グループ化 30"/>
          <p:cNvGrpSpPr/>
          <p:nvPr/>
        </p:nvGrpSpPr>
        <p:grpSpPr>
          <a:xfrm>
            <a:off x="1" y="0"/>
            <a:ext cx="4716016" cy="6858000"/>
            <a:chOff x="1" y="0"/>
            <a:chExt cx="4716016" cy="6858000"/>
          </a:xfrm>
        </p:grpSpPr>
        <p:grpSp>
          <p:nvGrpSpPr>
            <p:cNvPr id="29" name="グループ化 28"/>
            <p:cNvGrpSpPr/>
            <p:nvPr/>
          </p:nvGrpSpPr>
          <p:grpSpPr>
            <a:xfrm>
              <a:off x="1" y="0"/>
              <a:ext cx="4716016" cy="6858000"/>
              <a:chOff x="1" y="0"/>
              <a:chExt cx="4716016" cy="6858000"/>
            </a:xfrm>
          </p:grpSpPr>
          <p:grpSp>
            <p:nvGrpSpPr>
              <p:cNvPr id="2" name="グループ化 5"/>
              <p:cNvGrpSpPr/>
              <p:nvPr/>
            </p:nvGrpSpPr>
            <p:grpSpPr>
              <a:xfrm>
                <a:off x="1" y="0"/>
                <a:ext cx="4716016" cy="6858000"/>
                <a:chOff x="0" y="0"/>
                <a:chExt cx="5389183" cy="6858000"/>
              </a:xfrm>
            </p:grpSpPr>
            <p:pic>
              <p:nvPicPr>
                <p:cNvPr id="3" name="図 2" descr="モノ_5.PNG"/>
                <p:cNvPicPr>
                  <a:picLocks noChangeAspect="1"/>
                </p:cNvPicPr>
                <p:nvPr/>
              </p:nvPicPr>
              <p:blipFill>
                <a:blip r:embed="rId3" cstate="print"/>
                <a:stretch>
                  <a:fillRect/>
                </a:stretch>
              </p:blipFill>
              <p:spPr>
                <a:xfrm>
                  <a:off x="0" y="0"/>
                  <a:ext cx="5389183" cy="6858000"/>
                </a:xfrm>
                <a:prstGeom prst="rect">
                  <a:avLst/>
                </a:prstGeom>
              </p:spPr>
            </p:pic>
            <p:sp>
              <p:nvSpPr>
                <p:cNvPr id="5" name="正方形/長方形 4"/>
                <p:cNvSpPr/>
                <p:nvPr/>
              </p:nvSpPr>
              <p:spPr>
                <a:xfrm>
                  <a:off x="323528" y="404664"/>
                  <a:ext cx="4752528" cy="5832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kumimoji="1" lang="ja-JP" altLang="en-US" dirty="0"/>
                </a:p>
              </p:txBody>
            </p:sp>
          </p:grpSp>
          <p:grpSp>
            <p:nvGrpSpPr>
              <p:cNvPr id="4" name="グループ化 20"/>
              <p:cNvGrpSpPr/>
              <p:nvPr/>
            </p:nvGrpSpPr>
            <p:grpSpPr>
              <a:xfrm>
                <a:off x="395537" y="476672"/>
                <a:ext cx="2880319" cy="1008112"/>
                <a:chOff x="395537" y="476672"/>
                <a:chExt cx="2880319" cy="1008112"/>
              </a:xfrm>
            </p:grpSpPr>
            <p:grpSp>
              <p:nvGrpSpPr>
                <p:cNvPr id="6" name="グループ化 13"/>
                <p:cNvGrpSpPr/>
                <p:nvPr/>
              </p:nvGrpSpPr>
              <p:grpSpPr>
                <a:xfrm>
                  <a:off x="395537" y="476672"/>
                  <a:ext cx="792088" cy="1008112"/>
                  <a:chOff x="395536" y="476672"/>
                  <a:chExt cx="1078955" cy="1080120"/>
                </a:xfrm>
              </p:grpSpPr>
              <p:sp>
                <p:nvSpPr>
                  <p:cNvPr id="7" name="正方形/長方形 6"/>
                  <p:cNvSpPr/>
                  <p:nvPr/>
                </p:nvSpPr>
                <p:spPr>
                  <a:xfrm>
                    <a:off x="467544" y="476672"/>
                    <a:ext cx="93610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descr="人D-04.png"/>
                  <p:cNvPicPr>
                    <a:picLocks noChangeAspect="1"/>
                  </p:cNvPicPr>
                  <p:nvPr/>
                </p:nvPicPr>
                <p:blipFill>
                  <a:blip r:embed="rId4" cstate="print"/>
                  <a:stretch>
                    <a:fillRect/>
                  </a:stretch>
                </p:blipFill>
                <p:spPr>
                  <a:xfrm>
                    <a:off x="395536" y="477837"/>
                    <a:ext cx="1078955" cy="1078955"/>
                  </a:xfrm>
                  <a:prstGeom prst="rect">
                    <a:avLst/>
                  </a:prstGeom>
                </p:spPr>
              </p:pic>
            </p:grpSp>
            <p:sp>
              <p:nvSpPr>
                <p:cNvPr id="15" name="円/楕円 14"/>
                <p:cNvSpPr/>
                <p:nvPr/>
              </p:nvSpPr>
              <p:spPr>
                <a:xfrm>
                  <a:off x="1331640" y="659880"/>
                  <a:ext cx="170613" cy="248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1561310" y="659880"/>
                  <a:ext cx="170613" cy="248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1773117" y="654352"/>
                  <a:ext cx="170613" cy="248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2059691" y="662892"/>
                  <a:ext cx="170613" cy="248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259632" y="980728"/>
                  <a:ext cx="2016224" cy="369332"/>
                </a:xfrm>
                <a:prstGeom prst="rect">
                  <a:avLst/>
                </a:prstGeom>
                <a:noFill/>
              </p:spPr>
              <p:txBody>
                <a:bodyPr wrap="square" rtlCol="0">
                  <a:spAutoFit/>
                </a:bodyPr>
                <a:lstStyle/>
                <a:p>
                  <a:r>
                    <a:rPr lang="en-US" altLang="ja-JP" dirty="0" smtClean="0">
                      <a:solidFill>
                        <a:schemeClr val="bg1"/>
                      </a:solidFill>
                    </a:rPr>
                    <a:t>@</a:t>
                  </a:r>
                  <a:r>
                    <a:rPr lang="en-US" altLang="ja-JP" dirty="0" err="1" smtClean="0">
                      <a:solidFill>
                        <a:schemeClr val="bg1"/>
                      </a:solidFill>
                    </a:rPr>
                    <a:t>osdjfvheouh</a:t>
                  </a:r>
                  <a:endParaRPr kumimoji="1" lang="ja-JP" altLang="en-US" dirty="0">
                    <a:solidFill>
                      <a:schemeClr val="bg1"/>
                    </a:solidFill>
                  </a:endParaRPr>
                </a:p>
              </p:txBody>
            </p:sp>
          </p:grpSp>
          <p:pic>
            <p:nvPicPr>
              <p:cNvPr id="21" name="図 20" descr="senkyo_car.png"/>
              <p:cNvPicPr>
                <a:picLocks noChangeAspect="1"/>
              </p:cNvPicPr>
              <p:nvPr/>
            </p:nvPicPr>
            <p:blipFill>
              <a:blip r:embed="rId5" cstate="print"/>
              <a:stretch>
                <a:fillRect/>
              </a:stretch>
            </p:blipFill>
            <p:spPr>
              <a:xfrm>
                <a:off x="1187624" y="1628800"/>
                <a:ext cx="2365330" cy="24148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テキスト ボックス 21"/>
              <p:cNvSpPr txBox="1"/>
              <p:nvPr/>
            </p:nvSpPr>
            <p:spPr>
              <a:xfrm>
                <a:off x="323528" y="4221088"/>
                <a:ext cx="4180953" cy="1384995"/>
              </a:xfrm>
              <a:prstGeom prst="rect">
                <a:avLst/>
              </a:prstGeom>
              <a:noFill/>
            </p:spPr>
            <p:txBody>
              <a:bodyPr wrap="none" rtlCol="0">
                <a:spAutoFit/>
              </a:bodyPr>
              <a:lstStyle/>
              <a:p>
                <a:pPr algn="just"/>
                <a:r>
                  <a:rPr lang="ja-JP" altLang="en-US" sz="2800" dirty="0" smtClean="0">
                    <a:solidFill>
                      <a:schemeClr val="bg1"/>
                    </a:solidFill>
                  </a:rPr>
                  <a:t>　この〇〇候補は、</a:t>
                </a:r>
                <a:r>
                  <a:rPr lang="en-US" altLang="ja-JP" sz="2800" dirty="0" smtClean="0">
                    <a:solidFill>
                      <a:schemeClr val="bg1"/>
                    </a:solidFill>
                  </a:rPr>
                  <a:t>×××</a:t>
                </a:r>
              </a:p>
              <a:p>
                <a:pPr algn="just"/>
                <a:r>
                  <a:rPr lang="ja-JP" altLang="en-US" sz="2800" dirty="0" smtClean="0">
                    <a:solidFill>
                      <a:schemeClr val="bg1"/>
                    </a:solidFill>
                  </a:rPr>
                  <a:t>という悪いことをしている。</a:t>
                </a:r>
                <a:endParaRPr lang="en-US" altLang="ja-JP" sz="2800" dirty="0" smtClean="0">
                  <a:solidFill>
                    <a:schemeClr val="bg1"/>
                  </a:solidFill>
                </a:endParaRPr>
              </a:p>
              <a:p>
                <a:pPr algn="just"/>
                <a:r>
                  <a:rPr lang="ja-JP" altLang="en-US" sz="2800" dirty="0" smtClean="0">
                    <a:solidFill>
                      <a:schemeClr val="bg1"/>
                    </a:solidFill>
                  </a:rPr>
                  <a:t>　絶対に当選させるな！</a:t>
                </a:r>
                <a:endParaRPr kumimoji="1" lang="ja-JP" altLang="en-US" sz="2800" dirty="0">
                  <a:solidFill>
                    <a:schemeClr val="bg1"/>
                  </a:solidFill>
                </a:endParaRPr>
              </a:p>
            </p:txBody>
          </p:sp>
        </p:grpSp>
        <p:sp>
          <p:nvSpPr>
            <p:cNvPr id="30" name="正方形/長方形 29"/>
            <p:cNvSpPr/>
            <p:nvPr/>
          </p:nvSpPr>
          <p:spPr>
            <a:xfrm>
              <a:off x="2120392" y="1872960"/>
              <a:ext cx="576064" cy="144016"/>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33" name="テキスト ボックス 32"/>
          <p:cNvSpPr txBox="1"/>
          <p:nvPr/>
        </p:nvSpPr>
        <p:spPr>
          <a:xfrm rot="20647158">
            <a:off x="2879068" y="451900"/>
            <a:ext cx="1462260" cy="461665"/>
          </a:xfrm>
          <a:prstGeom prst="rect">
            <a:avLst/>
          </a:prstGeom>
          <a:noFill/>
          <a:ln w="19050">
            <a:solidFill>
              <a:srgbClr val="FFFF00"/>
            </a:solidFill>
          </a:ln>
        </p:spPr>
        <p:txBody>
          <a:bodyPr wrap="none" rtlCol="0">
            <a:spAutoFit/>
          </a:bodyPr>
          <a:lstStyle/>
          <a:p>
            <a:r>
              <a:rPr kumimoji="1" lang="ja-JP" altLang="en-US" sz="2400" dirty="0" smtClean="0">
                <a:solidFill>
                  <a:srgbClr val="FFC000"/>
                </a:solidFill>
              </a:rPr>
              <a:t>ツイッター</a:t>
            </a:r>
            <a:endParaRPr kumimoji="1" lang="ja-JP" altLang="en-US" sz="2400" dirty="0">
              <a:solidFill>
                <a:srgbClr val="FFC000"/>
              </a:solidFill>
            </a:endParaRPr>
          </a:p>
        </p:txBody>
      </p:sp>
      <p:grpSp>
        <p:nvGrpSpPr>
          <p:cNvPr id="36" name="グループ化 35"/>
          <p:cNvGrpSpPr/>
          <p:nvPr/>
        </p:nvGrpSpPr>
        <p:grpSpPr>
          <a:xfrm>
            <a:off x="6012160" y="548680"/>
            <a:ext cx="1872208" cy="1142418"/>
            <a:chOff x="8460432" y="764704"/>
            <a:chExt cx="1872208" cy="1584176"/>
          </a:xfrm>
        </p:grpSpPr>
        <p:sp>
          <p:nvSpPr>
            <p:cNvPr id="34" name="二等辺三角形 33"/>
            <p:cNvSpPr/>
            <p:nvPr/>
          </p:nvSpPr>
          <p:spPr>
            <a:xfrm>
              <a:off x="8460432" y="764704"/>
              <a:ext cx="1872208" cy="158417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二等辺三角形 34"/>
            <p:cNvSpPr/>
            <p:nvPr/>
          </p:nvSpPr>
          <p:spPr>
            <a:xfrm>
              <a:off x="8806404" y="1152880"/>
              <a:ext cx="1152128" cy="100811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6"/>
          <p:cNvGrpSpPr/>
          <p:nvPr/>
        </p:nvGrpSpPr>
        <p:grpSpPr>
          <a:xfrm>
            <a:off x="323528" y="188640"/>
            <a:ext cx="8496944" cy="2448272"/>
            <a:chOff x="323528" y="620688"/>
            <a:chExt cx="8496944" cy="2448272"/>
          </a:xfrm>
        </p:grpSpPr>
        <p:sp>
          <p:nvSpPr>
            <p:cNvPr id="29" name="テキスト ボックス 28"/>
            <p:cNvSpPr txBox="1"/>
            <p:nvPr/>
          </p:nvSpPr>
          <p:spPr>
            <a:xfrm>
              <a:off x="2749225" y="620688"/>
              <a:ext cx="3645550" cy="769441"/>
            </a:xfrm>
            <a:prstGeom prst="rect">
              <a:avLst/>
            </a:prstGeom>
            <a:noFill/>
          </p:spPr>
          <p:txBody>
            <a:bodyPr wrap="none" rtlCol="0">
              <a:spAutoFit/>
            </a:bodyPr>
            <a:lstStyle/>
            <a:p>
              <a:r>
                <a:rPr lang="ja-JP" altLang="en-US" sz="3600" dirty="0" smtClean="0">
                  <a:solidFill>
                    <a:schemeClr val="bg1"/>
                  </a:solidFill>
                </a:rPr>
                <a:t>●　</a:t>
              </a:r>
              <a:r>
                <a:rPr lang="ja-JP" altLang="en-US" sz="4400" dirty="0" smtClean="0">
                  <a:solidFill>
                    <a:schemeClr val="bg1"/>
                  </a:solidFill>
                </a:rPr>
                <a:t>ポイント　</a:t>
              </a:r>
              <a:r>
                <a:rPr lang="ja-JP" altLang="en-US" sz="3600" dirty="0" smtClean="0">
                  <a:solidFill>
                    <a:schemeClr val="bg1"/>
                  </a:solidFill>
                </a:rPr>
                <a:t>●</a:t>
              </a:r>
              <a:endParaRPr kumimoji="1" lang="ja-JP" altLang="en-US" sz="3600" dirty="0">
                <a:solidFill>
                  <a:schemeClr val="bg1"/>
                </a:solidFill>
              </a:endParaRPr>
            </a:p>
          </p:txBody>
        </p:sp>
        <p:grpSp>
          <p:nvGrpSpPr>
            <p:cNvPr id="6" name="グループ化 5"/>
            <p:cNvGrpSpPr/>
            <p:nvPr/>
          </p:nvGrpSpPr>
          <p:grpSpPr>
            <a:xfrm>
              <a:off x="323528" y="1700808"/>
              <a:ext cx="8496944" cy="1368152"/>
              <a:chOff x="323528" y="1700808"/>
              <a:chExt cx="8496944" cy="1368152"/>
            </a:xfrm>
          </p:grpSpPr>
          <p:sp>
            <p:nvSpPr>
              <p:cNvPr id="5" name="角丸四角形 4"/>
              <p:cNvSpPr/>
              <p:nvPr/>
            </p:nvSpPr>
            <p:spPr>
              <a:xfrm>
                <a:off x="323528" y="1700808"/>
                <a:ext cx="8496944" cy="136815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23528" y="1772816"/>
                <a:ext cx="8361584" cy="1200329"/>
              </a:xfrm>
              <a:prstGeom prst="rect">
                <a:avLst/>
              </a:prstGeom>
              <a:noFill/>
            </p:spPr>
            <p:txBody>
              <a:bodyPr wrap="none" rtlCol="0">
                <a:spAutoFit/>
              </a:bodyPr>
              <a:lstStyle/>
              <a:p>
                <a:pPr algn="just"/>
                <a:r>
                  <a:rPr lang="ja-JP" altLang="en-US" sz="3600" dirty="0" smtClean="0">
                    <a:solidFill>
                      <a:srgbClr val="FFFF00"/>
                    </a:solidFill>
                  </a:rPr>
                  <a:t>ネット上での悪口の拡散は絶対にやめよう</a:t>
                </a:r>
                <a:endParaRPr lang="en-US" altLang="ja-JP" sz="3600" dirty="0" smtClean="0">
                  <a:solidFill>
                    <a:srgbClr val="FFFF00"/>
                  </a:solidFill>
                </a:endParaRPr>
              </a:p>
              <a:p>
                <a:pPr algn="ctr"/>
                <a:r>
                  <a:rPr kumimoji="1" lang="ja-JP" altLang="en-US" sz="3600" dirty="0" smtClean="0">
                    <a:solidFill>
                      <a:srgbClr val="FFFF00"/>
                    </a:solidFill>
                    <a:effectLst>
                      <a:outerShdw blurRad="50800" dist="38100" dir="2700000" algn="tl" rotWithShape="0">
                        <a:prstClr val="black">
                          <a:alpha val="40000"/>
                        </a:prstClr>
                      </a:outerShdw>
                    </a:effectLst>
                  </a:rPr>
                  <a:t>（選挙運動に限らず言えること）</a:t>
                </a:r>
                <a:endParaRPr kumimoji="1" lang="ja-JP" altLang="en-US" sz="3600" dirty="0">
                  <a:solidFill>
                    <a:srgbClr val="FFFF00"/>
                  </a:solidFill>
                  <a:effectLst>
                    <a:outerShdw blurRad="50800" dist="38100" dir="2700000" algn="tl" rotWithShape="0">
                      <a:prstClr val="black">
                        <a:alpha val="40000"/>
                      </a:prstClr>
                    </a:outerShdw>
                  </a:effectLst>
                </a:endParaRPr>
              </a:p>
            </p:txBody>
          </p:sp>
        </p:grpSp>
      </p:grpSp>
      <p:sp>
        <p:nvSpPr>
          <p:cNvPr id="4" name="テキスト ボックス 3"/>
          <p:cNvSpPr txBox="1"/>
          <p:nvPr/>
        </p:nvSpPr>
        <p:spPr>
          <a:xfrm>
            <a:off x="915380" y="2924944"/>
            <a:ext cx="7313220" cy="3724096"/>
          </a:xfrm>
          <a:prstGeom prst="rect">
            <a:avLst/>
          </a:prstGeom>
          <a:noFill/>
        </p:spPr>
        <p:txBody>
          <a:bodyPr wrap="none" rtlCol="0">
            <a:spAutoFit/>
          </a:bodyPr>
          <a:lstStyle/>
          <a:p>
            <a:pPr algn="just"/>
            <a:r>
              <a:rPr lang="en-US" altLang="ja-JP" sz="3200" dirty="0" smtClean="0">
                <a:solidFill>
                  <a:schemeClr val="bg1"/>
                </a:solidFill>
              </a:rPr>
              <a:t>※</a:t>
            </a:r>
            <a:r>
              <a:rPr lang="ja-JP" altLang="en-US" sz="3200" dirty="0" smtClean="0">
                <a:solidFill>
                  <a:schemeClr val="bg1"/>
                </a:solidFill>
              </a:rPr>
              <a:t>悪口の内容の真偽は関係ない。</a:t>
            </a:r>
            <a:endParaRPr lang="en-US" altLang="ja-JP" sz="3200" dirty="0" smtClean="0">
              <a:solidFill>
                <a:schemeClr val="bg1"/>
              </a:solidFill>
            </a:endParaRPr>
          </a:p>
          <a:p>
            <a:pPr algn="just"/>
            <a:r>
              <a:rPr lang="en-US" altLang="ja-JP" sz="3200" dirty="0" smtClean="0">
                <a:solidFill>
                  <a:schemeClr val="bg1"/>
                </a:solidFill>
              </a:rPr>
              <a:t>※</a:t>
            </a:r>
            <a:r>
              <a:rPr kumimoji="1" lang="ja-JP" altLang="en-US" sz="3200" dirty="0" smtClean="0">
                <a:solidFill>
                  <a:schemeClr val="bg1"/>
                </a:solidFill>
              </a:rPr>
              <a:t>ネット上で</a:t>
            </a:r>
            <a:r>
              <a:rPr lang="ja-JP" altLang="en-US" sz="3200" dirty="0" smtClean="0">
                <a:solidFill>
                  <a:schemeClr val="bg1"/>
                </a:solidFill>
              </a:rPr>
              <a:t>不名誉な情報が</a:t>
            </a:r>
            <a:r>
              <a:rPr kumimoji="1" lang="ja-JP" altLang="en-US" sz="3200" dirty="0" smtClean="0">
                <a:solidFill>
                  <a:schemeClr val="bg1"/>
                </a:solidFill>
              </a:rPr>
              <a:t>拡散すると、</a:t>
            </a:r>
            <a:endParaRPr kumimoji="1" lang="en-US" altLang="ja-JP" sz="3200" dirty="0" smtClean="0">
              <a:solidFill>
                <a:schemeClr val="bg1"/>
              </a:solidFill>
            </a:endParaRPr>
          </a:p>
          <a:p>
            <a:pPr algn="just"/>
            <a:r>
              <a:rPr lang="ja-JP" altLang="en-US" sz="3200" dirty="0" smtClean="0">
                <a:solidFill>
                  <a:schemeClr val="bg1"/>
                </a:solidFill>
              </a:rPr>
              <a:t>　名誉</a:t>
            </a:r>
            <a:r>
              <a:rPr kumimoji="1" lang="ja-JP" altLang="en-US" sz="3200" dirty="0" smtClean="0">
                <a:solidFill>
                  <a:schemeClr val="bg1"/>
                </a:solidFill>
              </a:rPr>
              <a:t>毀損罪や侮辱罪となる</a:t>
            </a:r>
            <a:r>
              <a:rPr kumimoji="1" lang="ja-JP" altLang="en-US" sz="3200" dirty="0" err="1" smtClean="0">
                <a:solidFill>
                  <a:schemeClr val="bg1"/>
                </a:solidFill>
              </a:rPr>
              <a:t>可能性があ</a:t>
            </a:r>
            <a:endParaRPr kumimoji="1" lang="en-US" altLang="ja-JP" sz="3200" dirty="0" smtClean="0">
              <a:solidFill>
                <a:schemeClr val="bg1"/>
              </a:solidFill>
            </a:endParaRPr>
          </a:p>
          <a:p>
            <a:pPr algn="just"/>
            <a:r>
              <a:rPr lang="ja-JP" altLang="en-US" sz="3200" dirty="0" smtClean="0">
                <a:solidFill>
                  <a:schemeClr val="bg1"/>
                </a:solidFill>
              </a:rPr>
              <a:t>　</a:t>
            </a:r>
            <a:r>
              <a:rPr kumimoji="1" lang="ja-JP" altLang="en-US" sz="3200" dirty="0" smtClean="0">
                <a:solidFill>
                  <a:schemeClr val="bg1"/>
                </a:solidFill>
              </a:rPr>
              <a:t>り、</a:t>
            </a:r>
            <a:r>
              <a:rPr kumimoji="1" lang="ja-JP" altLang="en-US" sz="3200" dirty="0" smtClean="0">
                <a:solidFill>
                  <a:srgbClr val="FFFF00"/>
                </a:solidFill>
              </a:rPr>
              <a:t>リツイートなどで拡散させた人も同様</a:t>
            </a:r>
            <a:endParaRPr kumimoji="1" lang="en-US" altLang="ja-JP" sz="3200" dirty="0" smtClean="0">
              <a:solidFill>
                <a:srgbClr val="FFFF00"/>
              </a:solidFill>
            </a:endParaRPr>
          </a:p>
          <a:p>
            <a:pPr algn="just"/>
            <a:r>
              <a:rPr lang="ja-JP" altLang="en-US" sz="3200" dirty="0" smtClean="0">
                <a:solidFill>
                  <a:srgbClr val="FFFF00"/>
                </a:solidFill>
              </a:rPr>
              <a:t>　</a:t>
            </a:r>
            <a:r>
              <a:rPr kumimoji="1" lang="ja-JP" altLang="en-US" sz="3200" dirty="0" smtClean="0">
                <a:solidFill>
                  <a:srgbClr val="FFFF00"/>
                </a:solidFill>
              </a:rPr>
              <a:t>の罪に問われる可能性</a:t>
            </a:r>
            <a:r>
              <a:rPr kumimoji="1" lang="ja-JP" altLang="en-US" sz="3200" dirty="0" smtClean="0">
                <a:solidFill>
                  <a:schemeClr val="bg1"/>
                </a:solidFill>
              </a:rPr>
              <a:t>がある。</a:t>
            </a:r>
            <a:endParaRPr kumimoji="1" lang="en-US" altLang="ja-JP" sz="3200" dirty="0" smtClean="0">
              <a:solidFill>
                <a:schemeClr val="bg1"/>
              </a:solidFill>
            </a:endParaRPr>
          </a:p>
          <a:p>
            <a:pPr algn="just"/>
            <a:endParaRPr kumimoji="1" lang="en-US" altLang="ja-JP" sz="2000" dirty="0" smtClean="0">
              <a:solidFill>
                <a:schemeClr val="bg1"/>
              </a:solidFill>
            </a:endParaRPr>
          </a:p>
          <a:p>
            <a:pPr algn="ctr"/>
            <a:r>
              <a:rPr lang="ja-JP" altLang="en-US" sz="2800" dirty="0" smtClean="0">
                <a:solidFill>
                  <a:schemeClr val="bg1"/>
                </a:solidFill>
              </a:rPr>
              <a:t>刑法第</a:t>
            </a:r>
            <a:r>
              <a:rPr lang="en-US" altLang="ja-JP" sz="2800" dirty="0" smtClean="0">
                <a:solidFill>
                  <a:schemeClr val="bg1"/>
                </a:solidFill>
              </a:rPr>
              <a:t>230</a:t>
            </a:r>
            <a:r>
              <a:rPr lang="ja-JP" altLang="en-US" sz="2800" dirty="0" smtClean="0">
                <a:solidFill>
                  <a:schemeClr val="bg1"/>
                </a:solidFill>
              </a:rPr>
              <a:t>条（名誉毀損罪）</a:t>
            </a:r>
            <a:endParaRPr lang="en-US" altLang="ja-JP" sz="2800" dirty="0" smtClean="0">
              <a:solidFill>
                <a:schemeClr val="bg1"/>
              </a:solidFill>
            </a:endParaRPr>
          </a:p>
          <a:p>
            <a:pPr algn="ctr"/>
            <a:r>
              <a:rPr kumimoji="1" lang="ja-JP" altLang="en-US" sz="2800" dirty="0" smtClean="0">
                <a:solidFill>
                  <a:schemeClr val="bg1"/>
                </a:solidFill>
              </a:rPr>
              <a:t>刑法第</a:t>
            </a:r>
            <a:r>
              <a:rPr kumimoji="1" lang="en-US" altLang="ja-JP" sz="2800" dirty="0" smtClean="0">
                <a:solidFill>
                  <a:schemeClr val="bg1"/>
                </a:solidFill>
              </a:rPr>
              <a:t>231</a:t>
            </a:r>
            <a:r>
              <a:rPr kumimoji="1" lang="ja-JP" altLang="en-US" sz="2800" dirty="0" smtClean="0">
                <a:solidFill>
                  <a:schemeClr val="bg1"/>
                </a:solidFill>
              </a:rPr>
              <a:t>条（　侮辱罪　　）</a:t>
            </a:r>
            <a:endParaRPr kumimoji="1" lang="ja-JP" altLang="en-US"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1584</TotalTime>
  <Words>1979</Words>
  <Application>Microsoft Office PowerPoint</Application>
  <PresentationFormat>画面に合わせる (4:3)</PresentationFormat>
  <Paragraphs>586</Paragraphs>
  <Slides>24</Slides>
  <Notes>24</Notes>
  <HiddenSlides>0</HiddenSlides>
  <MMClips>0</MMClips>
  <ScaleCrop>false</ScaleCrop>
  <HeadingPairs>
    <vt:vector size="4" baseType="variant">
      <vt:variant>
        <vt:lpstr>テーマ</vt:lpstr>
      </vt:variant>
      <vt:variant>
        <vt:i4>1</vt:i4>
      </vt:variant>
      <vt:variant>
        <vt:lpstr>スライド タイトル</vt:lpstr>
      </vt:variant>
      <vt:variant>
        <vt:i4>24</vt:i4>
      </vt:variant>
    </vt:vector>
  </HeadingPairs>
  <TitlesOfParts>
    <vt:vector size="25"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Microsoft</dc:creator>
  <cp:lastModifiedBy>沖縄県</cp:lastModifiedBy>
  <cp:revision>148</cp:revision>
  <cp:lastPrinted>2018-07-20T02:34:05Z</cp:lastPrinted>
  <dcterms:created xsi:type="dcterms:W3CDTF">2018-02-22T04:55:39Z</dcterms:created>
  <dcterms:modified xsi:type="dcterms:W3CDTF">2018-07-23T06:04:52Z</dcterms:modified>
</cp:coreProperties>
</file>