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32" r:id="rId2"/>
    <p:sldId id="443" r:id="rId3"/>
    <p:sldId id="444" r:id="rId4"/>
    <p:sldId id="447" r:id="rId5"/>
    <p:sldId id="446" r:id="rId6"/>
    <p:sldId id="448" r:id="rId7"/>
    <p:sldId id="449" r:id="rId8"/>
    <p:sldId id="450" r:id="rId9"/>
    <p:sldId id="451" r:id="rId10"/>
  </p:sldIdLst>
  <p:sldSz cx="9144000" cy="6858000" type="screen4x3"/>
  <p:notesSz cx="9945688" cy="6858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FFC000"/>
    <a:srgbClr val="88F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18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918" y="-72"/>
      </p:cViewPr>
      <p:guideLst>
        <p:guide orient="horz" pos="2160"/>
        <p:guide pos="3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6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33588" y="0"/>
            <a:ext cx="4309798" cy="3426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6FFDC-4649-4E80-B475-B6CA684FF3A7}" type="datetimeFigureOut">
              <a:rPr kumimoji="1" lang="ja-JP" altLang="en-US" smtClean="0"/>
              <a:pPr/>
              <a:t>2018/2/1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57550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4569" y="3257687"/>
            <a:ext cx="7956550" cy="3085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6514279"/>
            <a:ext cx="4309798" cy="3426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33588" y="6514279"/>
            <a:ext cx="4309798" cy="3426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AECDC-8058-43E6-822A-6C0ADECC4A7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21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◎　</a:t>
            </a:r>
            <a:r>
              <a:rPr lang="ja-JP" altLang="en-US" dirty="0" smtClean="0"/>
              <a:t>依存症は、</a:t>
            </a:r>
            <a:r>
              <a:rPr lang="en-US" altLang="ja-JP" dirty="0" smtClean="0"/>
              <a:t>｢</a:t>
            </a:r>
            <a:r>
              <a:rPr lang="ja-JP" altLang="en-US" dirty="0" smtClean="0"/>
              <a:t>脳が変質してしまい、意思の力ではなかなか治せない状態</a:t>
            </a:r>
            <a:r>
              <a:rPr lang="en-US" altLang="ja-JP" dirty="0" smtClean="0"/>
              <a:t>｣</a:t>
            </a:r>
            <a:r>
              <a:rPr lang="ja-JP" altLang="en-US" dirty="0" smtClean="0"/>
              <a:t>であることを勉強します。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◎　脳内の神経伝達物質である</a:t>
            </a:r>
            <a:r>
              <a:rPr lang="en-US" altLang="ja-JP" dirty="0" smtClean="0"/>
              <a:t>｢</a:t>
            </a:r>
            <a:r>
              <a:rPr lang="ja-JP" altLang="en-US" dirty="0" smtClean="0"/>
              <a:t>ドーパミン</a:t>
            </a:r>
            <a:r>
              <a:rPr lang="en-US" altLang="ja-JP" dirty="0" smtClean="0"/>
              <a:t>｣</a:t>
            </a:r>
            <a:r>
              <a:rPr lang="ja-JP" altLang="en-US" dirty="0" smtClean="0"/>
              <a:t>がキーワードです。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4A125-53D5-4CC7-A04E-28E7AB9D06D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◎　人間の脳は、自分ががんばったり、能力が上がってくることに</a:t>
            </a:r>
            <a:r>
              <a:rPr lang="en-US" altLang="ja-JP" dirty="0" smtClean="0"/>
              <a:t>｢</a:t>
            </a:r>
            <a:r>
              <a:rPr lang="ja-JP" altLang="en-US" dirty="0" smtClean="0"/>
              <a:t>喜び</a:t>
            </a:r>
            <a:r>
              <a:rPr lang="en-US" altLang="ja-JP" dirty="0" smtClean="0"/>
              <a:t>｣</a:t>
            </a:r>
            <a:r>
              <a:rPr lang="ja-JP" altLang="en-US" dirty="0" smtClean="0"/>
              <a:t>を感じるようにできています。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◎　その</a:t>
            </a:r>
            <a:r>
              <a:rPr lang="en-US" altLang="ja-JP" dirty="0" smtClean="0"/>
              <a:t>｢</a:t>
            </a:r>
            <a:r>
              <a:rPr lang="ja-JP" altLang="en-US" dirty="0" smtClean="0"/>
              <a:t>喜び</a:t>
            </a:r>
            <a:r>
              <a:rPr lang="en-US" altLang="ja-JP" dirty="0" smtClean="0"/>
              <a:t>｣</a:t>
            </a:r>
            <a:r>
              <a:rPr lang="ja-JP" altLang="en-US" dirty="0" smtClean="0"/>
              <a:t>を感じたときには、</a:t>
            </a:r>
            <a:r>
              <a:rPr lang="en-US" altLang="ja-JP" dirty="0" smtClean="0"/>
              <a:t>｢</a:t>
            </a:r>
            <a:r>
              <a:rPr lang="ja-JP" altLang="en-US" dirty="0" smtClean="0"/>
              <a:t>ドーパミン</a:t>
            </a:r>
            <a:r>
              <a:rPr lang="en-US" altLang="ja-JP" dirty="0" smtClean="0"/>
              <a:t>｣</a:t>
            </a:r>
            <a:r>
              <a:rPr lang="ja-JP" altLang="en-US" dirty="0" smtClean="0"/>
              <a:t>という神経伝達物質が出ているそうです。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◎　スマホでゲームをしたり、ＳＮＳでいろんな人たちとつながっていることが</a:t>
            </a:r>
            <a:r>
              <a:rPr lang="en-US" altLang="ja-JP" dirty="0" smtClean="0"/>
              <a:t>｢</a:t>
            </a:r>
            <a:r>
              <a:rPr lang="ja-JP" altLang="en-US" dirty="0" smtClean="0"/>
              <a:t>楽しい</a:t>
            </a:r>
            <a:r>
              <a:rPr lang="en-US" altLang="ja-JP" dirty="0" smtClean="0"/>
              <a:t>｣</a:t>
            </a:r>
            <a:r>
              <a:rPr lang="ja-JP" altLang="en-US" dirty="0" smtClean="0"/>
              <a:t>と感じるときでも、ドーパミンは</a:t>
            </a:r>
            <a:r>
              <a:rPr lang="ja-JP" altLang="en-US" dirty="0" err="1" smtClean="0"/>
              <a:t>もちろ</a:t>
            </a:r>
            <a:endParaRPr lang="en-US" altLang="ja-JP" dirty="0" smtClean="0"/>
          </a:p>
          <a:p>
            <a:r>
              <a:rPr lang="ja-JP" altLang="en-US" dirty="0" smtClean="0"/>
              <a:t>　　ん出ています。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◎　脳は、その楽しさや快感を記憶しているそうで、</a:t>
            </a:r>
            <a:r>
              <a:rPr kumimoji="1" lang="en-US" altLang="ja-JP" dirty="0" smtClean="0"/>
              <a:t>｢</a:t>
            </a:r>
            <a:r>
              <a:rPr kumimoji="1" lang="ja-JP" altLang="en-US" dirty="0" smtClean="0"/>
              <a:t>また味わいたい</a:t>
            </a:r>
            <a:r>
              <a:rPr kumimoji="1" lang="en-US" altLang="ja-JP" dirty="0" smtClean="0"/>
              <a:t>｣</a:t>
            </a:r>
            <a:r>
              <a:rPr kumimoji="1" lang="ja-JP" altLang="en-US" dirty="0" smtClean="0"/>
              <a:t>という気持ちにあり、その行動を繰り返すのです。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◎　人に褒められたり、何かを頑張って続けた結果が良かったりすると、脳はそのような</a:t>
            </a:r>
            <a:r>
              <a:rPr kumimoji="1" lang="en-US" altLang="ja-JP" dirty="0" smtClean="0"/>
              <a:t>｢</a:t>
            </a:r>
            <a:r>
              <a:rPr kumimoji="1" lang="ja-JP" altLang="en-US" dirty="0" smtClean="0"/>
              <a:t>ご褒美</a:t>
            </a:r>
            <a:r>
              <a:rPr kumimoji="1" lang="en-US" altLang="ja-JP" dirty="0" smtClean="0"/>
              <a:t>｣</a:t>
            </a:r>
            <a:r>
              <a:rPr kumimoji="1" lang="ja-JP" altLang="en-US" dirty="0" smtClean="0"/>
              <a:t>がもらえるのです。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3C54C-BC2A-4111-838D-8A9165AE8475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  <a:p>
            <a:r>
              <a:rPr lang="ja-JP" altLang="en-US" dirty="0" smtClean="0"/>
              <a:t>◎　ところが、薬物などで強制的に脳を刺激し、薬物の力で無理矢理ドーパミンを出させられる状態が続くと、脳は、日常生活の普通の刺激ではドーパミンが出せない、という状態になってくるのです。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◎　その状態では、</a:t>
            </a:r>
            <a:r>
              <a:rPr lang="en-US" altLang="ja-JP" dirty="0" smtClean="0"/>
              <a:t>｢</a:t>
            </a:r>
            <a:r>
              <a:rPr lang="ja-JP" altLang="en-US" dirty="0" smtClean="0"/>
              <a:t>薬物を使うといい気持ちになる</a:t>
            </a:r>
            <a:r>
              <a:rPr lang="en-US" altLang="ja-JP" dirty="0" smtClean="0"/>
              <a:t>｣</a:t>
            </a:r>
            <a:r>
              <a:rPr lang="ja-JP" altLang="en-US" dirty="0" smtClean="0"/>
              <a:t>と脳が学習し、本人に対して脳から指令が出始めます。</a:t>
            </a:r>
            <a:endParaRPr lang="en-US" altLang="ja-JP" dirty="0" smtClean="0"/>
          </a:p>
          <a:p>
            <a:r>
              <a:rPr lang="ja-JP" altLang="en-US" dirty="0" smtClean="0"/>
              <a:t>　　「薬を使えば気持ちよくなれる。」「あと一回使えば今の苦しさから逃れられる。」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◎　その</a:t>
            </a:r>
            <a:r>
              <a:rPr lang="en-US" altLang="ja-JP" dirty="0" smtClean="0"/>
              <a:t>｢</a:t>
            </a:r>
            <a:r>
              <a:rPr lang="ja-JP" altLang="en-US" dirty="0" smtClean="0"/>
              <a:t>脳の要求</a:t>
            </a:r>
            <a:r>
              <a:rPr lang="en-US" altLang="ja-JP" dirty="0" smtClean="0"/>
              <a:t>｣</a:t>
            </a:r>
            <a:r>
              <a:rPr lang="ja-JP" altLang="en-US" dirty="0" smtClean="0"/>
              <a:t>は、一度始まったら、一生涯止むことはないのだそうです。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◎　一人の意思の力では、そう簡単に克服することはできないものだと言われています。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33C54C-BC2A-4111-838D-8A9165AE8475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◎　スライド読み上げ　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4A125-53D5-4CC7-A04E-28E7AB9D06DB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3257550" y="514350"/>
            <a:ext cx="3430588" cy="25717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z="2000" dirty="0" smtClean="0"/>
              <a:t>スライド読み上げ</a:t>
            </a:r>
            <a:endParaRPr kumimoji="1" lang="en-US" altLang="ja-JP" sz="200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AECDC-8058-43E6-822A-6C0ADECC4A7B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3257550" y="514350"/>
            <a:ext cx="3430588" cy="25717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z="2000" dirty="0" smtClean="0"/>
              <a:t>スライド読み上げ</a:t>
            </a:r>
            <a:endParaRPr kumimoji="1" lang="en-US" altLang="ja-JP" sz="200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AECDC-8058-43E6-822A-6C0ADECC4A7B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3257550" y="514350"/>
            <a:ext cx="3430588" cy="25717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z="2000" dirty="0" smtClean="0"/>
              <a:t>スライド読み上げ</a:t>
            </a:r>
            <a:endParaRPr kumimoji="1" lang="en-US" altLang="ja-JP" sz="200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AECDC-8058-43E6-822A-6C0ADECC4A7B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3257550" y="514350"/>
            <a:ext cx="3430588" cy="25717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z="2000" dirty="0" smtClean="0"/>
              <a:t>スライド読み上げ</a:t>
            </a:r>
            <a:endParaRPr kumimoji="1" lang="en-US" altLang="ja-JP" sz="2000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AECDC-8058-43E6-822A-6C0ADECC4A7B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スライド読み上げ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◎　</a:t>
            </a:r>
            <a:r>
              <a:rPr kumimoji="1" lang="en-US" altLang="ja-JP" dirty="0" smtClean="0"/>
              <a:t>｢</a:t>
            </a:r>
            <a:r>
              <a:rPr kumimoji="1" lang="ja-JP" altLang="en-US" dirty="0" smtClean="0"/>
              <a:t>一度だけなら大丈夫だろう</a:t>
            </a:r>
            <a:r>
              <a:rPr kumimoji="1" lang="en-US" altLang="ja-JP" dirty="0" smtClean="0"/>
              <a:t>｣</a:t>
            </a:r>
            <a:r>
              <a:rPr kumimoji="1" lang="ja-JP" altLang="en-US" dirty="0" smtClean="0"/>
              <a:t>という“心の隙”に、違法薬物の悪魔が取り憑きます。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◎　</a:t>
            </a:r>
            <a:r>
              <a:rPr kumimoji="1" lang="en-US" altLang="ja-JP" dirty="0" smtClean="0"/>
              <a:t>｢</a:t>
            </a:r>
            <a:r>
              <a:rPr kumimoji="1" lang="ja-JP" altLang="en-US" dirty="0" smtClean="0"/>
              <a:t>その一回</a:t>
            </a:r>
            <a:r>
              <a:rPr kumimoji="1" lang="en-US" altLang="ja-JP" dirty="0" smtClean="0"/>
              <a:t>｣</a:t>
            </a:r>
            <a:r>
              <a:rPr kumimoji="1" lang="ja-JP" altLang="en-US" dirty="0" smtClean="0"/>
              <a:t>が命取りです。</a:t>
            </a:r>
            <a:endParaRPr kumimoji="1"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84A125-53D5-4CC7-A04E-28E7AB9D06DB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619F-45EA-4AA1-8E48-66470B992F2B}" type="datetimeFigureOut">
              <a:rPr kumimoji="1" lang="ja-JP" altLang="en-US" smtClean="0"/>
              <a:pPr/>
              <a:t>2018/2/1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0255-E80E-46AB-BCD0-035F76C5BE6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8692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619F-45EA-4AA1-8E48-66470B992F2B}" type="datetimeFigureOut">
              <a:rPr kumimoji="1" lang="ja-JP" altLang="en-US" smtClean="0"/>
              <a:pPr/>
              <a:t>2018/2/1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0255-E80E-46AB-BCD0-035F76C5BE6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3163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619F-45EA-4AA1-8E48-66470B992F2B}" type="datetimeFigureOut">
              <a:rPr kumimoji="1" lang="ja-JP" altLang="en-US" smtClean="0"/>
              <a:pPr/>
              <a:t>2018/2/1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0255-E80E-46AB-BCD0-035F76C5BE6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348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619F-45EA-4AA1-8E48-66470B992F2B}" type="datetimeFigureOut">
              <a:rPr kumimoji="1" lang="ja-JP" altLang="en-US" smtClean="0"/>
              <a:pPr/>
              <a:t>2018/2/1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0255-E80E-46AB-BCD0-035F76C5BE6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8720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619F-45EA-4AA1-8E48-66470B992F2B}" type="datetimeFigureOut">
              <a:rPr kumimoji="1" lang="ja-JP" altLang="en-US" smtClean="0"/>
              <a:pPr/>
              <a:t>2018/2/1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0255-E80E-46AB-BCD0-035F76C5BE6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731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619F-45EA-4AA1-8E48-66470B992F2B}" type="datetimeFigureOut">
              <a:rPr kumimoji="1" lang="ja-JP" altLang="en-US" smtClean="0"/>
              <a:pPr/>
              <a:t>2018/2/1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0255-E80E-46AB-BCD0-035F76C5BE6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114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619F-45EA-4AA1-8E48-66470B992F2B}" type="datetimeFigureOut">
              <a:rPr kumimoji="1" lang="ja-JP" altLang="en-US" smtClean="0"/>
              <a:pPr/>
              <a:t>2018/2/1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0255-E80E-46AB-BCD0-035F76C5BE6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486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619F-45EA-4AA1-8E48-66470B992F2B}" type="datetimeFigureOut">
              <a:rPr kumimoji="1" lang="ja-JP" altLang="en-US" smtClean="0"/>
              <a:pPr/>
              <a:t>2018/2/1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0255-E80E-46AB-BCD0-035F76C5BE6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82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619F-45EA-4AA1-8E48-66470B992F2B}" type="datetimeFigureOut">
              <a:rPr kumimoji="1" lang="ja-JP" altLang="en-US" smtClean="0"/>
              <a:pPr/>
              <a:t>2018/2/1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0255-E80E-46AB-BCD0-035F76C5BE6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663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619F-45EA-4AA1-8E48-66470B992F2B}" type="datetimeFigureOut">
              <a:rPr kumimoji="1" lang="ja-JP" altLang="en-US" smtClean="0"/>
              <a:pPr/>
              <a:t>2018/2/1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0255-E80E-46AB-BCD0-035F76C5BE6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081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5619F-45EA-4AA1-8E48-66470B992F2B}" type="datetimeFigureOut">
              <a:rPr kumimoji="1" lang="ja-JP" altLang="en-US" smtClean="0"/>
              <a:pPr/>
              <a:t>2018/2/1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0255-E80E-46AB-BCD0-035F76C5BE6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581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5619F-45EA-4AA1-8E48-66470B992F2B}" type="datetimeFigureOut">
              <a:rPr kumimoji="1" lang="ja-JP" altLang="en-US" smtClean="0"/>
              <a:pPr/>
              <a:t>2018/2/1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20255-E80E-46AB-BCD0-035F76C5BE6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3637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48194" y="540732"/>
            <a:ext cx="8647612" cy="1226366"/>
          </a:xfrm>
          <a:prstGeom prst="rect">
            <a:avLst/>
          </a:prstGeom>
          <a:noFill/>
        </p:spPr>
        <p:txBody>
          <a:bodyPr wrap="square" lIns="117226" tIns="58613" rIns="117226" bIns="58613" rtlCol="0">
            <a:spAutoFit/>
          </a:bodyPr>
          <a:lstStyle/>
          <a:p>
            <a:pPr algn="ctr"/>
            <a:r>
              <a:rPr lang="ja-JP" altLang="en-US" sz="7200" dirty="0" smtClean="0">
                <a:solidFill>
                  <a:srgbClr val="FFFF00"/>
                </a:solidFill>
                <a:latin typeface="ＤＦ平成明朝体W7" pitchFamily="17" charset="-128"/>
                <a:ea typeface="ＤＦ平成明朝体W7" pitchFamily="17" charset="-128"/>
              </a:rPr>
              <a:t>薬物依存を</a:t>
            </a:r>
            <a:r>
              <a:rPr lang="ja-JP" altLang="en-US" sz="7200" dirty="0" smtClean="0">
                <a:solidFill>
                  <a:srgbClr val="FFFF00"/>
                </a:solidFill>
                <a:latin typeface="ＤＦ平成明朝体W7" pitchFamily="17" charset="-128"/>
                <a:ea typeface="ＤＦ平成明朝体W7" pitchFamily="17" charset="-128"/>
              </a:rPr>
              <a:t>防ぐ</a:t>
            </a:r>
            <a:endParaRPr lang="ja-JP" altLang="en-US" sz="5400" dirty="0">
              <a:solidFill>
                <a:srgbClr val="FFFF00"/>
              </a:solidFill>
              <a:latin typeface="ＤＦ平成明朝体W7" pitchFamily="17" charset="-128"/>
              <a:ea typeface="ＤＦ平成明朝体W7" pitchFamily="17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65760" y="3889620"/>
            <a:ext cx="85561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dirty="0" smtClean="0">
                <a:solidFill>
                  <a:schemeClr val="bg1"/>
                </a:solidFill>
              </a:rPr>
              <a:t>｢</a:t>
            </a:r>
            <a:r>
              <a:rPr lang="ja-JP" altLang="en-US" sz="2800" dirty="0" smtClean="0">
                <a:solidFill>
                  <a:schemeClr val="bg1"/>
                </a:solidFill>
              </a:rPr>
              <a:t>運動調節</a:t>
            </a:r>
            <a:r>
              <a:rPr lang="en-US" altLang="ja-JP" sz="2800" dirty="0" smtClean="0">
                <a:solidFill>
                  <a:schemeClr val="bg1"/>
                </a:solidFill>
              </a:rPr>
              <a:t>｣</a:t>
            </a:r>
            <a:r>
              <a:rPr lang="ja-JP" altLang="en-US" sz="2800" dirty="0" smtClean="0">
                <a:solidFill>
                  <a:schemeClr val="bg1"/>
                </a:solidFill>
              </a:rPr>
              <a:t>　</a:t>
            </a:r>
            <a:r>
              <a:rPr lang="en-US" altLang="ja-JP" sz="2800" dirty="0" smtClean="0">
                <a:solidFill>
                  <a:schemeClr val="bg1"/>
                </a:solidFill>
              </a:rPr>
              <a:t>｢</a:t>
            </a:r>
            <a:r>
              <a:rPr lang="ja-JP" altLang="en-US" sz="2800" dirty="0" smtClean="0">
                <a:solidFill>
                  <a:schemeClr val="bg1"/>
                </a:solidFill>
              </a:rPr>
              <a:t>ホルモン調節</a:t>
            </a:r>
            <a:r>
              <a:rPr lang="en-US" altLang="ja-JP" sz="2800" dirty="0" smtClean="0">
                <a:solidFill>
                  <a:schemeClr val="bg1"/>
                </a:solidFill>
              </a:rPr>
              <a:t>｣</a:t>
            </a:r>
            <a:r>
              <a:rPr lang="ja-JP" altLang="en-US" sz="2800" dirty="0" smtClean="0">
                <a:solidFill>
                  <a:schemeClr val="bg1"/>
                </a:solidFill>
              </a:rPr>
              <a:t>　「快の感情」</a:t>
            </a:r>
            <a:endParaRPr lang="en-US" altLang="ja-JP" sz="28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chemeClr val="bg1"/>
                </a:solidFill>
              </a:rPr>
              <a:t>「意欲」　「学習」　に関わる、脳内の</a:t>
            </a:r>
            <a:r>
              <a:rPr lang="ja-JP" altLang="en-US" sz="2800" u="sng" dirty="0" smtClean="0">
                <a:solidFill>
                  <a:schemeClr val="bg1"/>
                </a:solidFill>
              </a:rPr>
              <a:t>神経伝達物質</a:t>
            </a:r>
            <a:endParaRPr lang="en-US" altLang="ja-JP" sz="2800" u="sng" dirty="0" smtClean="0">
              <a:solidFill>
                <a:schemeClr val="bg1"/>
              </a:solidFill>
            </a:endParaRPr>
          </a:p>
          <a:p>
            <a:endParaRPr lang="en-US" altLang="ja-JP" sz="1600" u="sng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3600" u="sng" dirty="0" smtClean="0">
                <a:solidFill>
                  <a:srgbClr val="FFFF00"/>
                </a:solidFill>
              </a:rPr>
              <a:t>「ドーパミン」</a:t>
            </a:r>
            <a:r>
              <a:rPr lang="ja-JP" altLang="en-US" sz="2800" dirty="0" smtClean="0">
                <a:solidFill>
                  <a:schemeClr val="bg1"/>
                </a:solidFill>
              </a:rPr>
              <a:t>が影響する</a:t>
            </a:r>
            <a:r>
              <a:rPr lang="en-US" altLang="ja-JP" sz="2800" dirty="0" smtClean="0">
                <a:solidFill>
                  <a:schemeClr val="bg1"/>
                </a:solidFill>
              </a:rPr>
              <a:t>!</a:t>
            </a:r>
            <a:endParaRPr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60274" y="5982792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</a:rPr>
              <a:t>沖縄県教育委員会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pic>
        <p:nvPicPr>
          <p:cNvPr id="7" name="図 6" descr="ind_0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248" y="1996985"/>
            <a:ext cx="1428750" cy="171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 descr="brain-anatomy-diagram-sectioned-different-colours-vector-image-illustration-splinting-broken-leg-613452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81388" y="88261"/>
            <a:ext cx="5881211" cy="6769739"/>
          </a:xfrm>
          <a:prstGeom prst="rect">
            <a:avLst/>
          </a:prstGeom>
        </p:spPr>
      </p:pic>
      <p:grpSp>
        <p:nvGrpSpPr>
          <p:cNvPr id="84" name="グループ化 83"/>
          <p:cNvGrpSpPr/>
          <p:nvPr/>
        </p:nvGrpSpPr>
        <p:grpSpPr>
          <a:xfrm>
            <a:off x="4531453" y="979710"/>
            <a:ext cx="2108851" cy="3374592"/>
            <a:chOff x="3016145" y="979710"/>
            <a:chExt cx="2108851" cy="3374592"/>
          </a:xfrm>
        </p:grpSpPr>
        <p:grpSp>
          <p:nvGrpSpPr>
            <p:cNvPr id="149" name="グループ化 148"/>
            <p:cNvGrpSpPr/>
            <p:nvPr/>
          </p:nvGrpSpPr>
          <p:grpSpPr>
            <a:xfrm>
              <a:off x="3095899" y="979710"/>
              <a:ext cx="2029097" cy="3317969"/>
              <a:chOff x="3095899" y="1293223"/>
              <a:chExt cx="2029097" cy="2699670"/>
            </a:xfrm>
          </p:grpSpPr>
          <p:grpSp>
            <p:nvGrpSpPr>
              <p:cNvPr id="116" name="グループ化 115"/>
              <p:cNvGrpSpPr/>
              <p:nvPr/>
            </p:nvGrpSpPr>
            <p:grpSpPr>
              <a:xfrm>
                <a:off x="3095899" y="1293223"/>
                <a:ext cx="2029097" cy="2699670"/>
                <a:chOff x="2978332" y="1293223"/>
                <a:chExt cx="2029097" cy="2699670"/>
              </a:xfrm>
            </p:grpSpPr>
            <p:sp>
              <p:nvSpPr>
                <p:cNvPr id="48" name="円/楕円 47"/>
                <p:cNvSpPr/>
                <p:nvPr/>
              </p:nvSpPr>
              <p:spPr>
                <a:xfrm>
                  <a:off x="2978332" y="1293223"/>
                  <a:ext cx="143691" cy="11756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4" name="円/楕円 53"/>
                <p:cNvSpPr/>
                <p:nvPr/>
              </p:nvSpPr>
              <p:spPr>
                <a:xfrm flipH="1" flipV="1">
                  <a:off x="3631475" y="1580606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9" name="円/楕円 108"/>
                <p:cNvSpPr/>
                <p:nvPr/>
              </p:nvSpPr>
              <p:spPr>
                <a:xfrm flipH="1" flipV="1">
                  <a:off x="3862252" y="1994264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0" name="円/楕円 109"/>
                <p:cNvSpPr/>
                <p:nvPr/>
              </p:nvSpPr>
              <p:spPr>
                <a:xfrm flipH="1" flipV="1">
                  <a:off x="4093029" y="2394858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1" name="円/楕円 110"/>
                <p:cNvSpPr/>
                <p:nvPr/>
              </p:nvSpPr>
              <p:spPr>
                <a:xfrm flipH="1" flipV="1">
                  <a:off x="4389120" y="2573382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2" name="円/楕円 111"/>
                <p:cNvSpPr/>
                <p:nvPr/>
              </p:nvSpPr>
              <p:spPr>
                <a:xfrm flipH="1" flipV="1">
                  <a:off x="4750526" y="3339737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3" name="円/楕円 112"/>
                <p:cNvSpPr/>
                <p:nvPr/>
              </p:nvSpPr>
              <p:spPr>
                <a:xfrm flipH="1" flipV="1">
                  <a:off x="4889863" y="3061063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" name="円/楕円 113"/>
                <p:cNvSpPr/>
                <p:nvPr/>
              </p:nvSpPr>
              <p:spPr>
                <a:xfrm flipH="1" flipV="1">
                  <a:off x="4702629" y="2795454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5" name="円/楕円 114"/>
                <p:cNvSpPr/>
                <p:nvPr/>
              </p:nvSpPr>
              <p:spPr>
                <a:xfrm flipH="1" flipV="1">
                  <a:off x="4828903" y="3823075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8" name="グループ化 137"/>
              <p:cNvGrpSpPr/>
              <p:nvPr/>
            </p:nvGrpSpPr>
            <p:grpSpPr>
              <a:xfrm>
                <a:off x="3174275" y="1358537"/>
                <a:ext cx="1911539" cy="2489407"/>
                <a:chOff x="3174275" y="1358537"/>
                <a:chExt cx="1911539" cy="2489407"/>
              </a:xfrm>
            </p:grpSpPr>
            <p:cxnSp>
              <p:nvCxnSpPr>
                <p:cNvPr id="118" name="直線コネクタ 117"/>
                <p:cNvCxnSpPr>
                  <a:endCxn id="54" idx="6"/>
                </p:cNvCxnSpPr>
                <p:nvPr/>
              </p:nvCxnSpPr>
              <p:spPr>
                <a:xfrm>
                  <a:off x="3174275" y="1358537"/>
                  <a:ext cx="574767" cy="30697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線コネクタ 121"/>
                <p:cNvCxnSpPr>
                  <a:stCxn id="54" idx="1"/>
                </p:cNvCxnSpPr>
                <p:nvPr/>
              </p:nvCxnSpPr>
              <p:spPr>
                <a:xfrm>
                  <a:off x="3849391" y="1725555"/>
                  <a:ext cx="208807" cy="366683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コネクタ 122"/>
                <p:cNvCxnSpPr>
                  <a:stCxn id="109" idx="1"/>
                </p:cNvCxnSpPr>
                <p:nvPr/>
              </p:nvCxnSpPr>
              <p:spPr>
                <a:xfrm>
                  <a:off x="4080168" y="2139213"/>
                  <a:ext cx="182682" cy="353622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直線コネクタ 123"/>
                <p:cNvCxnSpPr>
                  <a:stCxn id="110" idx="1"/>
                </p:cNvCxnSpPr>
                <p:nvPr/>
              </p:nvCxnSpPr>
              <p:spPr>
                <a:xfrm>
                  <a:off x="4310945" y="2539807"/>
                  <a:ext cx="261061" cy="118491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コネクタ 124"/>
                <p:cNvCxnSpPr>
                  <a:stCxn id="111" idx="1"/>
                </p:cNvCxnSpPr>
                <p:nvPr/>
              </p:nvCxnSpPr>
              <p:spPr>
                <a:xfrm>
                  <a:off x="4607036" y="2718331"/>
                  <a:ext cx="274126" cy="157682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直線コネクタ 125"/>
                <p:cNvCxnSpPr>
                  <a:stCxn id="114" idx="1"/>
                </p:cNvCxnSpPr>
                <p:nvPr/>
              </p:nvCxnSpPr>
              <p:spPr>
                <a:xfrm>
                  <a:off x="4920545" y="2940403"/>
                  <a:ext cx="165269" cy="21864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コネクタ 126"/>
                <p:cNvCxnSpPr>
                  <a:endCxn id="112" idx="2"/>
                </p:cNvCxnSpPr>
                <p:nvPr/>
              </p:nvCxnSpPr>
              <p:spPr>
                <a:xfrm flipH="1">
                  <a:off x="4985659" y="3148158"/>
                  <a:ext cx="95804" cy="2764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コネクタ 127"/>
                <p:cNvCxnSpPr>
                  <a:endCxn id="115" idx="5"/>
                </p:cNvCxnSpPr>
                <p:nvPr/>
              </p:nvCxnSpPr>
              <p:spPr>
                <a:xfrm>
                  <a:off x="4946477" y="3431188"/>
                  <a:ext cx="17210" cy="416756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50" name="グループ化 149"/>
            <p:cNvGrpSpPr/>
            <p:nvPr/>
          </p:nvGrpSpPr>
          <p:grpSpPr>
            <a:xfrm rot="21334696">
              <a:off x="3078480" y="1354182"/>
              <a:ext cx="2029097" cy="2699670"/>
              <a:chOff x="3095899" y="1293223"/>
              <a:chExt cx="2029097" cy="2699670"/>
            </a:xfrm>
          </p:grpSpPr>
          <p:grpSp>
            <p:nvGrpSpPr>
              <p:cNvPr id="151" name="グループ化 115"/>
              <p:cNvGrpSpPr/>
              <p:nvPr/>
            </p:nvGrpSpPr>
            <p:grpSpPr>
              <a:xfrm>
                <a:off x="3095899" y="1293223"/>
                <a:ext cx="2029097" cy="2699670"/>
                <a:chOff x="2978332" y="1293223"/>
                <a:chExt cx="2029097" cy="2699670"/>
              </a:xfrm>
            </p:grpSpPr>
            <p:sp>
              <p:nvSpPr>
                <p:cNvPr id="161" name="円/楕円 160"/>
                <p:cNvSpPr/>
                <p:nvPr/>
              </p:nvSpPr>
              <p:spPr>
                <a:xfrm>
                  <a:off x="2978332" y="1293223"/>
                  <a:ext cx="143691" cy="11756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2" name="円/楕円 161"/>
                <p:cNvSpPr/>
                <p:nvPr/>
              </p:nvSpPr>
              <p:spPr>
                <a:xfrm flipH="1" flipV="1">
                  <a:off x="3631475" y="1580606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3" name="円/楕円 162"/>
                <p:cNvSpPr/>
                <p:nvPr/>
              </p:nvSpPr>
              <p:spPr>
                <a:xfrm flipH="1" flipV="1">
                  <a:off x="3862252" y="1994264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4" name="円/楕円 163"/>
                <p:cNvSpPr/>
                <p:nvPr/>
              </p:nvSpPr>
              <p:spPr>
                <a:xfrm flipH="1" flipV="1">
                  <a:off x="4093029" y="2394858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5" name="円/楕円 164"/>
                <p:cNvSpPr/>
                <p:nvPr/>
              </p:nvSpPr>
              <p:spPr>
                <a:xfrm flipH="1" flipV="1">
                  <a:off x="4389120" y="2573382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6" name="円/楕円 165"/>
                <p:cNvSpPr/>
                <p:nvPr/>
              </p:nvSpPr>
              <p:spPr>
                <a:xfrm flipH="1" flipV="1">
                  <a:off x="4750526" y="3339737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7" name="円/楕円 166"/>
                <p:cNvSpPr/>
                <p:nvPr/>
              </p:nvSpPr>
              <p:spPr>
                <a:xfrm flipH="1" flipV="1">
                  <a:off x="4889863" y="3061063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8" name="円/楕円 167"/>
                <p:cNvSpPr/>
                <p:nvPr/>
              </p:nvSpPr>
              <p:spPr>
                <a:xfrm flipH="1" flipV="1">
                  <a:off x="4702629" y="2795454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9" name="円/楕円 168"/>
                <p:cNvSpPr/>
                <p:nvPr/>
              </p:nvSpPr>
              <p:spPr>
                <a:xfrm flipH="1" flipV="1">
                  <a:off x="4828903" y="3823075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52" name="グループ化 137"/>
              <p:cNvGrpSpPr/>
              <p:nvPr/>
            </p:nvGrpSpPr>
            <p:grpSpPr>
              <a:xfrm>
                <a:off x="3174275" y="1358537"/>
                <a:ext cx="1911539" cy="2489407"/>
                <a:chOff x="3174275" y="1358537"/>
                <a:chExt cx="1911539" cy="2489407"/>
              </a:xfrm>
            </p:grpSpPr>
            <p:cxnSp>
              <p:nvCxnSpPr>
                <p:cNvPr id="153" name="直線コネクタ 152"/>
                <p:cNvCxnSpPr>
                  <a:endCxn id="162" idx="6"/>
                </p:cNvCxnSpPr>
                <p:nvPr/>
              </p:nvCxnSpPr>
              <p:spPr>
                <a:xfrm>
                  <a:off x="3174275" y="1358537"/>
                  <a:ext cx="574767" cy="30697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直線コネクタ 153"/>
                <p:cNvCxnSpPr>
                  <a:stCxn id="162" idx="1"/>
                </p:cNvCxnSpPr>
                <p:nvPr/>
              </p:nvCxnSpPr>
              <p:spPr>
                <a:xfrm>
                  <a:off x="3849391" y="1725555"/>
                  <a:ext cx="208807" cy="366683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直線コネクタ 154"/>
                <p:cNvCxnSpPr>
                  <a:stCxn id="163" idx="1"/>
                </p:cNvCxnSpPr>
                <p:nvPr/>
              </p:nvCxnSpPr>
              <p:spPr>
                <a:xfrm>
                  <a:off x="4080168" y="2139213"/>
                  <a:ext cx="182682" cy="353622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直線コネクタ 155"/>
                <p:cNvCxnSpPr>
                  <a:stCxn id="164" idx="1"/>
                </p:cNvCxnSpPr>
                <p:nvPr/>
              </p:nvCxnSpPr>
              <p:spPr>
                <a:xfrm>
                  <a:off x="4310945" y="2539807"/>
                  <a:ext cx="261061" cy="118491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直線コネクタ 156"/>
                <p:cNvCxnSpPr>
                  <a:stCxn id="165" idx="1"/>
                </p:cNvCxnSpPr>
                <p:nvPr/>
              </p:nvCxnSpPr>
              <p:spPr>
                <a:xfrm>
                  <a:off x="4607036" y="2718331"/>
                  <a:ext cx="274126" cy="157682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直線コネクタ 157"/>
                <p:cNvCxnSpPr>
                  <a:stCxn id="168" idx="1"/>
                </p:cNvCxnSpPr>
                <p:nvPr/>
              </p:nvCxnSpPr>
              <p:spPr>
                <a:xfrm>
                  <a:off x="4920545" y="2940403"/>
                  <a:ext cx="165269" cy="21864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直線コネクタ 158"/>
                <p:cNvCxnSpPr>
                  <a:endCxn id="166" idx="2"/>
                </p:cNvCxnSpPr>
                <p:nvPr/>
              </p:nvCxnSpPr>
              <p:spPr>
                <a:xfrm flipH="1">
                  <a:off x="4985659" y="3148158"/>
                  <a:ext cx="95804" cy="2764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直線コネクタ 159"/>
                <p:cNvCxnSpPr>
                  <a:endCxn id="169" idx="5"/>
                </p:cNvCxnSpPr>
                <p:nvPr/>
              </p:nvCxnSpPr>
              <p:spPr>
                <a:xfrm>
                  <a:off x="4946477" y="3431188"/>
                  <a:ext cx="17210" cy="416756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70" name="グループ化 169"/>
            <p:cNvGrpSpPr/>
            <p:nvPr/>
          </p:nvGrpSpPr>
          <p:grpSpPr>
            <a:xfrm rot="20615496">
              <a:off x="3016145" y="1493436"/>
              <a:ext cx="1812693" cy="2699670"/>
              <a:chOff x="3095899" y="1293223"/>
              <a:chExt cx="2029097" cy="2699670"/>
            </a:xfrm>
          </p:grpSpPr>
          <p:grpSp>
            <p:nvGrpSpPr>
              <p:cNvPr id="171" name="グループ化 115"/>
              <p:cNvGrpSpPr/>
              <p:nvPr/>
            </p:nvGrpSpPr>
            <p:grpSpPr>
              <a:xfrm>
                <a:off x="3095899" y="1293223"/>
                <a:ext cx="2029097" cy="2699670"/>
                <a:chOff x="2978332" y="1293223"/>
                <a:chExt cx="2029097" cy="2699670"/>
              </a:xfrm>
            </p:grpSpPr>
            <p:sp>
              <p:nvSpPr>
                <p:cNvPr id="181" name="円/楕円 180"/>
                <p:cNvSpPr/>
                <p:nvPr/>
              </p:nvSpPr>
              <p:spPr>
                <a:xfrm>
                  <a:off x="2978332" y="1293223"/>
                  <a:ext cx="143691" cy="11756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2" name="円/楕円 181"/>
                <p:cNvSpPr/>
                <p:nvPr/>
              </p:nvSpPr>
              <p:spPr>
                <a:xfrm flipH="1" flipV="1">
                  <a:off x="3631475" y="1580606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3" name="円/楕円 182"/>
                <p:cNvSpPr/>
                <p:nvPr/>
              </p:nvSpPr>
              <p:spPr>
                <a:xfrm flipH="1" flipV="1">
                  <a:off x="3862252" y="1994264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4" name="円/楕円 183"/>
                <p:cNvSpPr/>
                <p:nvPr/>
              </p:nvSpPr>
              <p:spPr>
                <a:xfrm flipH="1" flipV="1">
                  <a:off x="4093029" y="2394858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5" name="円/楕円 184"/>
                <p:cNvSpPr/>
                <p:nvPr/>
              </p:nvSpPr>
              <p:spPr>
                <a:xfrm flipH="1" flipV="1">
                  <a:off x="4389120" y="2573382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6" name="円/楕円 185"/>
                <p:cNvSpPr/>
                <p:nvPr/>
              </p:nvSpPr>
              <p:spPr>
                <a:xfrm flipH="1" flipV="1">
                  <a:off x="4750526" y="3339737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7" name="円/楕円 186"/>
                <p:cNvSpPr/>
                <p:nvPr/>
              </p:nvSpPr>
              <p:spPr>
                <a:xfrm flipH="1" flipV="1">
                  <a:off x="4889863" y="3061063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8" name="円/楕円 187"/>
                <p:cNvSpPr/>
                <p:nvPr/>
              </p:nvSpPr>
              <p:spPr>
                <a:xfrm flipH="1" flipV="1">
                  <a:off x="4702629" y="2795454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9" name="円/楕円 188"/>
                <p:cNvSpPr/>
                <p:nvPr/>
              </p:nvSpPr>
              <p:spPr>
                <a:xfrm flipH="1" flipV="1">
                  <a:off x="4828903" y="3823075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72" name="グループ化 137"/>
              <p:cNvGrpSpPr/>
              <p:nvPr/>
            </p:nvGrpSpPr>
            <p:grpSpPr>
              <a:xfrm>
                <a:off x="3174275" y="1358537"/>
                <a:ext cx="1911539" cy="2489407"/>
                <a:chOff x="3174275" y="1358537"/>
                <a:chExt cx="1911539" cy="2489407"/>
              </a:xfrm>
            </p:grpSpPr>
            <p:cxnSp>
              <p:nvCxnSpPr>
                <p:cNvPr id="173" name="直線コネクタ 172"/>
                <p:cNvCxnSpPr>
                  <a:endCxn id="182" idx="6"/>
                </p:cNvCxnSpPr>
                <p:nvPr/>
              </p:nvCxnSpPr>
              <p:spPr>
                <a:xfrm>
                  <a:off x="3174275" y="1358537"/>
                  <a:ext cx="574767" cy="30697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直線コネクタ 173"/>
                <p:cNvCxnSpPr>
                  <a:stCxn id="182" idx="1"/>
                </p:cNvCxnSpPr>
                <p:nvPr/>
              </p:nvCxnSpPr>
              <p:spPr>
                <a:xfrm>
                  <a:off x="3849391" y="1725555"/>
                  <a:ext cx="208807" cy="366683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直線コネクタ 174"/>
                <p:cNvCxnSpPr>
                  <a:stCxn id="183" idx="1"/>
                </p:cNvCxnSpPr>
                <p:nvPr/>
              </p:nvCxnSpPr>
              <p:spPr>
                <a:xfrm>
                  <a:off x="4080168" y="2139213"/>
                  <a:ext cx="182682" cy="353622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直線コネクタ 175"/>
                <p:cNvCxnSpPr>
                  <a:stCxn id="184" idx="1"/>
                </p:cNvCxnSpPr>
                <p:nvPr/>
              </p:nvCxnSpPr>
              <p:spPr>
                <a:xfrm>
                  <a:off x="4310945" y="2539807"/>
                  <a:ext cx="261061" cy="118491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直線コネクタ 176"/>
                <p:cNvCxnSpPr>
                  <a:stCxn id="185" idx="1"/>
                </p:cNvCxnSpPr>
                <p:nvPr/>
              </p:nvCxnSpPr>
              <p:spPr>
                <a:xfrm>
                  <a:off x="4607036" y="2718331"/>
                  <a:ext cx="274126" cy="157682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直線コネクタ 177"/>
                <p:cNvCxnSpPr>
                  <a:stCxn id="188" idx="1"/>
                </p:cNvCxnSpPr>
                <p:nvPr/>
              </p:nvCxnSpPr>
              <p:spPr>
                <a:xfrm>
                  <a:off x="4920545" y="2940403"/>
                  <a:ext cx="165269" cy="21864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直線コネクタ 178"/>
                <p:cNvCxnSpPr>
                  <a:endCxn id="186" idx="2"/>
                </p:cNvCxnSpPr>
                <p:nvPr/>
              </p:nvCxnSpPr>
              <p:spPr>
                <a:xfrm flipH="1">
                  <a:off x="4985659" y="3148158"/>
                  <a:ext cx="95804" cy="2764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直線コネクタ 179"/>
                <p:cNvCxnSpPr>
                  <a:endCxn id="189" idx="5"/>
                </p:cNvCxnSpPr>
                <p:nvPr/>
              </p:nvCxnSpPr>
              <p:spPr>
                <a:xfrm>
                  <a:off x="4946477" y="3431188"/>
                  <a:ext cx="17210" cy="416756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90" name="グループ化 189"/>
            <p:cNvGrpSpPr/>
            <p:nvPr/>
          </p:nvGrpSpPr>
          <p:grpSpPr>
            <a:xfrm rot="20439155">
              <a:off x="3331030" y="2076994"/>
              <a:ext cx="1476094" cy="2277308"/>
              <a:chOff x="3095899" y="1293223"/>
              <a:chExt cx="2029097" cy="2699670"/>
            </a:xfrm>
          </p:grpSpPr>
          <p:grpSp>
            <p:nvGrpSpPr>
              <p:cNvPr id="191" name="グループ化 115"/>
              <p:cNvGrpSpPr/>
              <p:nvPr/>
            </p:nvGrpSpPr>
            <p:grpSpPr>
              <a:xfrm>
                <a:off x="3095899" y="1293223"/>
                <a:ext cx="2029097" cy="2699670"/>
                <a:chOff x="2978332" y="1293223"/>
                <a:chExt cx="2029097" cy="2699670"/>
              </a:xfrm>
            </p:grpSpPr>
            <p:sp>
              <p:nvSpPr>
                <p:cNvPr id="201" name="円/楕円 200"/>
                <p:cNvSpPr/>
                <p:nvPr/>
              </p:nvSpPr>
              <p:spPr>
                <a:xfrm>
                  <a:off x="2978332" y="1293223"/>
                  <a:ext cx="143691" cy="11756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2" name="円/楕円 201"/>
                <p:cNvSpPr/>
                <p:nvPr/>
              </p:nvSpPr>
              <p:spPr>
                <a:xfrm flipH="1" flipV="1">
                  <a:off x="3631475" y="1580606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3" name="円/楕円 202"/>
                <p:cNvSpPr/>
                <p:nvPr/>
              </p:nvSpPr>
              <p:spPr>
                <a:xfrm flipH="1" flipV="1">
                  <a:off x="3862252" y="1994264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4" name="円/楕円 203"/>
                <p:cNvSpPr/>
                <p:nvPr/>
              </p:nvSpPr>
              <p:spPr>
                <a:xfrm flipH="1" flipV="1">
                  <a:off x="4093029" y="2394858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5" name="円/楕円 204"/>
                <p:cNvSpPr/>
                <p:nvPr/>
              </p:nvSpPr>
              <p:spPr>
                <a:xfrm flipH="1" flipV="1">
                  <a:off x="4389120" y="2573382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6" name="円/楕円 205"/>
                <p:cNvSpPr/>
                <p:nvPr/>
              </p:nvSpPr>
              <p:spPr>
                <a:xfrm flipH="1" flipV="1">
                  <a:off x="4750526" y="3339737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7" name="円/楕円 206"/>
                <p:cNvSpPr/>
                <p:nvPr/>
              </p:nvSpPr>
              <p:spPr>
                <a:xfrm flipH="1" flipV="1">
                  <a:off x="4889863" y="3061063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8" name="円/楕円 207"/>
                <p:cNvSpPr/>
                <p:nvPr/>
              </p:nvSpPr>
              <p:spPr>
                <a:xfrm flipH="1" flipV="1">
                  <a:off x="4702629" y="2795454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9" name="円/楕円 208"/>
                <p:cNvSpPr/>
                <p:nvPr/>
              </p:nvSpPr>
              <p:spPr>
                <a:xfrm flipH="1" flipV="1">
                  <a:off x="4828903" y="3823075"/>
                  <a:ext cx="117566" cy="169818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92" name="グループ化 137"/>
              <p:cNvGrpSpPr/>
              <p:nvPr/>
            </p:nvGrpSpPr>
            <p:grpSpPr>
              <a:xfrm>
                <a:off x="3174275" y="1358537"/>
                <a:ext cx="1911539" cy="2489407"/>
                <a:chOff x="3174275" y="1358537"/>
                <a:chExt cx="1911539" cy="2489407"/>
              </a:xfrm>
            </p:grpSpPr>
            <p:cxnSp>
              <p:nvCxnSpPr>
                <p:cNvPr id="193" name="直線コネクタ 192"/>
                <p:cNvCxnSpPr>
                  <a:endCxn id="202" idx="6"/>
                </p:cNvCxnSpPr>
                <p:nvPr/>
              </p:nvCxnSpPr>
              <p:spPr>
                <a:xfrm>
                  <a:off x="3174275" y="1358537"/>
                  <a:ext cx="574767" cy="30697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直線コネクタ 193"/>
                <p:cNvCxnSpPr>
                  <a:stCxn id="202" idx="1"/>
                </p:cNvCxnSpPr>
                <p:nvPr/>
              </p:nvCxnSpPr>
              <p:spPr>
                <a:xfrm>
                  <a:off x="3849391" y="1725555"/>
                  <a:ext cx="208807" cy="366683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直線コネクタ 194"/>
                <p:cNvCxnSpPr>
                  <a:stCxn id="203" idx="1"/>
                </p:cNvCxnSpPr>
                <p:nvPr/>
              </p:nvCxnSpPr>
              <p:spPr>
                <a:xfrm>
                  <a:off x="4080168" y="2139213"/>
                  <a:ext cx="182682" cy="353622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直線コネクタ 195"/>
                <p:cNvCxnSpPr>
                  <a:stCxn id="204" idx="1"/>
                </p:cNvCxnSpPr>
                <p:nvPr/>
              </p:nvCxnSpPr>
              <p:spPr>
                <a:xfrm>
                  <a:off x="4310945" y="2539807"/>
                  <a:ext cx="261061" cy="118491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直線コネクタ 196"/>
                <p:cNvCxnSpPr>
                  <a:stCxn id="205" idx="1"/>
                </p:cNvCxnSpPr>
                <p:nvPr/>
              </p:nvCxnSpPr>
              <p:spPr>
                <a:xfrm>
                  <a:off x="4607036" y="2718331"/>
                  <a:ext cx="274126" cy="157682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直線コネクタ 197"/>
                <p:cNvCxnSpPr>
                  <a:stCxn id="208" idx="1"/>
                </p:cNvCxnSpPr>
                <p:nvPr/>
              </p:nvCxnSpPr>
              <p:spPr>
                <a:xfrm>
                  <a:off x="4920545" y="2940403"/>
                  <a:ext cx="165269" cy="218640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直線コネクタ 198"/>
                <p:cNvCxnSpPr>
                  <a:endCxn id="206" idx="2"/>
                </p:cNvCxnSpPr>
                <p:nvPr/>
              </p:nvCxnSpPr>
              <p:spPr>
                <a:xfrm flipH="1">
                  <a:off x="4985659" y="3148158"/>
                  <a:ext cx="95804" cy="2764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直線コネクタ 199"/>
                <p:cNvCxnSpPr>
                  <a:endCxn id="209" idx="5"/>
                </p:cNvCxnSpPr>
                <p:nvPr/>
              </p:nvCxnSpPr>
              <p:spPr>
                <a:xfrm>
                  <a:off x="4946477" y="3431188"/>
                  <a:ext cx="17210" cy="416756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90" name="グループ化 89"/>
          <p:cNvGrpSpPr/>
          <p:nvPr/>
        </p:nvGrpSpPr>
        <p:grpSpPr>
          <a:xfrm>
            <a:off x="152400" y="4528494"/>
            <a:ext cx="2978331" cy="1306286"/>
            <a:chOff x="0" y="940525"/>
            <a:chExt cx="2978331" cy="1306286"/>
          </a:xfrm>
          <a:solidFill>
            <a:schemeClr val="bg1"/>
          </a:solidFill>
        </p:grpSpPr>
        <p:sp>
          <p:nvSpPr>
            <p:cNvPr id="91" name="雲 90"/>
            <p:cNvSpPr/>
            <p:nvPr/>
          </p:nvSpPr>
          <p:spPr>
            <a:xfrm>
              <a:off x="0" y="940525"/>
              <a:ext cx="2978331" cy="1306286"/>
            </a:xfrm>
            <a:prstGeom prst="clou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352699" y="1214846"/>
              <a:ext cx="2492990" cy="64633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>
                  <a:solidFill>
                    <a:srgbClr val="FF0000"/>
                  </a:solidFill>
                  <a:latin typeface="ＤＦ特太ゴシック体" pitchFamily="49" charset="-128"/>
                  <a:ea typeface="ＤＦ特太ゴシック体" pitchFamily="49" charset="-128"/>
                </a:rPr>
                <a:t>幸 福 感　</a:t>
              </a:r>
              <a:endParaRPr kumimoji="1" lang="ja-JP" altLang="en-US" sz="3600" dirty="0">
                <a:solidFill>
                  <a:srgbClr val="FF0000"/>
                </a:solidFill>
                <a:latin typeface="ＤＦ特太ゴシック体" pitchFamily="49" charset="-128"/>
                <a:ea typeface="ＤＦ特太ゴシック体" pitchFamily="49" charset="-128"/>
              </a:endParaRPr>
            </a:p>
          </p:txBody>
        </p:sp>
      </p:grpSp>
      <p:grpSp>
        <p:nvGrpSpPr>
          <p:cNvPr id="105" name="グループ化 104"/>
          <p:cNvGrpSpPr/>
          <p:nvPr/>
        </p:nvGrpSpPr>
        <p:grpSpPr>
          <a:xfrm>
            <a:off x="3152699" y="391886"/>
            <a:ext cx="1981020" cy="2259873"/>
            <a:chOff x="3152699" y="391886"/>
            <a:chExt cx="1981020" cy="2259873"/>
          </a:xfrm>
        </p:grpSpPr>
        <p:sp>
          <p:nvSpPr>
            <p:cNvPr id="210" name="円/楕円 209"/>
            <p:cNvSpPr/>
            <p:nvPr/>
          </p:nvSpPr>
          <p:spPr>
            <a:xfrm>
              <a:off x="4127879" y="670192"/>
              <a:ext cx="1005840" cy="1981567"/>
            </a:xfrm>
            <a:prstGeom prst="ellipse">
              <a:avLst/>
            </a:prstGeom>
            <a:solidFill>
              <a:schemeClr val="accent2">
                <a:lumMod val="75000"/>
                <a:alpha val="78039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3152699" y="391886"/>
              <a:ext cx="14715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>
                  <a:ln w="17780" cmpd="sng">
                    <a:solidFill>
                      <a:schemeClr val="accent1">
                        <a:tint val="3000"/>
                      </a:schemeClr>
                    </a:solidFill>
                    <a:prstDash val="solid"/>
                    <a:miter lim="800000"/>
                  </a:ln>
                  <a:effectLst>
                    <a:outerShdw blurRad="55000" dist="50800" dir="5400000" algn="tl">
                      <a:srgbClr val="000000">
                        <a:alpha val="33000"/>
                      </a:srgbClr>
                    </a:outerShdw>
                  </a:effectLst>
                  <a:latin typeface="ＤＨＰ特太ゴシック体" pitchFamily="50" charset="-128"/>
                  <a:ea typeface="ＤＨＰ特太ゴシック体" pitchFamily="50" charset="-128"/>
                </a:rPr>
                <a:t>前頭前野</a:t>
              </a:r>
              <a:endParaRPr kumimoji="1" lang="ja-JP" altLang="en-US" sz="2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ＤＨＰ特太ゴシック体" pitchFamily="50" charset="-128"/>
                <a:ea typeface="ＤＨＰ特太ゴシック体" pitchFamily="50" charset="-128"/>
              </a:endParaRPr>
            </a:p>
          </p:txBody>
        </p:sp>
      </p:grpSp>
      <p:sp>
        <p:nvSpPr>
          <p:cNvPr id="97" name="テキスト ボックス 96"/>
          <p:cNvSpPr txBox="1"/>
          <p:nvPr/>
        </p:nvSpPr>
        <p:spPr>
          <a:xfrm>
            <a:off x="5408253" y="570416"/>
            <a:ext cx="34467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>
                <a:ln w="2857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ＤＨＰ特太ゴシック体" pitchFamily="50" charset="-128"/>
                <a:ea typeface="ＤＨＰ特太ゴシック体" pitchFamily="50" charset="-128"/>
              </a:rPr>
              <a:t>ドーパミン</a:t>
            </a:r>
            <a:endParaRPr kumimoji="1" lang="ja-JP" altLang="en-US" sz="5400" dirty="0">
              <a:ln w="2857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ＤＨＰ特太ゴシック体" pitchFamily="50" charset="-128"/>
              <a:ea typeface="ＤＨＰ特太ゴシック体" pitchFamily="50" charset="-128"/>
            </a:endParaRPr>
          </a:p>
        </p:txBody>
      </p:sp>
      <p:grpSp>
        <p:nvGrpSpPr>
          <p:cNvPr id="117" name="グループ化 116"/>
          <p:cNvGrpSpPr/>
          <p:nvPr/>
        </p:nvGrpSpPr>
        <p:grpSpPr>
          <a:xfrm>
            <a:off x="0" y="940525"/>
            <a:ext cx="3872631" cy="3126394"/>
            <a:chOff x="0" y="940525"/>
            <a:chExt cx="3872631" cy="3126394"/>
          </a:xfrm>
        </p:grpSpPr>
        <p:grpSp>
          <p:nvGrpSpPr>
            <p:cNvPr id="89" name="グループ化 88"/>
            <p:cNvGrpSpPr/>
            <p:nvPr/>
          </p:nvGrpSpPr>
          <p:grpSpPr>
            <a:xfrm>
              <a:off x="0" y="940525"/>
              <a:ext cx="2978331" cy="1306286"/>
              <a:chOff x="0" y="940525"/>
              <a:chExt cx="2978331" cy="1306286"/>
            </a:xfrm>
          </p:grpSpPr>
          <p:sp>
            <p:nvSpPr>
              <p:cNvPr id="88" name="雲 87"/>
              <p:cNvSpPr/>
              <p:nvPr/>
            </p:nvSpPr>
            <p:spPr>
              <a:xfrm>
                <a:off x="0" y="940525"/>
                <a:ext cx="2978331" cy="1306286"/>
              </a:xfrm>
              <a:prstGeom prst="cloud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5" name="テキスト ボックス 84"/>
              <p:cNvSpPr txBox="1"/>
              <p:nvPr/>
            </p:nvSpPr>
            <p:spPr>
              <a:xfrm>
                <a:off x="326573" y="1214846"/>
                <a:ext cx="2492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3600" dirty="0" smtClean="0">
                    <a:solidFill>
                      <a:schemeClr val="bg1"/>
                    </a:solidFill>
                    <a:latin typeface="ＤＦ特太ゴシック体" pitchFamily="49" charset="-128"/>
                    <a:ea typeface="ＤＦ特太ゴシック体" pitchFamily="49" charset="-128"/>
                  </a:rPr>
                  <a:t>楽しいもの</a:t>
                </a:r>
                <a:endParaRPr kumimoji="1" lang="ja-JP" altLang="en-US" sz="3600" dirty="0">
                  <a:solidFill>
                    <a:schemeClr val="bg1"/>
                  </a:solidFill>
                  <a:latin typeface="ＤＦ特太ゴシック体" pitchFamily="49" charset="-128"/>
                  <a:ea typeface="ＤＦ特太ゴシック体" pitchFamily="49" charset="-128"/>
                </a:endParaRPr>
              </a:p>
            </p:txBody>
          </p:sp>
        </p:grpSp>
        <p:grpSp>
          <p:nvGrpSpPr>
            <p:cNvPr id="93" name="グループ化 92"/>
            <p:cNvGrpSpPr/>
            <p:nvPr/>
          </p:nvGrpSpPr>
          <p:grpSpPr>
            <a:xfrm>
              <a:off x="69666" y="2760633"/>
              <a:ext cx="2978331" cy="1306286"/>
              <a:chOff x="0" y="940525"/>
              <a:chExt cx="2978331" cy="1306286"/>
            </a:xfrm>
          </p:grpSpPr>
          <p:sp>
            <p:nvSpPr>
              <p:cNvPr id="94" name="雲 93"/>
              <p:cNvSpPr/>
              <p:nvPr/>
            </p:nvSpPr>
            <p:spPr>
              <a:xfrm>
                <a:off x="0" y="940525"/>
                <a:ext cx="2978331" cy="1306286"/>
              </a:xfrm>
              <a:prstGeom prst="cloud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5" name="テキスト ボックス 94"/>
              <p:cNvSpPr txBox="1"/>
              <p:nvPr/>
            </p:nvSpPr>
            <p:spPr>
              <a:xfrm>
                <a:off x="326573" y="1214846"/>
                <a:ext cx="249299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3600" dirty="0" smtClean="0">
                    <a:solidFill>
                      <a:schemeClr val="bg1"/>
                    </a:solidFill>
                    <a:latin typeface="ＤＦ特太ゴシック体" pitchFamily="49" charset="-128"/>
                    <a:ea typeface="ＤＦ特太ゴシック体" pitchFamily="49" charset="-128"/>
                  </a:rPr>
                  <a:t>好きなもの</a:t>
                </a:r>
                <a:endParaRPr kumimoji="1" lang="ja-JP" altLang="en-US" sz="3600" dirty="0">
                  <a:solidFill>
                    <a:schemeClr val="bg1"/>
                  </a:solidFill>
                  <a:latin typeface="ＤＦ特太ゴシック体" pitchFamily="49" charset="-128"/>
                  <a:ea typeface="ＤＦ特太ゴシック体" pitchFamily="49" charset="-128"/>
                </a:endParaRPr>
              </a:p>
            </p:txBody>
          </p:sp>
        </p:grpSp>
        <p:cxnSp>
          <p:nvCxnSpPr>
            <p:cNvPr id="102" name="直線矢印コネクタ 101"/>
            <p:cNvCxnSpPr/>
            <p:nvPr/>
          </p:nvCxnSpPr>
          <p:spPr>
            <a:xfrm flipV="1">
              <a:off x="3108960" y="3043646"/>
              <a:ext cx="574766" cy="26125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07" name="グループ化 106"/>
            <p:cNvGrpSpPr/>
            <p:nvPr/>
          </p:nvGrpSpPr>
          <p:grpSpPr>
            <a:xfrm>
              <a:off x="2730137" y="1894114"/>
              <a:ext cx="1142494" cy="1018903"/>
              <a:chOff x="2730137" y="1894114"/>
              <a:chExt cx="1142494" cy="1018903"/>
            </a:xfrm>
          </p:grpSpPr>
          <p:cxnSp>
            <p:nvCxnSpPr>
              <p:cNvPr id="99" name="直線矢印コネクタ 98"/>
              <p:cNvCxnSpPr/>
              <p:nvPr/>
            </p:nvCxnSpPr>
            <p:spPr>
              <a:xfrm>
                <a:off x="2730137" y="1894114"/>
                <a:ext cx="822960" cy="1018903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04" name="テキスト ボックス 103"/>
              <p:cNvSpPr txBox="1"/>
              <p:nvPr/>
            </p:nvSpPr>
            <p:spPr>
              <a:xfrm>
                <a:off x="2969820" y="1920240"/>
                <a:ext cx="902811" cy="523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b="1" dirty="0" smtClean="0">
                    <a:ln w="17780" cmpd="sng">
                      <a:solidFill>
                        <a:schemeClr val="accent1">
                          <a:tint val="3000"/>
                        </a:schemeClr>
                      </a:solidFill>
                      <a:prstDash val="solid"/>
                      <a:miter lim="800000"/>
                    </a:ln>
                    <a:effectLst>
                      <a:outerShdw blurRad="55000" dist="50800" dir="5400000" algn="tl">
                        <a:srgbClr val="000000">
                          <a:alpha val="33000"/>
                        </a:srgbClr>
                      </a:outerShdw>
                    </a:effectLst>
                    <a:latin typeface="ＤＨＰ特太ゴシック体" pitchFamily="50" charset="-128"/>
                    <a:ea typeface="ＤＨＰ特太ゴシック体" pitchFamily="50" charset="-128"/>
                  </a:rPr>
                  <a:t>刺激</a:t>
                </a:r>
                <a:endParaRPr kumimoji="1" lang="ja-JP" altLang="en-US" sz="2800" b="1" dirty="0">
                  <a:ln w="17780" cmpd="sng">
                    <a:solidFill>
                      <a:schemeClr val="accent1">
                        <a:tint val="3000"/>
                      </a:schemeClr>
                    </a:solidFill>
                    <a:prstDash val="solid"/>
                    <a:miter lim="800000"/>
                  </a:ln>
                  <a:effectLst>
                    <a:outerShdw blurRad="55000" dist="50800" dir="5400000" algn="tl">
                      <a:srgbClr val="000000">
                        <a:alpha val="33000"/>
                      </a:srgbClr>
                    </a:outerShdw>
                  </a:effectLst>
                  <a:latin typeface="ＤＨＰ特太ゴシック体" pitchFamily="50" charset="-128"/>
                  <a:ea typeface="ＤＨＰ特太ゴシック体" pitchFamily="50" charset="-128"/>
                </a:endParaRPr>
              </a:p>
            </p:txBody>
          </p:sp>
        </p:grpSp>
      </p:grpSp>
      <p:sp>
        <p:nvSpPr>
          <p:cNvPr id="119" name="角丸四角形吹き出し 118"/>
          <p:cNvSpPr/>
          <p:nvPr/>
        </p:nvSpPr>
        <p:spPr>
          <a:xfrm>
            <a:off x="3108958" y="4519750"/>
            <a:ext cx="5878286" cy="2299063"/>
          </a:xfrm>
          <a:prstGeom prst="wedgeRoundRectCallout">
            <a:avLst>
              <a:gd name="adj1" fmla="val -388"/>
              <a:gd name="adj2" fmla="val -92614"/>
              <a:gd name="adj3" fmla="val 16667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dirty="0" smtClean="0"/>
              <a:t>　人間の脳は、</a:t>
            </a:r>
            <a:r>
              <a:rPr kumimoji="1" lang="en-US" altLang="ja-JP" dirty="0" smtClean="0"/>
              <a:t>｢</a:t>
            </a:r>
            <a:r>
              <a:rPr kumimoji="1" lang="ja-JP" altLang="en-US" dirty="0" smtClean="0"/>
              <a:t>好きなもの</a:t>
            </a:r>
            <a:r>
              <a:rPr kumimoji="1" lang="en-US" altLang="ja-JP" dirty="0" smtClean="0"/>
              <a:t>｣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｢</a:t>
            </a:r>
            <a:r>
              <a:rPr kumimoji="1" lang="ja-JP" altLang="en-US" dirty="0" smtClean="0"/>
              <a:t>楽しいもの</a:t>
            </a:r>
            <a:r>
              <a:rPr kumimoji="1" lang="en-US" altLang="ja-JP" dirty="0" smtClean="0"/>
              <a:t>｣</a:t>
            </a:r>
            <a:r>
              <a:rPr kumimoji="1" lang="ja-JP" altLang="en-US" dirty="0" smtClean="0"/>
              <a:t>の刺激が入ると、</a:t>
            </a:r>
            <a:r>
              <a:rPr kumimoji="1" lang="ja-JP" altLang="en-US" dirty="0" smtClean="0">
                <a:solidFill>
                  <a:srgbClr val="FF0000"/>
                </a:solidFill>
              </a:rPr>
              <a:t>ドーパミン</a:t>
            </a:r>
            <a:r>
              <a:rPr kumimoji="1" lang="ja-JP" altLang="en-US" dirty="0" smtClean="0"/>
              <a:t>が分泌され、それによって</a:t>
            </a:r>
            <a:r>
              <a:rPr kumimoji="1" lang="en-US" altLang="ja-JP" dirty="0" smtClean="0">
                <a:solidFill>
                  <a:srgbClr val="FF0000"/>
                </a:solidFill>
              </a:rPr>
              <a:t>｢</a:t>
            </a:r>
            <a:r>
              <a:rPr kumimoji="1" lang="ja-JP" altLang="en-US" dirty="0" smtClean="0">
                <a:solidFill>
                  <a:srgbClr val="FF0000"/>
                </a:solidFill>
              </a:rPr>
              <a:t>快感</a:t>
            </a:r>
            <a:r>
              <a:rPr kumimoji="1" lang="en-US" altLang="ja-JP" dirty="0" smtClean="0">
                <a:solidFill>
                  <a:srgbClr val="FF0000"/>
                </a:solidFill>
              </a:rPr>
              <a:t>｣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や</a:t>
            </a:r>
            <a:r>
              <a:rPr kumimoji="1" lang="en-US" altLang="ja-JP" dirty="0" smtClean="0">
                <a:solidFill>
                  <a:srgbClr val="FF0000"/>
                </a:solidFill>
              </a:rPr>
              <a:t>｢</a:t>
            </a:r>
            <a:r>
              <a:rPr kumimoji="1" lang="ja-JP" altLang="en-US" dirty="0" smtClean="0">
                <a:solidFill>
                  <a:srgbClr val="FF0000"/>
                </a:solidFill>
              </a:rPr>
              <a:t>幸福感</a:t>
            </a:r>
            <a:r>
              <a:rPr kumimoji="1" lang="en-US" altLang="ja-JP" dirty="0" smtClean="0">
                <a:solidFill>
                  <a:srgbClr val="FF0000"/>
                </a:solidFill>
              </a:rPr>
              <a:t>｣</a:t>
            </a:r>
            <a:r>
              <a:rPr kumimoji="1" lang="ja-JP" altLang="en-US" dirty="0" smtClean="0">
                <a:solidFill>
                  <a:srgbClr val="FF0000"/>
                </a:solidFill>
              </a:rPr>
              <a:t>を得る</a:t>
            </a:r>
            <a:r>
              <a:rPr kumimoji="1" lang="ja-JP" altLang="en-US" dirty="0" smtClean="0"/>
              <a:t>ことができます。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　楽しいことを繰り返し行いたくなるのは、ある行為や行動でドーパミンが放出されて快楽を感じると、</a:t>
            </a:r>
            <a:r>
              <a:rPr kumimoji="1" lang="ja-JP" altLang="en-US" dirty="0" smtClean="0">
                <a:solidFill>
                  <a:srgbClr val="FF0000"/>
                </a:solidFill>
              </a:rPr>
              <a:t>脳がそれを学習して再びその行為や行動をしたくなる</a:t>
            </a:r>
            <a:r>
              <a:rPr kumimoji="1" lang="ja-JP" altLang="en-US" dirty="0" smtClean="0"/>
              <a:t>わけです。</a:t>
            </a:r>
            <a:endParaRPr kumimoji="1" lang="ja-JP" altLang="en-US" dirty="0"/>
          </a:p>
        </p:txBody>
      </p:sp>
      <p:grpSp>
        <p:nvGrpSpPr>
          <p:cNvPr id="129" name="グループ化 128"/>
          <p:cNvGrpSpPr/>
          <p:nvPr/>
        </p:nvGrpSpPr>
        <p:grpSpPr>
          <a:xfrm>
            <a:off x="0" y="5603966"/>
            <a:ext cx="3313728" cy="1068100"/>
            <a:chOff x="0" y="5603966"/>
            <a:chExt cx="3313728" cy="1068100"/>
          </a:xfrm>
        </p:grpSpPr>
        <p:sp>
          <p:nvSpPr>
            <p:cNvPr id="120" name="下矢印 119"/>
            <p:cNvSpPr/>
            <p:nvPr/>
          </p:nvSpPr>
          <p:spPr>
            <a:xfrm>
              <a:off x="1306284" y="5603966"/>
              <a:ext cx="600892" cy="587828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0" y="6087291"/>
              <a:ext cx="331372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dirty="0" smtClean="0">
                  <a:solidFill>
                    <a:srgbClr val="FFFF00"/>
                  </a:solidFill>
                </a:rPr>
                <a:t>また味わいたい！</a:t>
              </a:r>
              <a:endParaRPr kumimoji="1" lang="ja-JP" altLang="en-US" sz="3200" dirty="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388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9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1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 descr="brain-anatomy-diagram-sectioned-different-colours-vector-image-illustration-splinting-broken-leg-613452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59766" y="88261"/>
            <a:ext cx="5881211" cy="6769739"/>
          </a:xfrm>
          <a:prstGeom prst="rect">
            <a:avLst/>
          </a:prstGeom>
        </p:spPr>
      </p:pic>
      <p:grpSp>
        <p:nvGrpSpPr>
          <p:cNvPr id="129" name="グループ化 128"/>
          <p:cNvGrpSpPr/>
          <p:nvPr/>
        </p:nvGrpSpPr>
        <p:grpSpPr>
          <a:xfrm>
            <a:off x="4676503" y="169818"/>
            <a:ext cx="4293350" cy="4363024"/>
            <a:chOff x="4676503" y="169818"/>
            <a:chExt cx="4293350" cy="4363024"/>
          </a:xfrm>
        </p:grpSpPr>
        <p:grpSp>
          <p:nvGrpSpPr>
            <p:cNvPr id="91" name="グループ化 90"/>
            <p:cNvGrpSpPr/>
            <p:nvPr/>
          </p:nvGrpSpPr>
          <p:grpSpPr>
            <a:xfrm>
              <a:off x="4676503" y="169818"/>
              <a:ext cx="1920240" cy="705394"/>
              <a:chOff x="757645" y="404949"/>
              <a:chExt cx="1920240" cy="705394"/>
            </a:xfrm>
          </p:grpSpPr>
          <p:sp>
            <p:nvSpPr>
              <p:cNvPr id="90" name="雲 89"/>
              <p:cNvSpPr/>
              <p:nvPr/>
            </p:nvSpPr>
            <p:spPr>
              <a:xfrm>
                <a:off x="757645" y="404949"/>
                <a:ext cx="1920240" cy="705394"/>
              </a:xfrm>
              <a:prstGeom prst="cloud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9" name="テキスト ボックス 88"/>
              <p:cNvSpPr txBox="1"/>
              <p:nvPr/>
            </p:nvSpPr>
            <p:spPr>
              <a:xfrm>
                <a:off x="888274" y="548640"/>
                <a:ext cx="177644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1600" dirty="0" smtClean="0">
                    <a:solidFill>
                      <a:srgbClr val="FF0000"/>
                    </a:solidFill>
                  </a:rPr>
                  <a:t>薬物</a:t>
                </a:r>
                <a:r>
                  <a:rPr kumimoji="1" lang="ja-JP" altLang="en-US" sz="1600" dirty="0" smtClean="0">
                    <a:solidFill>
                      <a:srgbClr val="FF0000"/>
                    </a:solidFill>
                  </a:rPr>
                  <a:t>＝気持ちいい</a:t>
                </a:r>
                <a:endParaRPr kumimoji="1" lang="ja-JP" altLang="en-US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2" name="グループ化 91"/>
            <p:cNvGrpSpPr/>
            <p:nvPr/>
          </p:nvGrpSpPr>
          <p:grpSpPr>
            <a:xfrm>
              <a:off x="6226644" y="583478"/>
              <a:ext cx="1920240" cy="705394"/>
              <a:chOff x="757645" y="404949"/>
              <a:chExt cx="1920240" cy="705394"/>
            </a:xfrm>
          </p:grpSpPr>
          <p:sp>
            <p:nvSpPr>
              <p:cNvPr id="93" name="雲 92"/>
              <p:cNvSpPr/>
              <p:nvPr/>
            </p:nvSpPr>
            <p:spPr>
              <a:xfrm>
                <a:off x="757645" y="404949"/>
                <a:ext cx="1920240" cy="705394"/>
              </a:xfrm>
              <a:prstGeom prst="cloud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4" name="テキスト ボックス 93"/>
              <p:cNvSpPr txBox="1"/>
              <p:nvPr/>
            </p:nvSpPr>
            <p:spPr>
              <a:xfrm>
                <a:off x="888274" y="548640"/>
                <a:ext cx="177644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600" dirty="0" smtClean="0">
                    <a:solidFill>
                      <a:srgbClr val="FF0000"/>
                    </a:solidFill>
                  </a:rPr>
                  <a:t>薬物＝気持ちいい</a:t>
                </a:r>
                <a:endParaRPr kumimoji="1" lang="ja-JP" altLang="en-US" sz="16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8" name="グループ化 97"/>
            <p:cNvGrpSpPr/>
            <p:nvPr/>
          </p:nvGrpSpPr>
          <p:grpSpPr>
            <a:xfrm>
              <a:off x="5316585" y="1959444"/>
              <a:ext cx="1920240" cy="705394"/>
              <a:chOff x="757645" y="404949"/>
              <a:chExt cx="1920240" cy="705394"/>
            </a:xfrm>
          </p:grpSpPr>
          <p:sp>
            <p:nvSpPr>
              <p:cNvPr id="99" name="雲 98"/>
              <p:cNvSpPr/>
              <p:nvPr/>
            </p:nvSpPr>
            <p:spPr>
              <a:xfrm>
                <a:off x="757645" y="404949"/>
                <a:ext cx="1920240" cy="705394"/>
              </a:xfrm>
              <a:prstGeom prst="cloud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0" name="テキスト ボックス 99"/>
              <p:cNvSpPr txBox="1"/>
              <p:nvPr/>
            </p:nvSpPr>
            <p:spPr>
              <a:xfrm>
                <a:off x="888274" y="548640"/>
                <a:ext cx="16466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 smtClean="0">
                    <a:solidFill>
                      <a:srgbClr val="FF0000"/>
                    </a:solidFill>
                  </a:rPr>
                  <a:t>　　薬物</a:t>
                </a:r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＝快楽</a:t>
                </a:r>
                <a:endParaRPr kumimoji="1" lang="ja-JP" altLang="en-US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1" name="グループ化 100"/>
            <p:cNvGrpSpPr/>
            <p:nvPr/>
          </p:nvGrpSpPr>
          <p:grpSpPr>
            <a:xfrm>
              <a:off x="7023482" y="2255537"/>
              <a:ext cx="1920240" cy="705394"/>
              <a:chOff x="757645" y="404949"/>
              <a:chExt cx="1920240" cy="705394"/>
            </a:xfrm>
          </p:grpSpPr>
          <p:sp>
            <p:nvSpPr>
              <p:cNvPr id="102" name="雲 101"/>
              <p:cNvSpPr/>
              <p:nvPr/>
            </p:nvSpPr>
            <p:spPr>
              <a:xfrm>
                <a:off x="757645" y="404949"/>
                <a:ext cx="1920240" cy="705394"/>
              </a:xfrm>
              <a:prstGeom prst="cloud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テキスト ボックス 102"/>
              <p:cNvSpPr txBox="1"/>
              <p:nvPr/>
            </p:nvSpPr>
            <p:spPr>
              <a:xfrm>
                <a:off x="888274" y="548640"/>
                <a:ext cx="13388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薬物＝快楽</a:t>
                </a:r>
                <a:endParaRPr kumimoji="1" lang="ja-JP" altLang="en-US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4" name="グループ化 103"/>
            <p:cNvGrpSpPr/>
            <p:nvPr/>
          </p:nvGrpSpPr>
          <p:grpSpPr>
            <a:xfrm>
              <a:off x="6339850" y="2969646"/>
              <a:ext cx="1920240" cy="705394"/>
              <a:chOff x="757645" y="404949"/>
              <a:chExt cx="1920240" cy="705394"/>
            </a:xfrm>
          </p:grpSpPr>
          <p:sp>
            <p:nvSpPr>
              <p:cNvPr id="105" name="雲 104"/>
              <p:cNvSpPr/>
              <p:nvPr/>
            </p:nvSpPr>
            <p:spPr>
              <a:xfrm>
                <a:off x="757645" y="404949"/>
                <a:ext cx="1920240" cy="705394"/>
              </a:xfrm>
              <a:prstGeom prst="cloud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6" name="テキスト ボックス 105"/>
              <p:cNvSpPr txBox="1"/>
              <p:nvPr/>
            </p:nvSpPr>
            <p:spPr>
              <a:xfrm>
                <a:off x="888274" y="548640"/>
                <a:ext cx="13388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薬物＝快楽</a:t>
                </a:r>
                <a:endParaRPr kumimoji="1" lang="ja-JP" altLang="en-US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07" name="グループ化 106"/>
            <p:cNvGrpSpPr/>
            <p:nvPr/>
          </p:nvGrpSpPr>
          <p:grpSpPr>
            <a:xfrm>
              <a:off x="6649006" y="3827448"/>
              <a:ext cx="1920240" cy="705394"/>
              <a:chOff x="757645" y="404949"/>
              <a:chExt cx="1920240" cy="705394"/>
            </a:xfrm>
          </p:grpSpPr>
          <p:sp>
            <p:nvSpPr>
              <p:cNvPr id="108" name="雲 107"/>
              <p:cNvSpPr/>
              <p:nvPr/>
            </p:nvSpPr>
            <p:spPr>
              <a:xfrm>
                <a:off x="757645" y="404949"/>
                <a:ext cx="1920240" cy="705394"/>
              </a:xfrm>
              <a:prstGeom prst="cloud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6" name="テキスト ボックス 115"/>
              <p:cNvSpPr txBox="1"/>
              <p:nvPr/>
            </p:nvSpPr>
            <p:spPr>
              <a:xfrm>
                <a:off x="888274" y="548640"/>
                <a:ext cx="13388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薬物＝快楽</a:t>
                </a:r>
                <a:endParaRPr kumimoji="1" lang="ja-JP" altLang="en-US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7" name="グループ化 116"/>
            <p:cNvGrpSpPr/>
            <p:nvPr/>
          </p:nvGrpSpPr>
          <p:grpSpPr>
            <a:xfrm>
              <a:off x="7049613" y="1458699"/>
              <a:ext cx="1920240" cy="705394"/>
              <a:chOff x="757645" y="404949"/>
              <a:chExt cx="1920240" cy="705394"/>
            </a:xfrm>
          </p:grpSpPr>
          <p:sp>
            <p:nvSpPr>
              <p:cNvPr id="119" name="雲 118"/>
              <p:cNvSpPr/>
              <p:nvPr/>
            </p:nvSpPr>
            <p:spPr>
              <a:xfrm>
                <a:off x="757645" y="404949"/>
                <a:ext cx="1920240" cy="705394"/>
              </a:xfrm>
              <a:prstGeom prst="cloud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0" name="テキスト ボックス 119"/>
              <p:cNvSpPr txBox="1"/>
              <p:nvPr/>
            </p:nvSpPr>
            <p:spPr>
              <a:xfrm>
                <a:off x="888274" y="548640"/>
                <a:ext cx="1492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dirty="0" smtClean="0">
                    <a:solidFill>
                      <a:srgbClr val="FF0000"/>
                    </a:solidFill>
                  </a:rPr>
                  <a:t>　薬物</a:t>
                </a:r>
                <a:r>
                  <a:rPr kumimoji="1" lang="ja-JP" altLang="en-US" dirty="0" smtClean="0">
                    <a:solidFill>
                      <a:srgbClr val="FF0000"/>
                    </a:solidFill>
                  </a:rPr>
                  <a:t>＝快楽</a:t>
                </a:r>
                <a:endParaRPr kumimoji="1" lang="ja-JP" altLang="en-US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95" name="グループ化 94"/>
            <p:cNvGrpSpPr/>
            <p:nvPr/>
          </p:nvGrpSpPr>
          <p:grpSpPr>
            <a:xfrm>
              <a:off x="5621390" y="1258398"/>
              <a:ext cx="1920240" cy="705394"/>
              <a:chOff x="757645" y="404949"/>
              <a:chExt cx="1920240" cy="705394"/>
            </a:xfrm>
          </p:grpSpPr>
          <p:sp>
            <p:nvSpPr>
              <p:cNvPr id="96" name="雲 95"/>
              <p:cNvSpPr/>
              <p:nvPr/>
            </p:nvSpPr>
            <p:spPr>
              <a:xfrm>
                <a:off x="757645" y="404949"/>
                <a:ext cx="1920240" cy="705394"/>
              </a:xfrm>
              <a:prstGeom prst="cloud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7" name="テキスト ボックス 96"/>
              <p:cNvSpPr txBox="1"/>
              <p:nvPr/>
            </p:nvSpPr>
            <p:spPr>
              <a:xfrm>
                <a:off x="888274" y="548640"/>
                <a:ext cx="177644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600" dirty="0" smtClean="0">
                    <a:solidFill>
                      <a:srgbClr val="FF0000"/>
                    </a:solidFill>
                  </a:rPr>
                  <a:t>薬物＝気持ちいい</a:t>
                </a:r>
                <a:endParaRPr kumimoji="1" lang="ja-JP" altLang="en-US" sz="16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30" name="角丸四角形吹き出し 129"/>
          <p:cNvSpPr/>
          <p:nvPr/>
        </p:nvSpPr>
        <p:spPr>
          <a:xfrm>
            <a:off x="2717074" y="4415244"/>
            <a:ext cx="6374673" cy="2416629"/>
          </a:xfrm>
          <a:prstGeom prst="wedgeRoundRectCallout">
            <a:avLst>
              <a:gd name="adj1" fmla="val -752"/>
              <a:gd name="adj2" fmla="val -68739"/>
              <a:gd name="adj3" fmla="val 16667"/>
            </a:avLst>
          </a:prstGeom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800" dirty="0" smtClean="0"/>
              <a:t>　</a:t>
            </a:r>
            <a:r>
              <a:rPr lang="ja-JP" altLang="en-US" sz="2800" dirty="0" smtClean="0"/>
              <a:t>依存薬物の影響で、</a:t>
            </a:r>
            <a:r>
              <a:rPr kumimoji="1" lang="ja-JP" altLang="en-US" sz="2800" dirty="0" smtClean="0"/>
              <a:t>ドーパミンが強制的に出される。脳はその快楽を死ぬまで忘れることなく、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一生涯薬物による快楽を求めるようになってしまう</a:t>
            </a:r>
            <a:r>
              <a:rPr kumimoji="1" lang="ja-JP" altLang="en-US" sz="2800" dirty="0" smtClean="0"/>
              <a:t>。</a:t>
            </a:r>
            <a:endParaRPr kumimoji="1" lang="ja-JP" altLang="en-US" sz="2800" dirty="0"/>
          </a:p>
        </p:txBody>
      </p:sp>
      <p:grpSp>
        <p:nvGrpSpPr>
          <p:cNvPr id="135" name="グループ化 134"/>
          <p:cNvGrpSpPr/>
          <p:nvPr/>
        </p:nvGrpSpPr>
        <p:grpSpPr>
          <a:xfrm>
            <a:off x="2495011" y="640084"/>
            <a:ext cx="4145293" cy="3714218"/>
            <a:chOff x="2495011" y="640084"/>
            <a:chExt cx="4145293" cy="3714218"/>
          </a:xfrm>
        </p:grpSpPr>
        <p:grpSp>
          <p:nvGrpSpPr>
            <p:cNvPr id="121" name="グループ化 120"/>
            <p:cNvGrpSpPr/>
            <p:nvPr/>
          </p:nvGrpSpPr>
          <p:grpSpPr>
            <a:xfrm>
              <a:off x="4127879" y="718456"/>
              <a:ext cx="2512425" cy="3635846"/>
              <a:chOff x="4127879" y="718456"/>
              <a:chExt cx="2512425" cy="3635846"/>
            </a:xfrm>
          </p:grpSpPr>
          <p:sp>
            <p:nvSpPr>
              <p:cNvPr id="210" name="円/楕円 209"/>
              <p:cNvSpPr/>
              <p:nvPr/>
            </p:nvSpPr>
            <p:spPr>
              <a:xfrm>
                <a:off x="4127879" y="718456"/>
                <a:ext cx="1005840" cy="1933303"/>
              </a:xfrm>
              <a:prstGeom prst="ellipse">
                <a:avLst/>
              </a:prstGeom>
              <a:solidFill>
                <a:srgbClr val="FFC000">
                  <a:alpha val="78039"/>
                </a:srgbClr>
              </a:solidFill>
              <a:ln>
                <a:noFill/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2" name="グループ化 83"/>
              <p:cNvGrpSpPr/>
              <p:nvPr/>
            </p:nvGrpSpPr>
            <p:grpSpPr>
              <a:xfrm>
                <a:off x="4531453" y="979710"/>
                <a:ext cx="2108851" cy="3374592"/>
                <a:chOff x="3016145" y="979710"/>
                <a:chExt cx="2108851" cy="3374592"/>
              </a:xfrm>
            </p:grpSpPr>
            <p:grpSp>
              <p:nvGrpSpPr>
                <p:cNvPr id="3" name="グループ化 148"/>
                <p:cNvGrpSpPr/>
                <p:nvPr/>
              </p:nvGrpSpPr>
              <p:grpSpPr>
                <a:xfrm>
                  <a:off x="3095899" y="979710"/>
                  <a:ext cx="2029097" cy="3317969"/>
                  <a:chOff x="3095899" y="1293223"/>
                  <a:chExt cx="2029097" cy="2699670"/>
                </a:xfrm>
              </p:grpSpPr>
              <p:grpSp>
                <p:nvGrpSpPr>
                  <p:cNvPr id="4" name="グループ化 115"/>
                  <p:cNvGrpSpPr/>
                  <p:nvPr/>
                </p:nvGrpSpPr>
                <p:grpSpPr>
                  <a:xfrm>
                    <a:off x="3095899" y="1293223"/>
                    <a:ext cx="2029097" cy="2699670"/>
                    <a:chOff x="2978332" y="1293223"/>
                    <a:chExt cx="2029097" cy="2699670"/>
                  </a:xfrm>
                </p:grpSpPr>
                <p:sp>
                  <p:nvSpPr>
                    <p:cNvPr id="48" name="円/楕円 47"/>
                    <p:cNvSpPr/>
                    <p:nvPr/>
                  </p:nvSpPr>
                  <p:spPr>
                    <a:xfrm>
                      <a:off x="2978332" y="1293223"/>
                      <a:ext cx="143691" cy="117565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54" name="円/楕円 53"/>
                    <p:cNvSpPr/>
                    <p:nvPr/>
                  </p:nvSpPr>
                  <p:spPr>
                    <a:xfrm flipH="1" flipV="1">
                      <a:off x="3631475" y="1580606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09" name="円/楕円 108"/>
                    <p:cNvSpPr/>
                    <p:nvPr/>
                  </p:nvSpPr>
                  <p:spPr>
                    <a:xfrm flipH="1" flipV="1">
                      <a:off x="3862252" y="1994264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0" name="円/楕円 109"/>
                    <p:cNvSpPr/>
                    <p:nvPr/>
                  </p:nvSpPr>
                  <p:spPr>
                    <a:xfrm flipH="1" flipV="1">
                      <a:off x="4093029" y="2394858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1" name="円/楕円 110"/>
                    <p:cNvSpPr/>
                    <p:nvPr/>
                  </p:nvSpPr>
                  <p:spPr>
                    <a:xfrm flipH="1" flipV="1">
                      <a:off x="4389120" y="2573382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2" name="円/楕円 111"/>
                    <p:cNvSpPr/>
                    <p:nvPr/>
                  </p:nvSpPr>
                  <p:spPr>
                    <a:xfrm flipH="1" flipV="1">
                      <a:off x="4750526" y="3339737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3" name="円/楕円 112"/>
                    <p:cNvSpPr/>
                    <p:nvPr/>
                  </p:nvSpPr>
                  <p:spPr>
                    <a:xfrm flipH="1" flipV="1">
                      <a:off x="4889863" y="3061063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4" name="円/楕円 113"/>
                    <p:cNvSpPr/>
                    <p:nvPr/>
                  </p:nvSpPr>
                  <p:spPr>
                    <a:xfrm flipH="1" flipV="1">
                      <a:off x="4702629" y="2795454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15" name="円/楕円 114"/>
                    <p:cNvSpPr/>
                    <p:nvPr/>
                  </p:nvSpPr>
                  <p:spPr>
                    <a:xfrm flipH="1" flipV="1">
                      <a:off x="4828903" y="3823075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5" name="グループ化 137"/>
                  <p:cNvGrpSpPr/>
                  <p:nvPr/>
                </p:nvGrpSpPr>
                <p:grpSpPr>
                  <a:xfrm>
                    <a:off x="3174275" y="1358537"/>
                    <a:ext cx="1911539" cy="2489407"/>
                    <a:chOff x="3174275" y="1358537"/>
                    <a:chExt cx="1911539" cy="2489407"/>
                  </a:xfrm>
                </p:grpSpPr>
                <p:cxnSp>
                  <p:nvCxnSpPr>
                    <p:cNvPr id="118" name="直線コネクタ 117"/>
                    <p:cNvCxnSpPr>
                      <a:endCxn id="54" idx="6"/>
                    </p:cNvCxnSpPr>
                    <p:nvPr/>
                  </p:nvCxnSpPr>
                  <p:spPr>
                    <a:xfrm>
                      <a:off x="3174275" y="1358537"/>
                      <a:ext cx="574767" cy="306978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2" name="直線コネクタ 121"/>
                    <p:cNvCxnSpPr>
                      <a:stCxn id="54" idx="1"/>
                    </p:cNvCxnSpPr>
                    <p:nvPr/>
                  </p:nvCxnSpPr>
                  <p:spPr>
                    <a:xfrm>
                      <a:off x="3849391" y="1725555"/>
                      <a:ext cx="208807" cy="366683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直線コネクタ 122"/>
                    <p:cNvCxnSpPr>
                      <a:stCxn id="109" idx="1"/>
                    </p:cNvCxnSpPr>
                    <p:nvPr/>
                  </p:nvCxnSpPr>
                  <p:spPr>
                    <a:xfrm>
                      <a:off x="4080168" y="2139213"/>
                      <a:ext cx="182682" cy="353622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" name="直線コネクタ 123"/>
                    <p:cNvCxnSpPr>
                      <a:stCxn id="110" idx="1"/>
                    </p:cNvCxnSpPr>
                    <p:nvPr/>
                  </p:nvCxnSpPr>
                  <p:spPr>
                    <a:xfrm>
                      <a:off x="4310945" y="2539807"/>
                      <a:ext cx="261061" cy="118491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" name="直線コネクタ 124"/>
                    <p:cNvCxnSpPr>
                      <a:stCxn id="111" idx="1"/>
                    </p:cNvCxnSpPr>
                    <p:nvPr/>
                  </p:nvCxnSpPr>
                  <p:spPr>
                    <a:xfrm>
                      <a:off x="4607036" y="2718331"/>
                      <a:ext cx="274126" cy="157682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6" name="直線コネクタ 125"/>
                    <p:cNvCxnSpPr>
                      <a:stCxn id="114" idx="1"/>
                    </p:cNvCxnSpPr>
                    <p:nvPr/>
                  </p:nvCxnSpPr>
                  <p:spPr>
                    <a:xfrm>
                      <a:off x="4920545" y="2940403"/>
                      <a:ext cx="165269" cy="218640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" name="直線コネクタ 126"/>
                    <p:cNvCxnSpPr>
                      <a:endCxn id="112" idx="2"/>
                    </p:cNvCxnSpPr>
                    <p:nvPr/>
                  </p:nvCxnSpPr>
                  <p:spPr>
                    <a:xfrm flipH="1">
                      <a:off x="4985659" y="3148158"/>
                      <a:ext cx="95804" cy="276488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直線コネクタ 127"/>
                    <p:cNvCxnSpPr>
                      <a:endCxn id="115" idx="5"/>
                    </p:cNvCxnSpPr>
                    <p:nvPr/>
                  </p:nvCxnSpPr>
                  <p:spPr>
                    <a:xfrm>
                      <a:off x="4946477" y="3431188"/>
                      <a:ext cx="17210" cy="416756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6" name="グループ化 149"/>
                <p:cNvGrpSpPr/>
                <p:nvPr/>
              </p:nvGrpSpPr>
              <p:grpSpPr>
                <a:xfrm rot="21334696">
                  <a:off x="3078480" y="1354182"/>
                  <a:ext cx="2029097" cy="2699670"/>
                  <a:chOff x="3095899" y="1293223"/>
                  <a:chExt cx="2029097" cy="2699670"/>
                </a:xfrm>
              </p:grpSpPr>
              <p:grpSp>
                <p:nvGrpSpPr>
                  <p:cNvPr id="7" name="グループ化 115"/>
                  <p:cNvGrpSpPr/>
                  <p:nvPr/>
                </p:nvGrpSpPr>
                <p:grpSpPr>
                  <a:xfrm>
                    <a:off x="3095899" y="1293223"/>
                    <a:ext cx="2029097" cy="2699670"/>
                    <a:chOff x="2978332" y="1293223"/>
                    <a:chExt cx="2029097" cy="2699670"/>
                  </a:xfrm>
                </p:grpSpPr>
                <p:sp>
                  <p:nvSpPr>
                    <p:cNvPr id="161" name="円/楕円 160"/>
                    <p:cNvSpPr/>
                    <p:nvPr/>
                  </p:nvSpPr>
                  <p:spPr>
                    <a:xfrm>
                      <a:off x="2978332" y="1293223"/>
                      <a:ext cx="143691" cy="117565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62" name="円/楕円 161"/>
                    <p:cNvSpPr/>
                    <p:nvPr/>
                  </p:nvSpPr>
                  <p:spPr>
                    <a:xfrm flipH="1" flipV="1">
                      <a:off x="3631475" y="1580606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63" name="円/楕円 162"/>
                    <p:cNvSpPr/>
                    <p:nvPr/>
                  </p:nvSpPr>
                  <p:spPr>
                    <a:xfrm flipH="1" flipV="1">
                      <a:off x="3862252" y="1994264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64" name="円/楕円 163"/>
                    <p:cNvSpPr/>
                    <p:nvPr/>
                  </p:nvSpPr>
                  <p:spPr>
                    <a:xfrm flipH="1" flipV="1">
                      <a:off x="4093029" y="2394858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65" name="円/楕円 164"/>
                    <p:cNvSpPr/>
                    <p:nvPr/>
                  </p:nvSpPr>
                  <p:spPr>
                    <a:xfrm flipH="1" flipV="1">
                      <a:off x="4389120" y="2573382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66" name="円/楕円 165"/>
                    <p:cNvSpPr/>
                    <p:nvPr/>
                  </p:nvSpPr>
                  <p:spPr>
                    <a:xfrm flipH="1" flipV="1">
                      <a:off x="4750526" y="3339737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67" name="円/楕円 166"/>
                    <p:cNvSpPr/>
                    <p:nvPr/>
                  </p:nvSpPr>
                  <p:spPr>
                    <a:xfrm flipH="1" flipV="1">
                      <a:off x="4889863" y="3061063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68" name="円/楕円 167"/>
                    <p:cNvSpPr/>
                    <p:nvPr/>
                  </p:nvSpPr>
                  <p:spPr>
                    <a:xfrm flipH="1" flipV="1">
                      <a:off x="4702629" y="2795454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69" name="円/楕円 168"/>
                    <p:cNvSpPr/>
                    <p:nvPr/>
                  </p:nvSpPr>
                  <p:spPr>
                    <a:xfrm flipH="1" flipV="1">
                      <a:off x="4828903" y="3823075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8" name="グループ化 137"/>
                  <p:cNvGrpSpPr/>
                  <p:nvPr/>
                </p:nvGrpSpPr>
                <p:grpSpPr>
                  <a:xfrm>
                    <a:off x="3174275" y="1358537"/>
                    <a:ext cx="1911539" cy="2489407"/>
                    <a:chOff x="3174275" y="1358537"/>
                    <a:chExt cx="1911539" cy="2489407"/>
                  </a:xfrm>
                </p:grpSpPr>
                <p:cxnSp>
                  <p:nvCxnSpPr>
                    <p:cNvPr id="153" name="直線コネクタ 152"/>
                    <p:cNvCxnSpPr>
                      <a:endCxn id="162" idx="6"/>
                    </p:cNvCxnSpPr>
                    <p:nvPr/>
                  </p:nvCxnSpPr>
                  <p:spPr>
                    <a:xfrm>
                      <a:off x="3174275" y="1358537"/>
                      <a:ext cx="574767" cy="306978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" name="直線コネクタ 153"/>
                    <p:cNvCxnSpPr>
                      <a:stCxn id="162" idx="1"/>
                    </p:cNvCxnSpPr>
                    <p:nvPr/>
                  </p:nvCxnSpPr>
                  <p:spPr>
                    <a:xfrm>
                      <a:off x="3849391" y="1725555"/>
                      <a:ext cx="208807" cy="366683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" name="直線コネクタ 154"/>
                    <p:cNvCxnSpPr>
                      <a:stCxn id="163" idx="1"/>
                    </p:cNvCxnSpPr>
                    <p:nvPr/>
                  </p:nvCxnSpPr>
                  <p:spPr>
                    <a:xfrm>
                      <a:off x="4080168" y="2139213"/>
                      <a:ext cx="182682" cy="353622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直線コネクタ 155"/>
                    <p:cNvCxnSpPr>
                      <a:stCxn id="164" idx="1"/>
                    </p:cNvCxnSpPr>
                    <p:nvPr/>
                  </p:nvCxnSpPr>
                  <p:spPr>
                    <a:xfrm>
                      <a:off x="4310945" y="2539807"/>
                      <a:ext cx="261061" cy="118491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直線コネクタ 156"/>
                    <p:cNvCxnSpPr>
                      <a:stCxn id="165" idx="1"/>
                    </p:cNvCxnSpPr>
                    <p:nvPr/>
                  </p:nvCxnSpPr>
                  <p:spPr>
                    <a:xfrm>
                      <a:off x="4607036" y="2718331"/>
                      <a:ext cx="274126" cy="157682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直線コネクタ 157"/>
                    <p:cNvCxnSpPr>
                      <a:stCxn id="168" idx="1"/>
                    </p:cNvCxnSpPr>
                    <p:nvPr/>
                  </p:nvCxnSpPr>
                  <p:spPr>
                    <a:xfrm>
                      <a:off x="4920545" y="2940403"/>
                      <a:ext cx="165269" cy="218640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直線コネクタ 158"/>
                    <p:cNvCxnSpPr>
                      <a:endCxn id="166" idx="2"/>
                    </p:cNvCxnSpPr>
                    <p:nvPr/>
                  </p:nvCxnSpPr>
                  <p:spPr>
                    <a:xfrm flipH="1">
                      <a:off x="4985659" y="3148158"/>
                      <a:ext cx="95804" cy="276488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直線コネクタ 159"/>
                    <p:cNvCxnSpPr>
                      <a:endCxn id="169" idx="5"/>
                    </p:cNvCxnSpPr>
                    <p:nvPr/>
                  </p:nvCxnSpPr>
                  <p:spPr>
                    <a:xfrm>
                      <a:off x="4946477" y="3431188"/>
                      <a:ext cx="17210" cy="416756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9" name="グループ化 169"/>
                <p:cNvGrpSpPr/>
                <p:nvPr/>
              </p:nvGrpSpPr>
              <p:grpSpPr>
                <a:xfrm rot="20615496">
                  <a:off x="3016145" y="1493436"/>
                  <a:ext cx="1812693" cy="2699670"/>
                  <a:chOff x="3095899" y="1293223"/>
                  <a:chExt cx="2029097" cy="2699670"/>
                </a:xfrm>
              </p:grpSpPr>
              <p:grpSp>
                <p:nvGrpSpPr>
                  <p:cNvPr id="10" name="グループ化 115"/>
                  <p:cNvGrpSpPr/>
                  <p:nvPr/>
                </p:nvGrpSpPr>
                <p:grpSpPr>
                  <a:xfrm>
                    <a:off x="3095899" y="1293223"/>
                    <a:ext cx="2029097" cy="2699670"/>
                    <a:chOff x="2978332" y="1293223"/>
                    <a:chExt cx="2029097" cy="2699670"/>
                  </a:xfrm>
                </p:grpSpPr>
                <p:sp>
                  <p:nvSpPr>
                    <p:cNvPr id="181" name="円/楕円 180"/>
                    <p:cNvSpPr/>
                    <p:nvPr/>
                  </p:nvSpPr>
                  <p:spPr>
                    <a:xfrm>
                      <a:off x="2978332" y="1293223"/>
                      <a:ext cx="143691" cy="117565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82" name="円/楕円 181"/>
                    <p:cNvSpPr/>
                    <p:nvPr/>
                  </p:nvSpPr>
                  <p:spPr>
                    <a:xfrm flipH="1" flipV="1">
                      <a:off x="3631475" y="1580606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83" name="円/楕円 182"/>
                    <p:cNvSpPr/>
                    <p:nvPr/>
                  </p:nvSpPr>
                  <p:spPr>
                    <a:xfrm flipH="1" flipV="1">
                      <a:off x="3862252" y="1994264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84" name="円/楕円 183"/>
                    <p:cNvSpPr/>
                    <p:nvPr/>
                  </p:nvSpPr>
                  <p:spPr>
                    <a:xfrm flipH="1" flipV="1">
                      <a:off x="4093029" y="2394858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85" name="円/楕円 184"/>
                    <p:cNvSpPr/>
                    <p:nvPr/>
                  </p:nvSpPr>
                  <p:spPr>
                    <a:xfrm flipH="1" flipV="1">
                      <a:off x="4389120" y="2573382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86" name="円/楕円 185"/>
                    <p:cNvSpPr/>
                    <p:nvPr/>
                  </p:nvSpPr>
                  <p:spPr>
                    <a:xfrm flipH="1" flipV="1">
                      <a:off x="4750526" y="3339737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87" name="円/楕円 186"/>
                    <p:cNvSpPr/>
                    <p:nvPr/>
                  </p:nvSpPr>
                  <p:spPr>
                    <a:xfrm flipH="1" flipV="1">
                      <a:off x="4889863" y="3061063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88" name="円/楕円 187"/>
                    <p:cNvSpPr/>
                    <p:nvPr/>
                  </p:nvSpPr>
                  <p:spPr>
                    <a:xfrm flipH="1" flipV="1">
                      <a:off x="4702629" y="2795454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189" name="円/楕円 188"/>
                    <p:cNvSpPr/>
                    <p:nvPr/>
                  </p:nvSpPr>
                  <p:spPr>
                    <a:xfrm flipH="1" flipV="1">
                      <a:off x="4828903" y="3823075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11" name="グループ化 137"/>
                  <p:cNvGrpSpPr/>
                  <p:nvPr/>
                </p:nvGrpSpPr>
                <p:grpSpPr>
                  <a:xfrm>
                    <a:off x="3174275" y="1358537"/>
                    <a:ext cx="1911539" cy="2489407"/>
                    <a:chOff x="3174275" y="1358537"/>
                    <a:chExt cx="1911539" cy="2489407"/>
                  </a:xfrm>
                </p:grpSpPr>
                <p:cxnSp>
                  <p:nvCxnSpPr>
                    <p:cNvPr id="173" name="直線コネクタ 172"/>
                    <p:cNvCxnSpPr>
                      <a:endCxn id="182" idx="6"/>
                    </p:cNvCxnSpPr>
                    <p:nvPr/>
                  </p:nvCxnSpPr>
                  <p:spPr>
                    <a:xfrm>
                      <a:off x="3174275" y="1358537"/>
                      <a:ext cx="574767" cy="306978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直線コネクタ 173"/>
                    <p:cNvCxnSpPr>
                      <a:stCxn id="182" idx="1"/>
                    </p:cNvCxnSpPr>
                    <p:nvPr/>
                  </p:nvCxnSpPr>
                  <p:spPr>
                    <a:xfrm>
                      <a:off x="3849391" y="1725555"/>
                      <a:ext cx="208807" cy="366683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直線コネクタ 174"/>
                    <p:cNvCxnSpPr>
                      <a:stCxn id="183" idx="1"/>
                    </p:cNvCxnSpPr>
                    <p:nvPr/>
                  </p:nvCxnSpPr>
                  <p:spPr>
                    <a:xfrm>
                      <a:off x="4080168" y="2139213"/>
                      <a:ext cx="182682" cy="353622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直線コネクタ 175"/>
                    <p:cNvCxnSpPr>
                      <a:stCxn id="184" idx="1"/>
                    </p:cNvCxnSpPr>
                    <p:nvPr/>
                  </p:nvCxnSpPr>
                  <p:spPr>
                    <a:xfrm>
                      <a:off x="4310945" y="2539807"/>
                      <a:ext cx="261061" cy="118491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直線コネクタ 176"/>
                    <p:cNvCxnSpPr>
                      <a:stCxn id="185" idx="1"/>
                    </p:cNvCxnSpPr>
                    <p:nvPr/>
                  </p:nvCxnSpPr>
                  <p:spPr>
                    <a:xfrm>
                      <a:off x="4607036" y="2718331"/>
                      <a:ext cx="274126" cy="157682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直線コネクタ 177"/>
                    <p:cNvCxnSpPr>
                      <a:stCxn id="188" idx="1"/>
                    </p:cNvCxnSpPr>
                    <p:nvPr/>
                  </p:nvCxnSpPr>
                  <p:spPr>
                    <a:xfrm>
                      <a:off x="4920545" y="2940403"/>
                      <a:ext cx="165269" cy="218640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直線コネクタ 178"/>
                    <p:cNvCxnSpPr>
                      <a:endCxn id="186" idx="2"/>
                    </p:cNvCxnSpPr>
                    <p:nvPr/>
                  </p:nvCxnSpPr>
                  <p:spPr>
                    <a:xfrm flipH="1">
                      <a:off x="4985659" y="3148158"/>
                      <a:ext cx="95804" cy="276488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直線コネクタ 179"/>
                    <p:cNvCxnSpPr>
                      <a:endCxn id="189" idx="5"/>
                    </p:cNvCxnSpPr>
                    <p:nvPr/>
                  </p:nvCxnSpPr>
                  <p:spPr>
                    <a:xfrm>
                      <a:off x="4946477" y="3431188"/>
                      <a:ext cx="17210" cy="416756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2" name="グループ化 189"/>
                <p:cNvGrpSpPr/>
                <p:nvPr/>
              </p:nvGrpSpPr>
              <p:grpSpPr>
                <a:xfrm rot="20439155">
                  <a:off x="3331030" y="2076994"/>
                  <a:ext cx="1476094" cy="2277308"/>
                  <a:chOff x="3095899" y="1293223"/>
                  <a:chExt cx="2029097" cy="2699670"/>
                </a:xfrm>
              </p:grpSpPr>
              <p:grpSp>
                <p:nvGrpSpPr>
                  <p:cNvPr id="13" name="グループ化 115"/>
                  <p:cNvGrpSpPr/>
                  <p:nvPr/>
                </p:nvGrpSpPr>
                <p:grpSpPr>
                  <a:xfrm>
                    <a:off x="3095899" y="1293223"/>
                    <a:ext cx="2029097" cy="2699670"/>
                    <a:chOff x="2978332" y="1293223"/>
                    <a:chExt cx="2029097" cy="2699670"/>
                  </a:xfrm>
                </p:grpSpPr>
                <p:sp>
                  <p:nvSpPr>
                    <p:cNvPr id="201" name="円/楕円 200"/>
                    <p:cNvSpPr/>
                    <p:nvPr/>
                  </p:nvSpPr>
                  <p:spPr>
                    <a:xfrm>
                      <a:off x="2978332" y="1293223"/>
                      <a:ext cx="143691" cy="117565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02" name="円/楕円 201"/>
                    <p:cNvSpPr/>
                    <p:nvPr/>
                  </p:nvSpPr>
                  <p:spPr>
                    <a:xfrm flipH="1" flipV="1">
                      <a:off x="3631475" y="1580606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03" name="円/楕円 202"/>
                    <p:cNvSpPr/>
                    <p:nvPr/>
                  </p:nvSpPr>
                  <p:spPr>
                    <a:xfrm flipH="1" flipV="1">
                      <a:off x="3862252" y="1994264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04" name="円/楕円 203"/>
                    <p:cNvSpPr/>
                    <p:nvPr/>
                  </p:nvSpPr>
                  <p:spPr>
                    <a:xfrm flipH="1" flipV="1">
                      <a:off x="4093029" y="2394858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05" name="円/楕円 204"/>
                    <p:cNvSpPr/>
                    <p:nvPr/>
                  </p:nvSpPr>
                  <p:spPr>
                    <a:xfrm flipH="1" flipV="1">
                      <a:off x="4389120" y="2573382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06" name="円/楕円 205"/>
                    <p:cNvSpPr/>
                    <p:nvPr/>
                  </p:nvSpPr>
                  <p:spPr>
                    <a:xfrm flipH="1" flipV="1">
                      <a:off x="4750526" y="3339737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07" name="円/楕円 206"/>
                    <p:cNvSpPr/>
                    <p:nvPr/>
                  </p:nvSpPr>
                  <p:spPr>
                    <a:xfrm flipH="1" flipV="1">
                      <a:off x="4889863" y="3061063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08" name="円/楕円 207"/>
                    <p:cNvSpPr/>
                    <p:nvPr/>
                  </p:nvSpPr>
                  <p:spPr>
                    <a:xfrm flipH="1" flipV="1">
                      <a:off x="4702629" y="2795454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09" name="円/楕円 208"/>
                    <p:cNvSpPr/>
                    <p:nvPr/>
                  </p:nvSpPr>
                  <p:spPr>
                    <a:xfrm flipH="1" flipV="1">
                      <a:off x="4828903" y="3823075"/>
                      <a:ext cx="117566" cy="169818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14" name="グループ化 137"/>
                  <p:cNvGrpSpPr/>
                  <p:nvPr/>
                </p:nvGrpSpPr>
                <p:grpSpPr>
                  <a:xfrm>
                    <a:off x="3174275" y="1358537"/>
                    <a:ext cx="1911539" cy="2489407"/>
                    <a:chOff x="3174275" y="1358537"/>
                    <a:chExt cx="1911539" cy="2489407"/>
                  </a:xfrm>
                </p:grpSpPr>
                <p:cxnSp>
                  <p:nvCxnSpPr>
                    <p:cNvPr id="193" name="直線コネクタ 192"/>
                    <p:cNvCxnSpPr>
                      <a:endCxn id="202" idx="6"/>
                    </p:cNvCxnSpPr>
                    <p:nvPr/>
                  </p:nvCxnSpPr>
                  <p:spPr>
                    <a:xfrm>
                      <a:off x="3174275" y="1358537"/>
                      <a:ext cx="574767" cy="306978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4" name="直線コネクタ 193"/>
                    <p:cNvCxnSpPr>
                      <a:stCxn id="202" idx="1"/>
                    </p:cNvCxnSpPr>
                    <p:nvPr/>
                  </p:nvCxnSpPr>
                  <p:spPr>
                    <a:xfrm>
                      <a:off x="3849391" y="1725555"/>
                      <a:ext cx="208807" cy="366683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直線コネクタ 194"/>
                    <p:cNvCxnSpPr>
                      <a:stCxn id="203" idx="1"/>
                    </p:cNvCxnSpPr>
                    <p:nvPr/>
                  </p:nvCxnSpPr>
                  <p:spPr>
                    <a:xfrm>
                      <a:off x="4080168" y="2139213"/>
                      <a:ext cx="182682" cy="353622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直線コネクタ 195"/>
                    <p:cNvCxnSpPr>
                      <a:stCxn id="204" idx="1"/>
                    </p:cNvCxnSpPr>
                    <p:nvPr/>
                  </p:nvCxnSpPr>
                  <p:spPr>
                    <a:xfrm>
                      <a:off x="4310945" y="2539807"/>
                      <a:ext cx="261061" cy="118491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直線コネクタ 196"/>
                    <p:cNvCxnSpPr>
                      <a:stCxn id="205" idx="1"/>
                    </p:cNvCxnSpPr>
                    <p:nvPr/>
                  </p:nvCxnSpPr>
                  <p:spPr>
                    <a:xfrm>
                      <a:off x="4607036" y="2718331"/>
                      <a:ext cx="274126" cy="157682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直線コネクタ 197"/>
                    <p:cNvCxnSpPr>
                      <a:stCxn id="208" idx="1"/>
                    </p:cNvCxnSpPr>
                    <p:nvPr/>
                  </p:nvCxnSpPr>
                  <p:spPr>
                    <a:xfrm>
                      <a:off x="4920545" y="2940403"/>
                      <a:ext cx="165269" cy="218640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直線コネクタ 198"/>
                    <p:cNvCxnSpPr>
                      <a:endCxn id="206" idx="2"/>
                    </p:cNvCxnSpPr>
                    <p:nvPr/>
                  </p:nvCxnSpPr>
                  <p:spPr>
                    <a:xfrm flipH="1">
                      <a:off x="4985659" y="3148158"/>
                      <a:ext cx="95804" cy="276488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0" name="直線コネクタ 199"/>
                    <p:cNvCxnSpPr>
                      <a:endCxn id="209" idx="5"/>
                    </p:cNvCxnSpPr>
                    <p:nvPr/>
                  </p:nvCxnSpPr>
                  <p:spPr>
                    <a:xfrm>
                      <a:off x="4946477" y="3431188"/>
                      <a:ext cx="17210" cy="416756"/>
                    </a:xfrm>
                    <a:prstGeom prst="line">
                      <a:avLst/>
                    </a:prstGeom>
                    <a:ln w="28575">
                      <a:solidFill>
                        <a:srgbClr val="FF0000"/>
                      </a:solidFill>
                      <a:prstDash val="sysDot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sp>
          <p:nvSpPr>
            <p:cNvPr id="131" name="テキスト ボックス 130"/>
            <p:cNvSpPr txBox="1"/>
            <p:nvPr/>
          </p:nvSpPr>
          <p:spPr>
            <a:xfrm>
              <a:off x="2495011" y="640084"/>
              <a:ext cx="2117887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kumimoji="1" lang="ja-JP" altLang="en-US" sz="32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ＤＨＰ特太ゴシック体" pitchFamily="50" charset="-128"/>
                  <a:ea typeface="ＤＨＰ特太ゴシック体" pitchFamily="50" charset="-128"/>
                </a:rPr>
                <a:t>ドーパミン</a:t>
              </a:r>
              <a:endParaRPr kumimoji="1" lang="ja-JP" alt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ＤＨＰ特太ゴシック体" pitchFamily="50" charset="-128"/>
                <a:ea typeface="ＤＨＰ特太ゴシック体" pitchFamily="50" charset="-128"/>
              </a:endParaRPr>
            </a:p>
          </p:txBody>
        </p:sp>
      </p:grpSp>
      <p:grpSp>
        <p:nvGrpSpPr>
          <p:cNvPr id="170" name="グループ化 169"/>
          <p:cNvGrpSpPr/>
          <p:nvPr/>
        </p:nvGrpSpPr>
        <p:grpSpPr>
          <a:xfrm>
            <a:off x="0" y="228600"/>
            <a:ext cx="3927565" cy="2484119"/>
            <a:chOff x="0" y="228600"/>
            <a:chExt cx="3927565" cy="2484119"/>
          </a:xfrm>
        </p:grpSpPr>
        <p:grpSp>
          <p:nvGrpSpPr>
            <p:cNvPr id="145" name="グループ化 144"/>
            <p:cNvGrpSpPr/>
            <p:nvPr/>
          </p:nvGrpSpPr>
          <p:grpSpPr>
            <a:xfrm>
              <a:off x="0" y="228600"/>
              <a:ext cx="3927565" cy="2484119"/>
              <a:chOff x="0" y="202474"/>
              <a:chExt cx="3927565" cy="2484119"/>
            </a:xfrm>
          </p:grpSpPr>
          <p:pic>
            <p:nvPicPr>
              <p:cNvPr id="137" name="図 136" descr="490.jpg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0" y="202474"/>
                <a:ext cx="2238103" cy="1812863"/>
              </a:xfrm>
              <a:prstGeom prst="rect">
                <a:avLst/>
              </a:prstGeom>
            </p:spPr>
          </p:pic>
          <p:grpSp>
            <p:nvGrpSpPr>
              <p:cNvPr id="136" name="グループ化 135"/>
              <p:cNvGrpSpPr/>
              <p:nvPr/>
            </p:nvGrpSpPr>
            <p:grpSpPr>
              <a:xfrm rot="1439124">
                <a:off x="2059581" y="1602381"/>
                <a:ext cx="1867984" cy="1084212"/>
                <a:chOff x="1985559" y="2351318"/>
                <a:chExt cx="1867984" cy="1084212"/>
              </a:xfrm>
            </p:grpSpPr>
            <p:sp>
              <p:nvSpPr>
                <p:cNvPr id="140" name="右矢印 139"/>
                <p:cNvSpPr/>
                <p:nvPr/>
              </p:nvSpPr>
              <p:spPr>
                <a:xfrm>
                  <a:off x="2103120" y="2834639"/>
                  <a:ext cx="1750423" cy="600891"/>
                </a:xfrm>
                <a:prstGeom prst="rightArrow">
                  <a:avLst/>
                </a:prstGeom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1" name="テキスト ボックス 140"/>
                <p:cNvSpPr txBox="1"/>
                <p:nvPr/>
              </p:nvSpPr>
              <p:spPr>
                <a:xfrm>
                  <a:off x="1985559" y="2351318"/>
                  <a:ext cx="181972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kumimoji="1" lang="ja-JP" alt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latin typeface="ＤＨＰ特太ゴシック体" pitchFamily="50" charset="-128"/>
                      <a:ea typeface="ＤＨＰ特太ゴシック体" pitchFamily="50" charset="-128"/>
                    </a:rPr>
                    <a:t>強い刺激</a:t>
                  </a:r>
                  <a:endParaRPr kumimoji="1" lang="ja-JP" alt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ＤＨＰ特太ゴシック体" pitchFamily="50" charset="-128"/>
                    <a:ea typeface="ＤＨＰ特太ゴシック体" pitchFamily="50" charset="-128"/>
                  </a:endParaRPr>
                </a:p>
              </p:txBody>
            </p:sp>
          </p:grpSp>
        </p:grpSp>
        <p:sp>
          <p:nvSpPr>
            <p:cNvPr id="148" name="テキスト ボックス 147"/>
            <p:cNvSpPr txBox="1"/>
            <p:nvPr/>
          </p:nvSpPr>
          <p:spPr>
            <a:xfrm>
              <a:off x="666205" y="1672047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FF0000"/>
                  </a:solidFill>
                </a:rPr>
                <a:t>違法薬物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2" name="グループ化 151"/>
          <p:cNvGrpSpPr/>
          <p:nvPr/>
        </p:nvGrpSpPr>
        <p:grpSpPr>
          <a:xfrm>
            <a:off x="191316" y="2151444"/>
            <a:ext cx="3583856" cy="1937230"/>
            <a:chOff x="191316" y="2151444"/>
            <a:chExt cx="3583856" cy="1937230"/>
          </a:xfrm>
        </p:grpSpPr>
        <p:grpSp>
          <p:nvGrpSpPr>
            <p:cNvPr id="146" name="グループ化 145"/>
            <p:cNvGrpSpPr/>
            <p:nvPr/>
          </p:nvGrpSpPr>
          <p:grpSpPr>
            <a:xfrm>
              <a:off x="191316" y="2151444"/>
              <a:ext cx="3583856" cy="1937230"/>
              <a:chOff x="191316" y="2151444"/>
              <a:chExt cx="3583856" cy="1937230"/>
            </a:xfrm>
          </p:grpSpPr>
          <p:grpSp>
            <p:nvGrpSpPr>
              <p:cNvPr id="134" name="グループ化 133"/>
              <p:cNvGrpSpPr/>
              <p:nvPr/>
            </p:nvGrpSpPr>
            <p:grpSpPr>
              <a:xfrm>
                <a:off x="1907188" y="2873833"/>
                <a:ext cx="1867984" cy="1084212"/>
                <a:chOff x="1985559" y="2351318"/>
                <a:chExt cx="1867984" cy="1084212"/>
              </a:xfrm>
            </p:grpSpPr>
            <p:sp>
              <p:nvSpPr>
                <p:cNvPr id="132" name="右矢印 131"/>
                <p:cNvSpPr/>
                <p:nvPr/>
              </p:nvSpPr>
              <p:spPr>
                <a:xfrm>
                  <a:off x="2103120" y="2834639"/>
                  <a:ext cx="1750423" cy="600891"/>
                </a:xfrm>
                <a:prstGeom prst="rightArrow">
                  <a:avLst/>
                </a:prstGeom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3" name="テキスト ボックス 132"/>
                <p:cNvSpPr txBox="1"/>
                <p:nvPr/>
              </p:nvSpPr>
              <p:spPr>
                <a:xfrm>
                  <a:off x="1985559" y="2351318"/>
                  <a:ext cx="181972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kumimoji="1" lang="ja-JP" alt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latin typeface="ＤＨＰ特太ゴシック体" pitchFamily="50" charset="-128"/>
                      <a:ea typeface="ＤＨＰ特太ゴシック体" pitchFamily="50" charset="-128"/>
                    </a:rPr>
                    <a:t>強い刺激</a:t>
                  </a:r>
                  <a:endParaRPr kumimoji="1" lang="ja-JP" alt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ＤＨＰ特太ゴシック体" pitchFamily="50" charset="-128"/>
                    <a:ea typeface="ＤＨＰ特太ゴシック体" pitchFamily="50" charset="-128"/>
                  </a:endParaRPr>
                </a:p>
              </p:txBody>
            </p:sp>
          </p:grpSp>
          <p:pic>
            <p:nvPicPr>
              <p:cNvPr id="139" name="図 138" descr="cannabis-309723_960_720.jpg"/>
              <p:cNvPicPr>
                <a:picLocks noChangeAspect="1"/>
              </p:cNvPicPr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91316" y="2151444"/>
                <a:ext cx="1781175" cy="1937230"/>
              </a:xfrm>
              <a:prstGeom prst="rect">
                <a:avLst/>
              </a:prstGeom>
            </p:spPr>
          </p:pic>
        </p:grpSp>
        <p:sp>
          <p:nvSpPr>
            <p:cNvPr id="149" name="テキスト ボックス 148"/>
            <p:cNvSpPr txBox="1"/>
            <p:nvPr/>
          </p:nvSpPr>
          <p:spPr>
            <a:xfrm>
              <a:off x="587828" y="2991395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FF0000"/>
                  </a:solidFill>
                </a:rPr>
                <a:t>違法薬物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1" name="グループ化 150"/>
          <p:cNvGrpSpPr/>
          <p:nvPr/>
        </p:nvGrpSpPr>
        <p:grpSpPr>
          <a:xfrm>
            <a:off x="0" y="4236724"/>
            <a:ext cx="3531326" cy="2440573"/>
            <a:chOff x="0" y="4236724"/>
            <a:chExt cx="3531326" cy="2440573"/>
          </a:xfrm>
        </p:grpSpPr>
        <p:grpSp>
          <p:nvGrpSpPr>
            <p:cNvPr id="147" name="グループ化 146"/>
            <p:cNvGrpSpPr/>
            <p:nvPr/>
          </p:nvGrpSpPr>
          <p:grpSpPr>
            <a:xfrm>
              <a:off x="0" y="4236724"/>
              <a:ext cx="3531326" cy="2440573"/>
              <a:chOff x="0" y="4236724"/>
              <a:chExt cx="3531326" cy="2440573"/>
            </a:xfrm>
          </p:grpSpPr>
          <p:pic>
            <p:nvPicPr>
              <p:cNvPr id="138" name="図 137" descr="410.jpg"/>
              <p:cNvPicPr>
                <a:picLocks noChangeAspect="1"/>
              </p:cNvPicPr>
              <p:nvPr/>
            </p:nvPicPr>
            <p:blipFill>
              <a:blip r:embed="rId6" cstate="print"/>
              <a:stretch>
                <a:fillRect/>
              </a:stretch>
            </p:blipFill>
            <p:spPr>
              <a:xfrm>
                <a:off x="0" y="4874623"/>
                <a:ext cx="1802674" cy="1802674"/>
              </a:xfrm>
              <a:prstGeom prst="rect">
                <a:avLst/>
              </a:prstGeom>
            </p:spPr>
          </p:pic>
          <p:grpSp>
            <p:nvGrpSpPr>
              <p:cNvPr id="142" name="グループ化 141"/>
              <p:cNvGrpSpPr/>
              <p:nvPr/>
            </p:nvGrpSpPr>
            <p:grpSpPr>
              <a:xfrm rot="19705721">
                <a:off x="1663342" y="4236724"/>
                <a:ext cx="1867984" cy="1084212"/>
                <a:chOff x="1985559" y="2351318"/>
                <a:chExt cx="1867984" cy="1084212"/>
              </a:xfrm>
            </p:grpSpPr>
            <p:sp>
              <p:nvSpPr>
                <p:cNvPr id="143" name="右矢印 142"/>
                <p:cNvSpPr/>
                <p:nvPr/>
              </p:nvSpPr>
              <p:spPr>
                <a:xfrm>
                  <a:off x="2103120" y="2834639"/>
                  <a:ext cx="1750423" cy="600891"/>
                </a:xfrm>
                <a:prstGeom prst="rightArrow">
                  <a:avLst/>
                </a:prstGeom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4" name="テキスト ボックス 143"/>
                <p:cNvSpPr txBox="1"/>
                <p:nvPr/>
              </p:nvSpPr>
              <p:spPr>
                <a:xfrm>
                  <a:off x="1985559" y="2351318"/>
                  <a:ext cx="1819729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kumimoji="1" lang="ja-JP" alt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latin typeface="ＤＨＰ特太ゴシック体" pitchFamily="50" charset="-128"/>
                      <a:ea typeface="ＤＨＰ特太ゴシック体" pitchFamily="50" charset="-128"/>
                    </a:rPr>
                    <a:t>強い刺激</a:t>
                  </a:r>
                  <a:endParaRPr kumimoji="1" lang="ja-JP" alt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latin typeface="ＤＨＰ特太ゴシック体" pitchFamily="50" charset="-128"/>
                    <a:ea typeface="ＤＨＰ特太ゴシック体" pitchFamily="50" charset="-128"/>
                  </a:endParaRPr>
                </a:p>
              </p:txBody>
            </p:sp>
          </p:grpSp>
        </p:grpSp>
        <p:sp>
          <p:nvSpPr>
            <p:cNvPr id="150" name="テキスト ボックス 149"/>
            <p:cNvSpPr txBox="1"/>
            <p:nvPr/>
          </p:nvSpPr>
          <p:spPr>
            <a:xfrm>
              <a:off x="0" y="4532811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FF0000"/>
                  </a:solidFill>
                </a:rPr>
                <a:t>違法薬物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388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48194" y="2082166"/>
            <a:ext cx="8647612" cy="2026585"/>
          </a:xfrm>
          <a:prstGeom prst="rect">
            <a:avLst/>
          </a:prstGeom>
          <a:noFill/>
        </p:spPr>
        <p:txBody>
          <a:bodyPr wrap="square" lIns="117226" tIns="58613" rIns="117226" bIns="58613" rtlCol="0">
            <a:spAutoFit/>
          </a:bodyPr>
          <a:lstStyle/>
          <a:p>
            <a:pPr algn="ctr"/>
            <a:r>
              <a:rPr lang="en-US" altLang="ja-JP" sz="4400" dirty="0" smtClean="0">
                <a:solidFill>
                  <a:schemeClr val="bg1"/>
                </a:solidFill>
                <a:latin typeface="ＤＦ平成明朝体W7" pitchFamily="17" charset="-128"/>
                <a:ea typeface="ＤＦ平成明朝体W7" pitchFamily="17" charset="-128"/>
              </a:rPr>
              <a:t>｢</a:t>
            </a:r>
            <a:r>
              <a:rPr lang="ja-JP" altLang="en-US" sz="4400" dirty="0" smtClean="0">
                <a:solidFill>
                  <a:schemeClr val="bg1"/>
                </a:solidFill>
                <a:latin typeface="ＤＦ平成明朝体W7" pitchFamily="17" charset="-128"/>
                <a:ea typeface="ＤＦ平成明朝体W7" pitchFamily="17" charset="-128"/>
              </a:rPr>
              <a:t>薬物依存症</a:t>
            </a:r>
            <a:r>
              <a:rPr lang="en-US" altLang="ja-JP" sz="4400" dirty="0" smtClean="0">
                <a:solidFill>
                  <a:schemeClr val="bg1"/>
                </a:solidFill>
                <a:latin typeface="ＤＦ平成明朝体W7" pitchFamily="17" charset="-128"/>
                <a:ea typeface="ＤＦ平成明朝体W7" pitchFamily="17" charset="-128"/>
              </a:rPr>
              <a:t>｣</a:t>
            </a:r>
            <a:r>
              <a:rPr lang="ja-JP" altLang="en-US" sz="4400" dirty="0" smtClean="0">
                <a:solidFill>
                  <a:schemeClr val="bg1"/>
                </a:solidFill>
                <a:latin typeface="ＤＦ平成明朝体W7" pitchFamily="17" charset="-128"/>
                <a:ea typeface="ＤＦ平成明朝体W7" pitchFamily="17" charset="-128"/>
              </a:rPr>
              <a:t>になるとどうなるか</a:t>
            </a:r>
            <a:endParaRPr lang="en-US" altLang="ja-JP" sz="4400" dirty="0" smtClean="0">
              <a:solidFill>
                <a:schemeClr val="bg1"/>
              </a:solidFill>
              <a:latin typeface="ＤＦ平成明朝体W7" pitchFamily="17" charset="-128"/>
              <a:ea typeface="ＤＦ平成明朝体W7" pitchFamily="17" charset="-128"/>
            </a:endParaRPr>
          </a:p>
          <a:p>
            <a:pPr algn="ctr"/>
            <a:endParaRPr lang="en-US" altLang="ja-JP" sz="4400" dirty="0" smtClean="0">
              <a:solidFill>
                <a:schemeClr val="bg1"/>
              </a:solidFill>
              <a:latin typeface="ＤＦ平成明朝体W7" pitchFamily="17" charset="-128"/>
              <a:ea typeface="ＤＦ平成明朝体W7" pitchFamily="17" charset="-128"/>
            </a:endParaRPr>
          </a:p>
          <a:p>
            <a:pPr algn="ctr"/>
            <a:r>
              <a:rPr lang="ja-JP" altLang="en-US" sz="3600" dirty="0" smtClean="0">
                <a:solidFill>
                  <a:schemeClr val="bg1"/>
                </a:solidFill>
                <a:latin typeface="ＤＦ平成明朝体W7" pitchFamily="17" charset="-128"/>
                <a:ea typeface="ＤＦ平成明朝体W7" pitchFamily="17" charset="-128"/>
              </a:rPr>
              <a:t>～「ある大麻乱用者の告白」より～</a:t>
            </a:r>
            <a:endParaRPr lang="ja-JP" altLang="en-US" sz="3600" dirty="0">
              <a:solidFill>
                <a:schemeClr val="bg1"/>
              </a:solidFill>
              <a:latin typeface="ＤＦ平成明朝体W7" pitchFamily="17" charset="-128"/>
              <a:ea typeface="ＤＦ平成明朝体W7" pitchFamily="1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drug_yakubutsu_mayaku_ranyo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17565" y="2194559"/>
            <a:ext cx="2795452" cy="2795452"/>
          </a:xfrm>
          <a:prstGeom prst="rect">
            <a:avLst/>
          </a:prstGeom>
        </p:spPr>
      </p:pic>
      <p:sp>
        <p:nvSpPr>
          <p:cNvPr id="10" name="角丸四角形吹き出し 9"/>
          <p:cNvSpPr/>
          <p:nvPr/>
        </p:nvSpPr>
        <p:spPr>
          <a:xfrm>
            <a:off x="2377440" y="1110343"/>
            <a:ext cx="6766560" cy="2259874"/>
          </a:xfrm>
          <a:prstGeom prst="wedgeRoundRectCallout">
            <a:avLst>
              <a:gd name="adj1" fmla="val -41012"/>
              <a:gd name="adj2" fmla="val 80997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kumimoji="1" lang="ja-JP" altLang="en-US" sz="3200" dirty="0" smtClean="0"/>
              <a:t>①私は、中学の頃から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マジックマッシュルーム</a:t>
            </a:r>
            <a:r>
              <a:rPr kumimoji="1" lang="ja-JP" altLang="en-US" sz="3200" dirty="0" smtClean="0"/>
              <a:t>という違法薬物を使っていました。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28974" y="0"/>
            <a:ext cx="5715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</a:rPr>
              <a:t>大麻乱用者の告白</a:t>
            </a:r>
            <a:r>
              <a:rPr kumimoji="1" lang="en-US" altLang="ja-JP" sz="3200" dirty="0" smtClean="0">
                <a:solidFill>
                  <a:schemeClr val="bg1"/>
                </a:solidFill>
              </a:rPr>
              <a:t>(</a:t>
            </a:r>
            <a:r>
              <a:rPr kumimoji="1" lang="ja-JP" altLang="en-US" sz="3200" dirty="0" smtClean="0">
                <a:solidFill>
                  <a:schemeClr val="bg1"/>
                </a:solidFill>
              </a:rPr>
              <a:t>３０代・男性</a:t>
            </a:r>
            <a:r>
              <a:rPr kumimoji="1" lang="en-US" altLang="ja-JP" sz="3200" dirty="0" smtClean="0">
                <a:solidFill>
                  <a:schemeClr val="bg1"/>
                </a:solidFill>
              </a:rPr>
              <a:t>)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2377440" y="4598126"/>
            <a:ext cx="6766560" cy="2259874"/>
          </a:xfrm>
          <a:prstGeom prst="wedgeRoundRectCallout">
            <a:avLst>
              <a:gd name="adj1" fmla="val -57807"/>
              <a:gd name="adj2" fmla="val -3750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ja-JP" altLang="en-US" sz="3200" dirty="0" smtClean="0"/>
              <a:t>②大麻については、違法なものという認識はありました。しかし、</a:t>
            </a:r>
            <a:r>
              <a:rPr lang="ja-JP" altLang="en-US" sz="3200" dirty="0" smtClean="0">
                <a:solidFill>
                  <a:srgbClr val="FF0000"/>
                </a:solidFill>
              </a:rPr>
              <a:t>罪の意識よりも興味が勝り</a:t>
            </a:r>
            <a:r>
              <a:rPr lang="ja-JP" altLang="en-US" sz="3200" dirty="0" smtClean="0"/>
              <a:t>ました。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0986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drug_yakubutsu_mayaku_ranyo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17565" y="2847703"/>
            <a:ext cx="2142308" cy="2142308"/>
          </a:xfrm>
          <a:prstGeom prst="rect">
            <a:avLst/>
          </a:prstGeom>
        </p:spPr>
      </p:pic>
      <p:sp>
        <p:nvSpPr>
          <p:cNvPr id="10" name="角丸四角形吹き出し 9"/>
          <p:cNvSpPr/>
          <p:nvPr/>
        </p:nvSpPr>
        <p:spPr>
          <a:xfrm>
            <a:off x="1815736" y="888274"/>
            <a:ext cx="7171509" cy="2142309"/>
          </a:xfrm>
          <a:prstGeom prst="wedgeRoundRectCallout">
            <a:avLst>
              <a:gd name="adj1" fmla="val -45708"/>
              <a:gd name="adj2" fmla="val 75802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ja-JP" altLang="en-US" sz="3200" dirty="0" smtClean="0"/>
              <a:t>③地元でミュージシャンとしての知名度が上がってきた頃、大麻所持で逮捕され、</a:t>
            </a:r>
            <a:r>
              <a:rPr lang="ja-JP" altLang="en-US" sz="3200" dirty="0" smtClean="0">
                <a:solidFill>
                  <a:srgbClr val="FF0000"/>
                </a:solidFill>
              </a:rPr>
              <a:t>名声を全て失いました</a:t>
            </a:r>
            <a:r>
              <a:rPr lang="ja-JP" altLang="en-US" sz="3200" dirty="0" smtClean="0"/>
              <a:t>。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28974" y="0"/>
            <a:ext cx="5715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</a:rPr>
              <a:t>大麻乱用者の告白</a:t>
            </a:r>
            <a:r>
              <a:rPr kumimoji="1" lang="en-US" altLang="ja-JP" sz="3200" dirty="0" smtClean="0">
                <a:solidFill>
                  <a:schemeClr val="bg1"/>
                </a:solidFill>
              </a:rPr>
              <a:t>(</a:t>
            </a:r>
            <a:r>
              <a:rPr kumimoji="1" lang="ja-JP" altLang="en-US" sz="3200" dirty="0" smtClean="0">
                <a:solidFill>
                  <a:schemeClr val="bg1"/>
                </a:solidFill>
              </a:rPr>
              <a:t>３０代・男性</a:t>
            </a:r>
            <a:r>
              <a:rPr kumimoji="1" lang="en-US" altLang="ja-JP" sz="3200" dirty="0" smtClean="0">
                <a:solidFill>
                  <a:schemeClr val="bg1"/>
                </a:solidFill>
              </a:rPr>
              <a:t>)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894114" y="4585062"/>
            <a:ext cx="7184571" cy="2207623"/>
          </a:xfrm>
          <a:prstGeom prst="wedgeRoundRectCallout">
            <a:avLst>
              <a:gd name="adj1" fmla="val -57614"/>
              <a:gd name="adj2" fmla="val -2814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ja-JP" altLang="en-US" sz="3200" dirty="0" smtClean="0"/>
              <a:t>④このときは</a:t>
            </a:r>
            <a:r>
              <a:rPr lang="ja-JP" altLang="en-US" sz="3200" dirty="0" smtClean="0">
                <a:solidFill>
                  <a:srgbClr val="FF0000"/>
                </a:solidFill>
              </a:rPr>
              <a:t>執行猶予判決</a:t>
            </a:r>
            <a:r>
              <a:rPr lang="ja-JP" altLang="en-US" sz="3200" dirty="0" smtClean="0"/>
              <a:t>で、これを機に</a:t>
            </a:r>
            <a:r>
              <a:rPr lang="ja-JP" altLang="en-US" sz="3200" u="sng" dirty="0" smtClean="0">
                <a:solidFill>
                  <a:srgbClr val="FF0000"/>
                </a:solidFill>
              </a:rPr>
              <a:t>大麻と縁を切り</a:t>
            </a:r>
            <a:r>
              <a:rPr lang="ja-JP" altLang="en-US" sz="3200" dirty="0" smtClean="0"/>
              <a:t>、就職してまじめに生活するようになりました。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0986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drug_yakubutsu_mayaku_ranyo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17565" y="2808513"/>
            <a:ext cx="2181497" cy="2181497"/>
          </a:xfrm>
          <a:prstGeom prst="rect">
            <a:avLst/>
          </a:prstGeom>
        </p:spPr>
      </p:pic>
      <p:sp>
        <p:nvSpPr>
          <p:cNvPr id="10" name="角丸四角形吹き出し 9"/>
          <p:cNvSpPr/>
          <p:nvPr/>
        </p:nvSpPr>
        <p:spPr>
          <a:xfrm>
            <a:off x="1881051" y="927462"/>
            <a:ext cx="7040880" cy="2704011"/>
          </a:xfrm>
          <a:prstGeom prst="wedgeRoundRectCallout">
            <a:avLst>
              <a:gd name="adj1" fmla="val -42749"/>
              <a:gd name="adj2" fmla="val 64089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ja-JP" altLang="en-US" sz="3200" dirty="0" smtClean="0"/>
              <a:t>⑤数年後、偶然再会した昔の友達から大麻を勧められたことから、</a:t>
            </a:r>
            <a:r>
              <a:rPr lang="en-US" altLang="ja-JP" sz="3200" dirty="0" smtClean="0">
                <a:solidFill>
                  <a:srgbClr val="FF0000"/>
                </a:solidFill>
              </a:rPr>
              <a:t>｢</a:t>
            </a:r>
            <a:r>
              <a:rPr lang="ja-JP" altLang="en-US" sz="3200" dirty="0" smtClean="0">
                <a:solidFill>
                  <a:srgbClr val="FF0000"/>
                </a:solidFill>
              </a:rPr>
              <a:t>一回だけなら大丈夫</a:t>
            </a:r>
            <a:r>
              <a:rPr lang="en-US" altLang="ja-JP" sz="3200" dirty="0" smtClean="0">
                <a:solidFill>
                  <a:srgbClr val="FF0000"/>
                </a:solidFill>
              </a:rPr>
              <a:t>｣</a:t>
            </a:r>
            <a:r>
              <a:rPr lang="ja-JP" altLang="en-US" sz="3200" dirty="0" smtClean="0"/>
              <a:t>という安易な気持ちで吸ってしまいました。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28974" y="0"/>
            <a:ext cx="5715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</a:rPr>
              <a:t>大麻乱用者の告白</a:t>
            </a:r>
            <a:r>
              <a:rPr kumimoji="1" lang="en-US" altLang="ja-JP" sz="3200" dirty="0" smtClean="0">
                <a:solidFill>
                  <a:schemeClr val="bg1"/>
                </a:solidFill>
              </a:rPr>
              <a:t>(</a:t>
            </a:r>
            <a:r>
              <a:rPr kumimoji="1" lang="ja-JP" altLang="en-US" sz="3200" dirty="0" smtClean="0">
                <a:solidFill>
                  <a:schemeClr val="bg1"/>
                </a:solidFill>
              </a:rPr>
              <a:t>３０代・男性</a:t>
            </a:r>
            <a:r>
              <a:rPr kumimoji="1" lang="en-US" altLang="ja-JP" sz="3200" dirty="0" smtClean="0">
                <a:solidFill>
                  <a:schemeClr val="bg1"/>
                </a:solidFill>
              </a:rPr>
              <a:t>)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854925" y="4532811"/>
            <a:ext cx="7223760" cy="2259874"/>
          </a:xfrm>
          <a:prstGeom prst="wedgeRoundRectCallout">
            <a:avLst>
              <a:gd name="adj1" fmla="val -57807"/>
              <a:gd name="adj2" fmla="val -37500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kumimoji="1" lang="ja-JP" altLang="en-US" sz="3200" dirty="0" smtClean="0"/>
              <a:t>⑥それをきっかけに、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歯止めがきかなくなり</a:t>
            </a:r>
            <a:r>
              <a:rPr kumimoji="1" lang="ja-JP" altLang="en-US" sz="3200" dirty="0" smtClean="0"/>
              <a:t>、妻子に隠れて再び大麻を吸うようになっていきました。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0986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drug_yakubutsu_mayaku_ranyo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17565" y="2847703"/>
            <a:ext cx="2142308" cy="2142308"/>
          </a:xfrm>
          <a:prstGeom prst="rect">
            <a:avLst/>
          </a:prstGeom>
        </p:spPr>
      </p:pic>
      <p:sp>
        <p:nvSpPr>
          <p:cNvPr id="10" name="角丸四角形吹き出し 9"/>
          <p:cNvSpPr/>
          <p:nvPr/>
        </p:nvSpPr>
        <p:spPr>
          <a:xfrm>
            <a:off x="1554478" y="731521"/>
            <a:ext cx="7537270" cy="2599508"/>
          </a:xfrm>
          <a:prstGeom prst="wedgeRoundRectCallout">
            <a:avLst>
              <a:gd name="adj1" fmla="val -43522"/>
              <a:gd name="adj2" fmla="val 62997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ja-JP" altLang="en-US" sz="3200" dirty="0" smtClean="0"/>
              <a:t>⑦私はその後、実刑判決を受け、刑務所で生活しています。私の人生は、</a:t>
            </a:r>
            <a:r>
              <a:rPr lang="ja-JP" altLang="en-US" sz="3200" dirty="0" smtClean="0">
                <a:solidFill>
                  <a:srgbClr val="FF0000"/>
                </a:solidFill>
              </a:rPr>
              <a:t>節目に際して全て大麻によって壊れている</a:t>
            </a:r>
            <a:r>
              <a:rPr lang="ja-JP" altLang="en-US" sz="3200" dirty="0" smtClean="0"/>
              <a:t>ことに気付きました。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28974" y="0"/>
            <a:ext cx="57150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</a:rPr>
              <a:t>大麻乱用者の告白</a:t>
            </a:r>
            <a:r>
              <a:rPr kumimoji="1" lang="en-US" altLang="ja-JP" sz="3200" dirty="0" smtClean="0">
                <a:solidFill>
                  <a:schemeClr val="bg1"/>
                </a:solidFill>
              </a:rPr>
              <a:t>(</a:t>
            </a:r>
            <a:r>
              <a:rPr kumimoji="1" lang="ja-JP" altLang="en-US" sz="3200" dirty="0" smtClean="0">
                <a:solidFill>
                  <a:schemeClr val="bg1"/>
                </a:solidFill>
              </a:rPr>
              <a:t>３０代・男性</a:t>
            </a:r>
            <a:r>
              <a:rPr kumimoji="1" lang="en-US" altLang="ja-JP" sz="3200" dirty="0" smtClean="0">
                <a:solidFill>
                  <a:schemeClr val="bg1"/>
                </a:solidFill>
              </a:rPr>
              <a:t>)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606731" y="4219302"/>
            <a:ext cx="7498080" cy="2599508"/>
          </a:xfrm>
          <a:prstGeom prst="wedgeRoundRectCallout">
            <a:avLst>
              <a:gd name="adj1" fmla="val -57228"/>
              <a:gd name="adj2" fmla="val -38426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  <a:ln w="571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ja-JP" altLang="en-US" sz="3200" dirty="0" smtClean="0"/>
              <a:t>⑧自分では</a:t>
            </a:r>
            <a:r>
              <a:rPr lang="ja-JP" altLang="en-US" sz="3200" dirty="0" smtClean="0">
                <a:solidFill>
                  <a:srgbClr val="FF0000"/>
                </a:solidFill>
              </a:rPr>
              <a:t>コントロールできていたと思い込んでいました</a:t>
            </a:r>
            <a:r>
              <a:rPr lang="ja-JP" altLang="en-US" sz="3200" dirty="0" smtClean="0"/>
              <a:t>が、ちっともコントロールできずにいたことにも気づきました。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09862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416021" y="104502"/>
            <a:ext cx="8309967" cy="6662057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この手記を書いた男性は、今でも、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en-US" altLang="ja-JP" sz="2400" dirty="0" smtClean="0">
                <a:solidFill>
                  <a:schemeClr val="bg1"/>
                </a:solidFill>
                <a:latin typeface="+mj-ea"/>
                <a:ea typeface="+mj-ea"/>
              </a:rPr>
              <a:t>｢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大麻を使いたい</a:t>
            </a:r>
            <a:r>
              <a:rPr lang="en-US" altLang="ja-JP" sz="2400" dirty="0" smtClean="0">
                <a:solidFill>
                  <a:schemeClr val="bg1"/>
                </a:solidFill>
                <a:latin typeface="+mj-ea"/>
                <a:ea typeface="+mj-ea"/>
              </a:rPr>
              <a:t>｣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という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 smtClean="0">
                <a:solidFill>
                  <a:srgbClr val="FFFF00"/>
                </a:solidFill>
                <a:latin typeface="+mj-ea"/>
                <a:ea typeface="+mj-ea"/>
              </a:rPr>
              <a:t>脳の欲求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と闘っています。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本人は、</a:t>
            </a:r>
            <a:r>
              <a:rPr lang="en-US" altLang="ja-JP" sz="2400" dirty="0" smtClean="0">
                <a:solidFill>
                  <a:schemeClr val="bg1"/>
                </a:solidFill>
                <a:latin typeface="+mj-ea"/>
                <a:ea typeface="+mj-ea"/>
              </a:rPr>
              <a:t>｢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やめるべきだ</a:t>
            </a:r>
            <a:r>
              <a:rPr lang="en-US" altLang="ja-JP" sz="2400" dirty="0" smtClean="0">
                <a:solidFill>
                  <a:schemeClr val="bg1"/>
                </a:solidFill>
                <a:latin typeface="+mj-ea"/>
                <a:ea typeface="+mj-ea"/>
              </a:rPr>
              <a:t>｣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と心では分かっています。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しかし</a:t>
            </a:r>
            <a:r>
              <a:rPr lang="ja-JP" altLang="en-US" sz="2400" dirty="0" smtClean="0">
                <a:solidFill>
                  <a:srgbClr val="FFFF00"/>
                </a:solidFill>
                <a:latin typeface="+mj-ea"/>
                <a:ea typeface="+mj-ea"/>
              </a:rPr>
              <a:t>「脳」が「薬物の快楽」を記憶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しており、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その</a:t>
            </a:r>
            <a:r>
              <a:rPr lang="ja-JP" altLang="en-US" sz="2400" dirty="0" smtClean="0">
                <a:solidFill>
                  <a:srgbClr val="FFFF00"/>
                </a:solidFill>
                <a:latin typeface="+mj-ea"/>
                <a:ea typeface="+mj-ea"/>
              </a:rPr>
              <a:t>記憶は一生消えない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のです。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あなたの</a:t>
            </a:r>
            <a:r>
              <a:rPr lang="ja-JP" altLang="en-US" sz="2400" dirty="0" smtClean="0">
                <a:solidFill>
                  <a:srgbClr val="FFFF00"/>
                </a:solidFill>
                <a:latin typeface="+mj-ea"/>
                <a:ea typeface="+mj-ea"/>
              </a:rPr>
              <a:t>小さな心の隙に、</a:t>
            </a:r>
            <a:endParaRPr lang="en-US" altLang="ja-JP" sz="2400" dirty="0" smtClean="0">
              <a:solidFill>
                <a:srgbClr val="FFFF00"/>
              </a:solidFill>
              <a:latin typeface="+mj-ea"/>
              <a:ea typeface="+mj-ea"/>
            </a:endParaRPr>
          </a:p>
          <a:p>
            <a:endParaRPr lang="en-US" altLang="ja-JP" sz="2400" dirty="0" smtClean="0">
              <a:solidFill>
                <a:srgbClr val="FFFF00"/>
              </a:solidFill>
              <a:latin typeface="+mj-ea"/>
              <a:ea typeface="+mj-ea"/>
            </a:endParaRPr>
          </a:p>
          <a:p>
            <a:r>
              <a:rPr lang="ja-JP" altLang="en-US" sz="2400" dirty="0" smtClean="0">
                <a:solidFill>
                  <a:srgbClr val="FFFF00"/>
                </a:solidFill>
                <a:latin typeface="+mj-ea"/>
                <a:ea typeface="+mj-ea"/>
              </a:rPr>
              <a:t>　　入り込んだ</a:t>
            </a:r>
            <a:r>
              <a:rPr lang="en-US" altLang="ja-JP" sz="2400" dirty="0" smtClean="0">
                <a:solidFill>
                  <a:srgbClr val="FFFF00"/>
                </a:solidFill>
                <a:latin typeface="+mj-ea"/>
                <a:ea typeface="+mj-ea"/>
              </a:rPr>
              <a:t>｢</a:t>
            </a:r>
            <a:r>
              <a:rPr lang="ja-JP" altLang="en-US" sz="2400" dirty="0" smtClean="0">
                <a:solidFill>
                  <a:srgbClr val="FFFF00"/>
                </a:solidFill>
                <a:latin typeface="+mj-ea"/>
                <a:ea typeface="+mj-ea"/>
              </a:rPr>
              <a:t>違法薬物</a:t>
            </a:r>
            <a:r>
              <a:rPr lang="en-US" altLang="ja-JP" sz="2400" dirty="0" smtClean="0">
                <a:solidFill>
                  <a:srgbClr val="FFFF00"/>
                </a:solidFill>
                <a:latin typeface="+mj-ea"/>
                <a:ea typeface="+mj-ea"/>
              </a:rPr>
              <a:t>｣</a:t>
            </a:r>
            <a:r>
              <a:rPr lang="ja-JP" altLang="en-US" sz="2400" dirty="0" smtClean="0">
                <a:solidFill>
                  <a:srgbClr val="FFFF00"/>
                </a:solidFill>
                <a:latin typeface="+mj-ea"/>
                <a:ea typeface="+mj-ea"/>
              </a:rPr>
              <a:t>の悪魔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は、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　　　一度あなたに</a:t>
            </a:r>
            <a:r>
              <a:rPr lang="ja-JP" altLang="en-US" sz="2400" dirty="0" smtClean="0">
                <a:solidFill>
                  <a:srgbClr val="FFFF00"/>
                </a:solidFill>
                <a:latin typeface="+mj-ea"/>
                <a:ea typeface="+mj-ea"/>
              </a:rPr>
              <a:t>取り憑く</a:t>
            </a:r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と、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　　　　　一生涯、あなたの耳元で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　　　　　　　　ささやき続けると言われています。</a:t>
            </a:r>
            <a:endParaRPr lang="en-US" altLang="ja-JP" sz="2400" dirty="0" smtClean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4271</TotalTime>
  <Words>406</Words>
  <Application>Microsoft Office PowerPoint</Application>
  <PresentationFormat>画面に合わせる (4:3)</PresentationFormat>
  <Paragraphs>110</Paragraphs>
  <Slides>9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屋良陽子</dc:creator>
  <cp:lastModifiedBy>沖縄県</cp:lastModifiedBy>
  <cp:revision>426</cp:revision>
  <cp:lastPrinted>2015-08-20T02:39:11Z</cp:lastPrinted>
  <dcterms:created xsi:type="dcterms:W3CDTF">2015-08-15T13:39:03Z</dcterms:created>
  <dcterms:modified xsi:type="dcterms:W3CDTF">2018-02-01T10:52:17Z</dcterms:modified>
</cp:coreProperties>
</file>