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432" r:id="rId2"/>
    <p:sldId id="443" r:id="rId3"/>
    <p:sldId id="444" r:id="rId4"/>
    <p:sldId id="447" r:id="rId5"/>
    <p:sldId id="434" r:id="rId6"/>
    <p:sldId id="453" r:id="rId7"/>
    <p:sldId id="450" r:id="rId8"/>
    <p:sldId id="451" r:id="rId9"/>
    <p:sldId id="452" r:id="rId10"/>
    <p:sldId id="448" r:id="rId11"/>
    <p:sldId id="438" r:id="rId12"/>
    <p:sldId id="439" r:id="rId13"/>
    <p:sldId id="449" r:id="rId14"/>
    <p:sldId id="440" r:id="rId15"/>
    <p:sldId id="320" r:id="rId16"/>
    <p:sldId id="446" r:id="rId17"/>
  </p:sldIdLst>
  <p:sldSz cx="9144000" cy="6858000" type="screen4x3"/>
  <p:notesSz cx="9945688"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00"/>
    <a:srgbClr val="FFC000"/>
    <a:srgbClr val="88F8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5" d="100"/>
          <a:sy n="75" d="100"/>
        </p:scale>
        <p:origin x="-1182" y="-42"/>
      </p:cViewPr>
      <p:guideLst>
        <p:guide orient="horz" pos="2160"/>
        <p:guide pos="2880"/>
      </p:guideLst>
    </p:cSldViewPr>
  </p:slideViewPr>
  <p:notesTextViewPr>
    <p:cViewPr>
      <p:scale>
        <a:sx n="1" d="1"/>
        <a:sy n="1" d="1"/>
      </p:scale>
      <p:origin x="0" y="0"/>
    </p:cViewPr>
  </p:notesTextViewPr>
  <p:sorterViewPr>
    <p:cViewPr>
      <p:scale>
        <a:sx n="75" d="100"/>
        <a:sy n="75" d="100"/>
      </p:scale>
      <p:origin x="0" y="0"/>
    </p:cViewPr>
  </p:sorterViewPr>
  <p:notesViewPr>
    <p:cSldViewPr snapToGrid="0">
      <p:cViewPr>
        <p:scale>
          <a:sx n="100" d="100"/>
          <a:sy n="100" d="100"/>
        </p:scale>
        <p:origin x="-918" y="-72"/>
      </p:cViewPr>
      <p:guideLst>
        <p:guide orient="horz" pos="2160"/>
        <p:guide pos="313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9798" cy="34262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33588" y="0"/>
            <a:ext cx="4309798" cy="342627"/>
          </a:xfrm>
          <a:prstGeom prst="rect">
            <a:avLst/>
          </a:prstGeom>
        </p:spPr>
        <p:txBody>
          <a:bodyPr vert="horz" lIns="91440" tIns="45720" rIns="91440" bIns="45720" rtlCol="0"/>
          <a:lstStyle>
            <a:lvl1pPr algn="r">
              <a:defRPr sz="1200"/>
            </a:lvl1pPr>
          </a:lstStyle>
          <a:p>
            <a:fld id="{5826FFDC-4649-4E80-B475-B6CA684FF3A7}" type="datetimeFigureOut">
              <a:rPr kumimoji="1" lang="ja-JP" altLang="en-US" smtClean="0"/>
              <a:pPr/>
              <a:t>2018/2/1</a:t>
            </a:fld>
            <a:endParaRPr kumimoji="1" lang="ja-JP" altLang="en-US"/>
          </a:p>
        </p:txBody>
      </p:sp>
      <p:sp>
        <p:nvSpPr>
          <p:cNvPr id="4" name="スライド イメージ プレースホルダ 3"/>
          <p:cNvSpPr>
            <a:spLocks noGrp="1" noRot="1" noChangeAspect="1"/>
          </p:cNvSpPr>
          <p:nvPr>
            <p:ph type="sldImg" idx="2"/>
          </p:nvPr>
        </p:nvSpPr>
        <p:spPr>
          <a:xfrm>
            <a:off x="3257550" y="514350"/>
            <a:ext cx="3430588" cy="2571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94569" y="3257687"/>
            <a:ext cx="7956550" cy="308582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6514279"/>
            <a:ext cx="4309798" cy="34262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33588" y="6514279"/>
            <a:ext cx="4309798" cy="342626"/>
          </a:xfrm>
          <a:prstGeom prst="rect">
            <a:avLst/>
          </a:prstGeom>
        </p:spPr>
        <p:txBody>
          <a:bodyPr vert="horz" lIns="91440" tIns="45720" rIns="91440" bIns="45720" rtlCol="0" anchor="b"/>
          <a:lstStyle>
            <a:lvl1pPr algn="r">
              <a:defRPr sz="1200"/>
            </a:lvl1pPr>
          </a:lstStyle>
          <a:p>
            <a:fld id="{DF2AECDC-8058-43E6-822A-6C0ADECC4A7B}" type="slidenum">
              <a:rPr kumimoji="1" lang="ja-JP" altLang="en-US" smtClean="0"/>
              <a:pPr/>
              <a:t>‹#›</a:t>
            </a:fld>
            <a:endParaRPr kumimoji="1" lang="ja-JP" altLang="en-US"/>
          </a:p>
        </p:txBody>
      </p:sp>
    </p:spTree>
    <p:extLst>
      <p:ext uri="{BB962C8B-B14F-4D97-AF65-F5344CB8AC3E}">
        <p14:creationId xmlns:p14="http://schemas.microsoft.com/office/powerpoint/2010/main" val="3391929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　スライド読み上げ　</a:t>
            </a:r>
            <a:endParaRPr kumimoji="1" lang="ja-JP" altLang="en-US" dirty="0"/>
          </a:p>
        </p:txBody>
      </p:sp>
      <p:sp>
        <p:nvSpPr>
          <p:cNvPr id="4" name="スライド番号プレースホルダ 3"/>
          <p:cNvSpPr>
            <a:spLocks noGrp="1"/>
          </p:cNvSpPr>
          <p:nvPr>
            <p:ph type="sldNum" sz="quarter" idx="10"/>
          </p:nvPr>
        </p:nvSpPr>
        <p:spPr/>
        <p:txBody>
          <a:bodyPr/>
          <a:lstStyle/>
          <a:p>
            <a:fld id="{D784A125-53D5-4CC7-A04E-28E7AB9D06DB}"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　スライド読み上げ　</a:t>
            </a:r>
            <a:endParaRPr kumimoji="1" lang="ja-JP" altLang="en-US" dirty="0"/>
          </a:p>
        </p:txBody>
      </p:sp>
      <p:sp>
        <p:nvSpPr>
          <p:cNvPr id="4" name="スライド番号プレースホルダ 3"/>
          <p:cNvSpPr>
            <a:spLocks noGrp="1"/>
          </p:cNvSpPr>
          <p:nvPr>
            <p:ph type="sldNum" sz="quarter" idx="10"/>
          </p:nvPr>
        </p:nvSpPr>
        <p:spPr/>
        <p:txBody>
          <a:bodyPr/>
          <a:lstStyle/>
          <a:p>
            <a:fld id="{D784A125-53D5-4CC7-A04E-28E7AB9D06DB}"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57550" y="514350"/>
            <a:ext cx="3430588" cy="2571750"/>
          </a:xfrm>
        </p:spPr>
      </p:sp>
      <p:sp>
        <p:nvSpPr>
          <p:cNvPr id="3" name="ノート プレースホルダ 2"/>
          <p:cNvSpPr>
            <a:spLocks noGrp="1"/>
          </p:cNvSpPr>
          <p:nvPr>
            <p:ph type="body" idx="1"/>
          </p:nvPr>
        </p:nvSpPr>
        <p:spPr/>
        <p:txBody>
          <a:bodyPr>
            <a:normAutofit/>
          </a:bodyPr>
          <a:lstStyle/>
          <a:p>
            <a:r>
              <a:rPr lang="ja-JP" altLang="en-US" dirty="0" smtClean="0"/>
              <a:t>赤ちゃんの</a:t>
            </a:r>
            <a:r>
              <a:rPr lang="en-US" altLang="ja-JP" dirty="0" smtClean="0"/>
              <a:t>｢</a:t>
            </a:r>
            <a:r>
              <a:rPr lang="ja-JP" altLang="en-US" dirty="0" smtClean="0"/>
              <a:t>指さし行動</a:t>
            </a:r>
            <a:r>
              <a:rPr lang="en-US" altLang="ja-JP" dirty="0" smtClean="0"/>
              <a:t>｣</a:t>
            </a:r>
            <a:r>
              <a:rPr lang="ja-JP" altLang="en-US" dirty="0" smtClean="0"/>
              <a:t>は、赤ちゃんが</a:t>
            </a:r>
            <a:r>
              <a:rPr lang="en-US" altLang="ja-JP" dirty="0" smtClean="0"/>
              <a:t>｢</a:t>
            </a:r>
            <a:r>
              <a:rPr lang="ja-JP" altLang="en-US" dirty="0" smtClean="0"/>
              <a:t>この世界</a:t>
            </a:r>
            <a:r>
              <a:rPr lang="en-US" altLang="ja-JP" dirty="0" smtClean="0"/>
              <a:t>｣</a:t>
            </a:r>
            <a:r>
              <a:rPr lang="ja-JP" altLang="en-US" dirty="0" smtClean="0"/>
              <a:t>のことを学ぶための魔法の行動といわれています。</a:t>
            </a:r>
            <a:endParaRPr lang="en-US" altLang="ja-JP" dirty="0" smtClean="0"/>
          </a:p>
          <a:p>
            <a:endParaRPr kumimoji="1" lang="en-US" altLang="ja-JP" dirty="0" smtClean="0"/>
          </a:p>
          <a:p>
            <a:r>
              <a:rPr lang="ja-JP" altLang="en-US" dirty="0" smtClean="0"/>
              <a:t>言葉を話せない赤ちゃんが、この世界の様々なものに</a:t>
            </a:r>
            <a:r>
              <a:rPr lang="en-US" altLang="ja-JP" dirty="0" smtClean="0"/>
              <a:t>｢</a:t>
            </a:r>
            <a:r>
              <a:rPr lang="ja-JP" altLang="en-US" dirty="0" smtClean="0"/>
              <a:t>興味</a:t>
            </a:r>
            <a:r>
              <a:rPr lang="en-US" altLang="ja-JP" dirty="0" smtClean="0"/>
              <a:t>｣</a:t>
            </a:r>
            <a:r>
              <a:rPr lang="ja-JP" altLang="en-US" dirty="0" smtClean="0"/>
              <a:t>を持って、喃語を発しながら</a:t>
            </a:r>
            <a:r>
              <a:rPr lang="en-US" altLang="ja-JP" dirty="0" smtClean="0"/>
              <a:t>｢</a:t>
            </a:r>
            <a:r>
              <a:rPr lang="ja-JP" altLang="en-US" dirty="0" smtClean="0"/>
              <a:t>指さす</a:t>
            </a:r>
            <a:r>
              <a:rPr lang="en-US" altLang="ja-JP" dirty="0" smtClean="0"/>
              <a:t>｣</a:t>
            </a:r>
            <a:r>
              <a:rPr lang="ja-JP" altLang="en-US" dirty="0" smtClean="0"/>
              <a:t>という行為で養育者にコミュニケーションを求めてきます。</a:t>
            </a:r>
            <a:endParaRPr lang="en-US" altLang="ja-JP" dirty="0" smtClean="0"/>
          </a:p>
          <a:p>
            <a:endParaRPr lang="en-US" altLang="ja-JP" dirty="0" smtClean="0"/>
          </a:p>
          <a:p>
            <a:r>
              <a:rPr lang="ja-JP" altLang="en-US" dirty="0" smtClean="0"/>
              <a:t>保護者はその</a:t>
            </a:r>
            <a:r>
              <a:rPr lang="en-US" altLang="ja-JP" dirty="0" smtClean="0"/>
              <a:t>｢</a:t>
            </a:r>
            <a:r>
              <a:rPr lang="ja-JP" altLang="en-US" dirty="0" smtClean="0"/>
              <a:t>指さし</a:t>
            </a:r>
            <a:r>
              <a:rPr lang="en-US" altLang="ja-JP" dirty="0" smtClean="0"/>
              <a:t>｣</a:t>
            </a:r>
            <a:r>
              <a:rPr lang="ja-JP" altLang="en-US" dirty="0" smtClean="0"/>
              <a:t>の先にあるものに</a:t>
            </a:r>
            <a:r>
              <a:rPr lang="en-US" altLang="ja-JP" dirty="0" smtClean="0"/>
              <a:t>｢</a:t>
            </a:r>
            <a:r>
              <a:rPr lang="ja-JP" altLang="en-US" dirty="0" smtClean="0"/>
              <a:t>まなざし</a:t>
            </a:r>
            <a:r>
              <a:rPr lang="en-US" altLang="ja-JP" dirty="0" smtClean="0"/>
              <a:t>｣</a:t>
            </a:r>
            <a:r>
              <a:rPr lang="ja-JP" altLang="en-US" dirty="0" smtClean="0"/>
              <a:t>を合わせ、言葉で話しかけながら、赤ちゃんと一緒に世界を学んでいくのです。</a:t>
            </a:r>
            <a:endParaRPr lang="en-US" altLang="ja-JP" dirty="0" smtClean="0"/>
          </a:p>
          <a:p>
            <a:endParaRPr lang="en-US" altLang="ja-JP" dirty="0" smtClean="0"/>
          </a:p>
          <a:p>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B2E56A1D-02F2-4EFC-8550-E6442B76B2EC}"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スライド読み上げ</a:t>
            </a:r>
            <a:endParaRPr lang="en-US" altLang="ja-JP" dirty="0" smtClean="0"/>
          </a:p>
          <a:p>
            <a:endParaRPr kumimoji="1" lang="en-US" altLang="ja-JP" dirty="0" smtClean="0"/>
          </a:p>
          <a:p>
            <a:r>
              <a:rPr lang="ja-JP" altLang="en-US" dirty="0" smtClean="0"/>
              <a:t>この様に、赤ちゃんが育つ上で大切な</a:t>
            </a:r>
            <a:r>
              <a:rPr lang="en-US" altLang="ja-JP" dirty="0" smtClean="0"/>
              <a:t>｢</a:t>
            </a:r>
            <a:r>
              <a:rPr lang="ja-JP" altLang="en-US" dirty="0" smtClean="0"/>
              <a:t>親のまなざし</a:t>
            </a:r>
            <a:r>
              <a:rPr lang="en-US" altLang="ja-JP" dirty="0" smtClean="0"/>
              <a:t>｣</a:t>
            </a:r>
            <a:r>
              <a:rPr lang="ja-JP" altLang="en-US" dirty="0" smtClean="0"/>
              <a:t>を十分に与えておらず、スマホばかりに夢中になっている親のことを、デジタルネグレクトという学者もいます。</a:t>
            </a:r>
            <a:endParaRPr kumimoji="1" lang="ja-JP" altLang="en-US" dirty="0"/>
          </a:p>
        </p:txBody>
      </p:sp>
      <p:sp>
        <p:nvSpPr>
          <p:cNvPr id="4" name="スライド番号プレースホルダ 3"/>
          <p:cNvSpPr>
            <a:spLocks noGrp="1"/>
          </p:cNvSpPr>
          <p:nvPr>
            <p:ph type="sldNum" sz="quarter" idx="10"/>
          </p:nvPr>
        </p:nvSpPr>
        <p:spPr/>
        <p:txBody>
          <a:bodyPr/>
          <a:lstStyle/>
          <a:p>
            <a:fld id="{D784A125-53D5-4CC7-A04E-28E7AB9D06DB}"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　スライド読み上げ　</a:t>
            </a:r>
            <a:endParaRPr kumimoji="1" lang="ja-JP" altLang="en-US" dirty="0"/>
          </a:p>
        </p:txBody>
      </p:sp>
      <p:sp>
        <p:nvSpPr>
          <p:cNvPr id="4" name="スライド番号プレースホルダ 3"/>
          <p:cNvSpPr>
            <a:spLocks noGrp="1"/>
          </p:cNvSpPr>
          <p:nvPr>
            <p:ph type="sldNum" sz="quarter" idx="10"/>
          </p:nvPr>
        </p:nvSpPr>
        <p:spPr/>
        <p:txBody>
          <a:bodyPr/>
          <a:lstStyle/>
          <a:p>
            <a:fld id="{D784A125-53D5-4CC7-A04E-28E7AB9D06DB}"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　人は、生まれてすぐに</a:t>
            </a:r>
            <a:r>
              <a:rPr kumimoji="1" lang="en-US" altLang="ja-JP" dirty="0" smtClean="0"/>
              <a:t>｢</a:t>
            </a:r>
            <a:r>
              <a:rPr kumimoji="1" lang="ja-JP" altLang="en-US" dirty="0" smtClean="0"/>
              <a:t>自分を守ってくれる対象</a:t>
            </a:r>
            <a:r>
              <a:rPr kumimoji="1" lang="en-US" altLang="ja-JP" dirty="0" smtClean="0"/>
              <a:t>｣</a:t>
            </a:r>
            <a:r>
              <a:rPr kumimoji="1" lang="ja-JP" altLang="en-US" dirty="0" smtClean="0"/>
              <a:t>を探し、多くの場合はそれは親であり、一生懸命に親から</a:t>
            </a:r>
            <a:r>
              <a:rPr kumimoji="1" lang="en-US" altLang="ja-JP" dirty="0" smtClean="0"/>
              <a:t>｢</a:t>
            </a:r>
            <a:r>
              <a:rPr kumimoji="1" lang="ja-JP" altLang="en-US" dirty="0" smtClean="0"/>
              <a:t>生きていく術</a:t>
            </a:r>
            <a:r>
              <a:rPr kumimoji="1" lang="en-US" altLang="ja-JP" dirty="0" smtClean="0"/>
              <a:t>｣</a:t>
            </a:r>
            <a:r>
              <a:rPr kumimoji="1" lang="ja-JP" altLang="en-US" dirty="0" smtClean="0"/>
              <a:t>を学び取っていきます。</a:t>
            </a:r>
            <a:endParaRPr kumimoji="1" lang="en-US" altLang="ja-JP" dirty="0" smtClean="0"/>
          </a:p>
          <a:p>
            <a:endParaRPr lang="en-US" altLang="ja-JP" dirty="0" smtClean="0"/>
          </a:p>
          <a:p>
            <a:r>
              <a:rPr kumimoji="1" lang="ja-JP" altLang="en-US" dirty="0" smtClean="0"/>
              <a:t>◎　その学び方は</a:t>
            </a:r>
            <a:r>
              <a:rPr kumimoji="1" lang="en-US" altLang="ja-JP" dirty="0" smtClean="0"/>
              <a:t>､</a:t>
            </a:r>
            <a:r>
              <a:rPr kumimoji="1" lang="ja-JP" altLang="en-US" dirty="0" smtClean="0"/>
              <a:t>完全な</a:t>
            </a:r>
            <a:r>
              <a:rPr kumimoji="1" lang="en-US" altLang="ja-JP" dirty="0" smtClean="0"/>
              <a:t>｢</a:t>
            </a:r>
            <a:r>
              <a:rPr kumimoji="1" lang="ja-JP" altLang="en-US" dirty="0" smtClean="0"/>
              <a:t>まねっこ」です。</a:t>
            </a:r>
            <a:endParaRPr kumimoji="1" lang="en-US" altLang="ja-JP" dirty="0" smtClean="0"/>
          </a:p>
          <a:p>
            <a:endParaRPr lang="en-US" altLang="ja-JP" dirty="0" smtClean="0"/>
          </a:p>
          <a:p>
            <a:r>
              <a:rPr kumimoji="1" lang="ja-JP" altLang="en-US" dirty="0" smtClean="0"/>
              <a:t>◎　例えば、「いない　いない　バア」で赤ちゃんをあやしている場面を想像してみてください。</a:t>
            </a:r>
            <a:endParaRPr kumimoji="1" lang="en-US" altLang="ja-JP" dirty="0" smtClean="0"/>
          </a:p>
          <a:p>
            <a:endParaRPr lang="en-US" altLang="ja-JP" dirty="0" smtClean="0"/>
          </a:p>
          <a:p>
            <a:r>
              <a:rPr kumimoji="1" lang="ja-JP" altLang="en-US" dirty="0" smtClean="0"/>
              <a:t>◎　「いない　いない」とお母さんが顔を隠した瞬間に、赤ちゃんは、お母さんの</a:t>
            </a:r>
            <a:r>
              <a:rPr kumimoji="1" lang="en-US" altLang="ja-JP" dirty="0" smtClean="0"/>
              <a:t>｢</a:t>
            </a:r>
            <a:r>
              <a:rPr kumimoji="1" lang="ja-JP" altLang="en-US" dirty="0" smtClean="0"/>
              <a:t>目</a:t>
            </a:r>
            <a:r>
              <a:rPr kumimoji="1" lang="en-US" altLang="ja-JP" dirty="0" smtClean="0"/>
              <a:t>｣</a:t>
            </a:r>
            <a:r>
              <a:rPr kumimoji="1" lang="ja-JP" altLang="en-US" dirty="0" smtClean="0"/>
              <a:t>と</a:t>
            </a:r>
            <a:r>
              <a:rPr kumimoji="1" lang="en-US" altLang="ja-JP" dirty="0" smtClean="0"/>
              <a:t>｢</a:t>
            </a:r>
            <a:r>
              <a:rPr kumimoji="1" lang="ja-JP" altLang="en-US" dirty="0" smtClean="0"/>
              <a:t>口</a:t>
            </a:r>
            <a:r>
              <a:rPr kumimoji="1" lang="en-US" altLang="ja-JP" dirty="0" smtClean="0"/>
              <a:t>｣</a:t>
            </a:r>
            <a:r>
              <a:rPr kumimoji="1" lang="ja-JP" altLang="en-US" dirty="0" smtClean="0"/>
              <a:t>が見えなくなった瞬間に、必死になって“お母さんを探す”のだそうです。</a:t>
            </a:r>
            <a:endParaRPr kumimoji="1" lang="en-US" altLang="ja-JP" dirty="0" smtClean="0"/>
          </a:p>
          <a:p>
            <a:endParaRPr lang="en-US" altLang="ja-JP" dirty="0" smtClean="0"/>
          </a:p>
          <a:p>
            <a:r>
              <a:rPr kumimoji="1" lang="ja-JP" altLang="en-US" dirty="0" smtClean="0"/>
              <a:t>◎　次の瞬間、</a:t>
            </a:r>
            <a:r>
              <a:rPr kumimoji="1" lang="en-US" altLang="ja-JP" dirty="0" smtClean="0"/>
              <a:t>｢</a:t>
            </a:r>
            <a:r>
              <a:rPr kumimoji="1" lang="ja-JP" altLang="en-US" dirty="0" smtClean="0"/>
              <a:t>バア</a:t>
            </a:r>
            <a:r>
              <a:rPr kumimoji="1" lang="en-US" altLang="ja-JP" dirty="0" smtClean="0"/>
              <a:t>｣</a:t>
            </a:r>
            <a:r>
              <a:rPr kumimoji="1" lang="ja-JP" altLang="en-US" dirty="0" smtClean="0"/>
              <a:t>とお母さんが</a:t>
            </a:r>
            <a:r>
              <a:rPr kumimoji="1" lang="en-US" altLang="ja-JP" dirty="0" smtClean="0"/>
              <a:t>｢</a:t>
            </a:r>
            <a:r>
              <a:rPr kumimoji="1" lang="ja-JP" altLang="en-US" dirty="0" smtClean="0"/>
              <a:t>目</a:t>
            </a:r>
            <a:r>
              <a:rPr kumimoji="1" lang="en-US" altLang="ja-JP" dirty="0" smtClean="0"/>
              <a:t>｣</a:t>
            </a:r>
            <a:r>
              <a:rPr kumimoji="1" lang="ja-JP" altLang="en-US" dirty="0" smtClean="0"/>
              <a:t>と</a:t>
            </a:r>
            <a:r>
              <a:rPr kumimoji="1" lang="en-US" altLang="ja-JP" dirty="0" smtClean="0"/>
              <a:t>｢</a:t>
            </a:r>
            <a:r>
              <a:rPr kumimoji="1" lang="ja-JP" altLang="en-US" dirty="0" smtClean="0"/>
              <a:t>口</a:t>
            </a:r>
            <a:r>
              <a:rPr kumimoji="1" lang="en-US" altLang="ja-JP" dirty="0" smtClean="0"/>
              <a:t>｣</a:t>
            </a:r>
            <a:r>
              <a:rPr kumimoji="1" lang="ja-JP" altLang="en-US" dirty="0" smtClean="0"/>
              <a:t>で「満面の笑顔</a:t>
            </a:r>
            <a:r>
              <a:rPr kumimoji="1" lang="en-US" altLang="ja-JP" dirty="0" smtClean="0"/>
              <a:t>｣</a:t>
            </a:r>
            <a:r>
              <a:rPr kumimoji="1" lang="ja-JP" altLang="en-US" dirty="0" smtClean="0"/>
              <a:t>を見せた時、赤ちゃんは</a:t>
            </a:r>
            <a:r>
              <a:rPr kumimoji="1" lang="en-US" altLang="ja-JP" dirty="0" smtClean="0"/>
              <a:t>｢</a:t>
            </a:r>
            <a:r>
              <a:rPr kumimoji="1" lang="ja-JP" altLang="en-US" dirty="0" smtClean="0"/>
              <a:t>その笑顔をまねる</a:t>
            </a:r>
            <a:r>
              <a:rPr kumimoji="1" lang="en-US" altLang="ja-JP" dirty="0" smtClean="0"/>
              <a:t>｣</a:t>
            </a:r>
            <a:r>
              <a:rPr kumimoji="1" lang="ja-JP" altLang="en-US" dirty="0" smtClean="0"/>
              <a:t>ことによって、お母さんが目の前に表れた安心感と、喜びを</a:t>
            </a:r>
            <a:r>
              <a:rPr kumimoji="1" lang="en-US" altLang="ja-JP" dirty="0" smtClean="0"/>
              <a:t>｢</a:t>
            </a:r>
            <a:r>
              <a:rPr kumimoji="1" lang="ja-JP" altLang="en-US" dirty="0" smtClean="0"/>
              <a:t>キャッキャという笑い」と「笑顔」で表現するのだそうです。</a:t>
            </a:r>
            <a:endParaRPr kumimoji="1" lang="en-US" altLang="ja-JP" dirty="0" smtClean="0"/>
          </a:p>
          <a:p>
            <a:endParaRPr lang="en-US" altLang="ja-JP" dirty="0" smtClean="0"/>
          </a:p>
          <a:p>
            <a:r>
              <a:rPr kumimoji="1" lang="ja-JP" altLang="en-US" dirty="0" smtClean="0"/>
              <a:t>◎　</a:t>
            </a:r>
            <a:r>
              <a:rPr lang="ja-JP" altLang="en-US" dirty="0"/>
              <a:t>「</a:t>
            </a:r>
            <a:r>
              <a:rPr kumimoji="1" lang="ja-JP" altLang="en-US" dirty="0" smtClean="0"/>
              <a:t>笑顔」は、人生を生き抜いていく上で</a:t>
            </a:r>
            <a:r>
              <a:rPr kumimoji="1" lang="en-US" altLang="ja-JP" dirty="0" smtClean="0"/>
              <a:t>､</a:t>
            </a:r>
            <a:r>
              <a:rPr kumimoji="1" lang="ja-JP" altLang="en-US" dirty="0" smtClean="0"/>
              <a:t>その子が身につけておかなければならない</a:t>
            </a:r>
            <a:r>
              <a:rPr kumimoji="1" lang="en-US" altLang="ja-JP" dirty="0" smtClean="0"/>
              <a:t>｢</a:t>
            </a:r>
            <a:r>
              <a:rPr kumimoji="1" lang="ja-JP" altLang="en-US" dirty="0" smtClean="0"/>
              <a:t>最強の人間関係調節機能</a:t>
            </a:r>
            <a:r>
              <a:rPr kumimoji="1" lang="en-US" altLang="ja-JP" dirty="0" smtClean="0"/>
              <a:t>｣</a:t>
            </a:r>
            <a:r>
              <a:rPr kumimoji="1" lang="ja-JP" altLang="en-US" dirty="0" smtClean="0"/>
              <a:t>だといわれています。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D784A125-53D5-4CC7-A04E-28E7AB9D06DB}"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57550" y="514350"/>
            <a:ext cx="3430588" cy="2571750"/>
          </a:xfrm>
        </p:spPr>
      </p:sp>
      <p:sp>
        <p:nvSpPr>
          <p:cNvPr id="3" name="ノート プレースホルダ 2"/>
          <p:cNvSpPr>
            <a:spLocks noGrp="1"/>
          </p:cNvSpPr>
          <p:nvPr>
            <p:ph type="body" idx="1"/>
          </p:nvPr>
        </p:nvSpPr>
        <p:spPr/>
        <p:txBody>
          <a:bodyPr>
            <a:normAutofit/>
          </a:bodyPr>
          <a:lstStyle/>
          <a:p>
            <a:r>
              <a:rPr lang="ja-JP" altLang="en-US" sz="2000" dirty="0" smtClean="0"/>
              <a:t>スライド読み上げ</a:t>
            </a:r>
            <a:endParaRPr kumimoji="1" lang="en-US" altLang="ja-JP" sz="2000" dirty="0" smtClean="0"/>
          </a:p>
        </p:txBody>
      </p:sp>
      <p:sp>
        <p:nvSpPr>
          <p:cNvPr id="4" name="スライド番号プレースホルダ 3"/>
          <p:cNvSpPr>
            <a:spLocks noGrp="1"/>
          </p:cNvSpPr>
          <p:nvPr>
            <p:ph type="sldNum" sz="quarter" idx="10"/>
          </p:nvPr>
        </p:nvSpPr>
        <p:spPr/>
        <p:txBody>
          <a:bodyPr/>
          <a:lstStyle/>
          <a:p>
            <a:fld id="{DF2AECDC-8058-43E6-822A-6C0ADECC4A7B}"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57550" y="514350"/>
            <a:ext cx="3430588" cy="2571750"/>
          </a:xfrm>
        </p:spPr>
      </p:sp>
      <p:sp>
        <p:nvSpPr>
          <p:cNvPr id="3" name="ノート プレースホルダ 2"/>
          <p:cNvSpPr>
            <a:spLocks noGrp="1"/>
          </p:cNvSpPr>
          <p:nvPr>
            <p:ph type="body" idx="1"/>
          </p:nvPr>
        </p:nvSpPr>
        <p:spPr/>
        <p:txBody>
          <a:bodyPr>
            <a:normAutofit/>
          </a:bodyPr>
          <a:lstStyle/>
          <a:p>
            <a:r>
              <a:rPr lang="ja-JP" altLang="en-US" sz="2000" dirty="0" smtClean="0"/>
              <a:t>スライド読み上げ</a:t>
            </a:r>
            <a:endParaRPr kumimoji="1" lang="en-US" altLang="ja-JP" sz="2000" dirty="0" smtClean="0"/>
          </a:p>
        </p:txBody>
      </p:sp>
      <p:sp>
        <p:nvSpPr>
          <p:cNvPr id="4" name="スライド番号プレースホルダ 3"/>
          <p:cNvSpPr>
            <a:spLocks noGrp="1"/>
          </p:cNvSpPr>
          <p:nvPr>
            <p:ph type="sldNum" sz="quarter" idx="10"/>
          </p:nvPr>
        </p:nvSpPr>
        <p:spPr/>
        <p:txBody>
          <a:bodyPr/>
          <a:lstStyle/>
          <a:p>
            <a:fld id="{DF2AECDC-8058-43E6-822A-6C0ADECC4A7B}" type="slidenum">
              <a:rPr kumimoji="1" lang="ja-JP" altLang="en-US" smtClean="0"/>
              <a:pPr/>
              <a:t>16</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人間の脳は、自分ががんばったり、能力が上がってくることに</a:t>
            </a:r>
            <a:r>
              <a:rPr lang="en-US" altLang="ja-JP" dirty="0" smtClean="0"/>
              <a:t>｢</a:t>
            </a:r>
            <a:r>
              <a:rPr lang="ja-JP" altLang="en-US" dirty="0" smtClean="0"/>
              <a:t>喜び</a:t>
            </a:r>
            <a:r>
              <a:rPr lang="en-US" altLang="ja-JP" dirty="0" smtClean="0"/>
              <a:t>｣</a:t>
            </a:r>
            <a:r>
              <a:rPr lang="ja-JP" altLang="en-US" dirty="0" smtClean="0"/>
              <a:t>を感じるようにできています。</a:t>
            </a:r>
            <a:endParaRPr lang="en-US" altLang="ja-JP" dirty="0" smtClean="0"/>
          </a:p>
          <a:p>
            <a:endParaRPr kumimoji="1" lang="en-US" altLang="ja-JP" dirty="0" smtClean="0"/>
          </a:p>
          <a:p>
            <a:r>
              <a:rPr lang="ja-JP" altLang="en-US" dirty="0" smtClean="0"/>
              <a:t>その</a:t>
            </a:r>
            <a:r>
              <a:rPr lang="en-US" altLang="ja-JP" dirty="0" smtClean="0"/>
              <a:t>｢</a:t>
            </a:r>
            <a:r>
              <a:rPr lang="ja-JP" altLang="en-US" dirty="0" smtClean="0"/>
              <a:t>喜び</a:t>
            </a:r>
            <a:r>
              <a:rPr lang="en-US" altLang="ja-JP" dirty="0" smtClean="0"/>
              <a:t>｣</a:t>
            </a:r>
            <a:r>
              <a:rPr lang="ja-JP" altLang="en-US" dirty="0" smtClean="0"/>
              <a:t>を感じたときには、</a:t>
            </a:r>
            <a:r>
              <a:rPr lang="en-US" altLang="ja-JP" dirty="0" smtClean="0"/>
              <a:t>｢</a:t>
            </a:r>
            <a:r>
              <a:rPr lang="ja-JP" altLang="en-US" dirty="0" smtClean="0"/>
              <a:t>ドーパミン</a:t>
            </a:r>
            <a:r>
              <a:rPr lang="en-US" altLang="ja-JP" dirty="0" smtClean="0"/>
              <a:t>｣</a:t>
            </a:r>
            <a:r>
              <a:rPr lang="ja-JP" altLang="en-US" dirty="0" smtClean="0"/>
              <a:t>という神経伝達物質が出ているそうです。</a:t>
            </a:r>
            <a:endParaRPr lang="en-US" altLang="ja-JP" dirty="0" smtClean="0"/>
          </a:p>
          <a:p>
            <a:endParaRPr kumimoji="1" lang="en-US" altLang="ja-JP" dirty="0" smtClean="0"/>
          </a:p>
          <a:p>
            <a:r>
              <a:rPr lang="ja-JP" altLang="en-US" dirty="0" smtClean="0"/>
              <a:t>ところが、スマホでゲームをしたり、ＳＮＳでいろんな人たちとつながっていることが</a:t>
            </a:r>
            <a:r>
              <a:rPr lang="en-US" altLang="ja-JP" dirty="0" smtClean="0"/>
              <a:t>｢</a:t>
            </a:r>
            <a:r>
              <a:rPr lang="ja-JP" altLang="en-US" dirty="0" smtClean="0"/>
              <a:t>楽しい</a:t>
            </a:r>
            <a:r>
              <a:rPr lang="en-US" altLang="ja-JP" dirty="0" smtClean="0"/>
              <a:t>｣</a:t>
            </a:r>
            <a:r>
              <a:rPr lang="ja-JP" altLang="en-US" dirty="0" smtClean="0"/>
              <a:t>と感じるときでも、ドーパミンはもちろん出ています。</a:t>
            </a:r>
            <a:endParaRPr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F833C54C-BC2A-4111-838D-8A9165AE8475}"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a:p>
            <a:r>
              <a:rPr lang="ja-JP" altLang="en-US" dirty="0" smtClean="0"/>
              <a:t>それが次第に、スマホ漬けの時間が長くなってくると、ネットゲームでレベルが上がったときしかドーパミンが出ない、常にＳＮＳ等で誰かとつながっていないと安心感が得られない、つまりドーパミンが出ないという状態になってくるのです。</a:t>
            </a:r>
            <a:endParaRPr lang="en-US" altLang="ja-JP" dirty="0" smtClean="0"/>
          </a:p>
          <a:p>
            <a:endParaRPr kumimoji="1" lang="en-US" altLang="ja-JP" dirty="0" smtClean="0"/>
          </a:p>
          <a:p>
            <a:r>
              <a:rPr lang="ja-JP" altLang="en-US" dirty="0" smtClean="0"/>
              <a:t>その状態では、逆に</a:t>
            </a:r>
            <a:r>
              <a:rPr lang="en-US" altLang="ja-JP" dirty="0" smtClean="0"/>
              <a:t>｢</a:t>
            </a:r>
            <a:r>
              <a:rPr lang="ja-JP" altLang="en-US" dirty="0" smtClean="0"/>
              <a:t>スマホ等でネット接続しているとき以外はドーパミンが出ない</a:t>
            </a:r>
            <a:r>
              <a:rPr lang="en-US" altLang="ja-JP" dirty="0" smtClean="0"/>
              <a:t>｣</a:t>
            </a:r>
            <a:r>
              <a:rPr lang="ja-JP" altLang="en-US" dirty="0" smtClean="0"/>
              <a:t>と脳が学習してしまい、いわゆる</a:t>
            </a:r>
            <a:r>
              <a:rPr lang="en-US" altLang="ja-JP" dirty="0" smtClean="0"/>
              <a:t>｢</a:t>
            </a:r>
            <a:r>
              <a:rPr lang="ja-JP" altLang="en-US" dirty="0" smtClean="0"/>
              <a:t>スマホ脳</a:t>
            </a:r>
            <a:r>
              <a:rPr lang="en-US" altLang="ja-JP" dirty="0" smtClean="0"/>
              <a:t>｣</a:t>
            </a:r>
            <a:r>
              <a:rPr lang="ja-JP" altLang="en-US" dirty="0" smtClean="0"/>
              <a:t>になっていきます。</a:t>
            </a:r>
            <a:endParaRPr lang="en-US" altLang="ja-JP" dirty="0" smtClean="0"/>
          </a:p>
          <a:p>
            <a:endParaRPr lang="en-US" altLang="ja-JP" dirty="0" smtClean="0"/>
          </a:p>
          <a:p>
            <a:r>
              <a:rPr lang="ja-JP" altLang="en-US" dirty="0" smtClean="0"/>
              <a:t>そうなると日常生活での</a:t>
            </a:r>
            <a:r>
              <a:rPr lang="en-US" altLang="ja-JP" dirty="0" smtClean="0"/>
              <a:t>｢</a:t>
            </a:r>
            <a:r>
              <a:rPr lang="ja-JP" altLang="en-US" dirty="0" smtClean="0"/>
              <a:t>本人の頑張り</a:t>
            </a:r>
            <a:r>
              <a:rPr lang="en-US" altLang="ja-JP" dirty="0" smtClean="0"/>
              <a:t>｣</a:t>
            </a:r>
            <a:r>
              <a:rPr lang="ja-JP" altLang="en-US" dirty="0" smtClean="0"/>
              <a:t>など、やる気は無くなり、何事にも興味が湧かなくなり、どんどんスマホ漬けの状態がひどくなっていきます。</a:t>
            </a:r>
            <a:endParaRPr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F833C54C-BC2A-4111-838D-8A9165AE8475}"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　スライド読み上げ　</a:t>
            </a:r>
            <a:endParaRPr kumimoji="1" lang="ja-JP" altLang="en-US" dirty="0"/>
          </a:p>
        </p:txBody>
      </p:sp>
      <p:sp>
        <p:nvSpPr>
          <p:cNvPr id="4" name="スライド番号プレースホルダ 3"/>
          <p:cNvSpPr>
            <a:spLocks noGrp="1"/>
          </p:cNvSpPr>
          <p:nvPr>
            <p:ph type="sldNum" sz="quarter" idx="10"/>
          </p:nvPr>
        </p:nvSpPr>
        <p:spPr/>
        <p:txBody>
          <a:bodyPr/>
          <a:lstStyle/>
          <a:p>
            <a:fld id="{D784A125-53D5-4CC7-A04E-28E7AB9D06DB}"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57550" y="514350"/>
            <a:ext cx="3430588" cy="2571750"/>
          </a:xfrm>
        </p:spPr>
      </p:sp>
      <p:sp>
        <p:nvSpPr>
          <p:cNvPr id="3" name="ノート プレースホルダ 2"/>
          <p:cNvSpPr>
            <a:spLocks noGrp="1"/>
          </p:cNvSpPr>
          <p:nvPr>
            <p:ph type="body" idx="1"/>
          </p:nvPr>
        </p:nvSpPr>
        <p:spPr/>
        <p:txBody>
          <a:bodyPr>
            <a:normAutofit lnSpcReduction="10000"/>
          </a:bodyPr>
          <a:lstStyle/>
          <a:p>
            <a:r>
              <a:rPr kumimoji="1" lang="ja-JP" altLang="en-US" sz="1400" dirty="0" smtClean="0"/>
              <a:t>スマホ漬けで脳が変質し、</a:t>
            </a:r>
            <a:r>
              <a:rPr kumimoji="1" lang="en-US" altLang="ja-JP" sz="1400" dirty="0" smtClean="0"/>
              <a:t>｢</a:t>
            </a:r>
            <a:r>
              <a:rPr kumimoji="1" lang="ja-JP" altLang="en-US" sz="1400" dirty="0" smtClean="0"/>
              <a:t>スマホ脳</a:t>
            </a:r>
            <a:r>
              <a:rPr kumimoji="1" lang="en-US" altLang="ja-JP" sz="1400" dirty="0" smtClean="0"/>
              <a:t>｣</a:t>
            </a:r>
            <a:r>
              <a:rPr kumimoji="1" lang="ja-JP" altLang="en-US" sz="1400" dirty="0" smtClean="0"/>
              <a:t>といわれる状態になると、</a:t>
            </a:r>
            <a:r>
              <a:rPr kumimoji="1" lang="en-US" altLang="ja-JP" sz="1400" dirty="0" smtClean="0"/>
              <a:t>｢</a:t>
            </a:r>
            <a:r>
              <a:rPr kumimoji="1" lang="ja-JP" altLang="en-US" sz="1400" dirty="0" smtClean="0"/>
              <a:t>日常会話、コミュニケーションがどんどん下手になっていきます。</a:t>
            </a:r>
            <a:r>
              <a:rPr kumimoji="1" lang="en-US" altLang="ja-JP" sz="1400" dirty="0" smtClean="0"/>
              <a:t>｣</a:t>
            </a:r>
            <a:r>
              <a:rPr kumimoji="1" lang="ja-JP" altLang="en-US" sz="1400" dirty="0" smtClean="0"/>
              <a:t>ひどい場合には、だれとも会話したくないので</a:t>
            </a:r>
            <a:r>
              <a:rPr kumimoji="1" lang="en-US" altLang="ja-JP" sz="1400" dirty="0" smtClean="0"/>
              <a:t>｢</a:t>
            </a:r>
            <a:r>
              <a:rPr kumimoji="1" lang="ja-JP" altLang="en-US" sz="1400" dirty="0" smtClean="0"/>
              <a:t>部屋にひきこもる</a:t>
            </a:r>
            <a:r>
              <a:rPr kumimoji="1" lang="en-US" altLang="ja-JP" sz="1400" dirty="0" smtClean="0"/>
              <a:t>｣</a:t>
            </a:r>
            <a:r>
              <a:rPr kumimoji="1" lang="ja-JP" altLang="en-US" sz="1400" dirty="0" smtClean="0"/>
              <a:t>状態になります。</a:t>
            </a:r>
            <a:endParaRPr kumimoji="1" lang="en-US" altLang="ja-JP" sz="1400" dirty="0" smtClean="0"/>
          </a:p>
          <a:p>
            <a:endParaRPr lang="en-US" altLang="ja-JP" sz="1400" dirty="0" smtClean="0"/>
          </a:p>
          <a:p>
            <a:r>
              <a:rPr kumimoji="1" lang="ja-JP" altLang="en-US" sz="1400" dirty="0" smtClean="0"/>
              <a:t>そして、自分の楽しみのみを追求し始めますから、他人に対しての思いやりの心は全くなくなって自分中心になっていきます。</a:t>
            </a:r>
            <a:endParaRPr kumimoji="1" lang="en-US" altLang="ja-JP" sz="1400" dirty="0" smtClean="0"/>
          </a:p>
          <a:p>
            <a:endParaRPr lang="en-US" altLang="ja-JP" sz="1400" dirty="0" smtClean="0"/>
          </a:p>
          <a:p>
            <a:r>
              <a:rPr kumimoji="1" lang="ja-JP" altLang="en-US" sz="1400" dirty="0" smtClean="0"/>
              <a:t>しかし本人は、ＳＮＳやネットゲームの対戦相手などと“つながって”いますから、そのようなネット空間内での人間関係だけは切り離したくないのです。</a:t>
            </a:r>
            <a:endParaRPr kumimoji="1" lang="en-US" altLang="ja-JP" sz="1400" dirty="0" smtClean="0"/>
          </a:p>
          <a:p>
            <a:endParaRPr lang="en-US" altLang="ja-JP" sz="1400" dirty="0" smtClean="0"/>
          </a:p>
          <a:p>
            <a:r>
              <a:rPr kumimoji="1" lang="ja-JP" altLang="en-US" sz="1400" dirty="0" smtClean="0"/>
              <a:t>それが「つながり依存」です。</a:t>
            </a:r>
            <a:endParaRPr kumimoji="1" lang="en-US" altLang="ja-JP" sz="1400" dirty="0" smtClean="0"/>
          </a:p>
          <a:p>
            <a:endParaRPr lang="en-US" altLang="ja-JP" sz="1400" dirty="0" smtClean="0"/>
          </a:p>
          <a:p>
            <a:r>
              <a:rPr kumimoji="1" lang="ja-JP" altLang="en-US" sz="1400" dirty="0" smtClean="0"/>
              <a:t>スマホばかりいじっている子どもに、大人は心配して声をかけます。</a:t>
            </a:r>
            <a:r>
              <a:rPr kumimoji="1" lang="en-US" altLang="ja-JP" sz="1400" dirty="0" smtClean="0"/>
              <a:t>｢</a:t>
            </a:r>
            <a:r>
              <a:rPr kumimoji="1" lang="ja-JP" altLang="en-US" sz="1400" dirty="0" smtClean="0"/>
              <a:t>どうしてスマホばっかりやっているの</a:t>
            </a:r>
            <a:r>
              <a:rPr kumimoji="1" lang="en-US" altLang="ja-JP" sz="1400" dirty="0" smtClean="0"/>
              <a:t>?｣</a:t>
            </a:r>
            <a:r>
              <a:rPr kumimoji="1" lang="ja-JP" altLang="en-US" sz="1400" dirty="0" smtClean="0"/>
              <a:t>　答えはおおよそ「ひまだから」。　やりたいことが見つからず、惰性でスマホばかりをいじるようになっていきます。</a:t>
            </a:r>
            <a:endParaRPr kumimoji="1" lang="ja-JP" altLang="en-US" sz="1400" dirty="0"/>
          </a:p>
        </p:txBody>
      </p:sp>
      <p:sp>
        <p:nvSpPr>
          <p:cNvPr id="4" name="スライド番号プレースホルダ 3"/>
          <p:cNvSpPr>
            <a:spLocks noGrp="1"/>
          </p:cNvSpPr>
          <p:nvPr>
            <p:ph type="sldNum" sz="quarter" idx="10"/>
          </p:nvPr>
        </p:nvSpPr>
        <p:spPr/>
        <p:txBody>
          <a:bodyPr/>
          <a:lstStyle/>
          <a:p>
            <a:fld id="{D784A125-53D5-4CC7-A04E-28E7AB9D06DB}"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　スライド読み上げ　</a:t>
            </a:r>
            <a:endParaRPr kumimoji="1" lang="ja-JP" altLang="en-US" dirty="0"/>
          </a:p>
        </p:txBody>
      </p:sp>
      <p:sp>
        <p:nvSpPr>
          <p:cNvPr id="4" name="スライド番号プレースホルダ 3"/>
          <p:cNvSpPr>
            <a:spLocks noGrp="1"/>
          </p:cNvSpPr>
          <p:nvPr>
            <p:ph type="sldNum" sz="quarter" idx="10"/>
          </p:nvPr>
        </p:nvSpPr>
        <p:spPr/>
        <p:txBody>
          <a:bodyPr/>
          <a:lstStyle/>
          <a:p>
            <a:fld id="{D784A125-53D5-4CC7-A04E-28E7AB9D06DB}"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沖縄県内のある女子中学生は、２年生になった頃から成績が下がり始めました。</a:t>
            </a:r>
            <a:endParaRPr kumimoji="1" lang="en-US" altLang="ja-JP" dirty="0" smtClean="0"/>
          </a:p>
          <a:p>
            <a:endParaRPr lang="en-US" altLang="ja-JP" dirty="0" smtClean="0"/>
          </a:p>
          <a:p>
            <a:r>
              <a:rPr kumimoji="1" lang="ja-JP" altLang="en-US" dirty="0" smtClean="0"/>
              <a:t>授業中の居眠りや、</a:t>
            </a:r>
            <a:r>
              <a:rPr kumimoji="1" lang="ja-JP" altLang="en-US" dirty="0" err="1" smtClean="0"/>
              <a:t>ぼ</a:t>
            </a:r>
            <a:r>
              <a:rPr kumimoji="1" lang="ja-JP" altLang="en-US" dirty="0" smtClean="0"/>
              <a:t>ーっとした様子が見られ、</a:t>
            </a:r>
            <a:r>
              <a:rPr kumimoji="1" lang="en-US" altLang="ja-JP" dirty="0" smtClean="0"/>
              <a:t>｢</a:t>
            </a:r>
            <a:r>
              <a:rPr kumimoji="1" lang="ja-JP" altLang="en-US" dirty="0" smtClean="0"/>
              <a:t>ダル</a:t>
            </a:r>
            <a:r>
              <a:rPr kumimoji="1" lang="ja-JP" altLang="en-US" dirty="0" err="1" smtClean="0"/>
              <a:t>い</a:t>
            </a:r>
            <a:r>
              <a:rPr kumimoji="1" lang="en-US" altLang="ja-JP" dirty="0" smtClean="0"/>
              <a:t>｣</a:t>
            </a:r>
            <a:r>
              <a:rPr kumimoji="1" lang="ja-JP" altLang="en-US" dirty="0" smtClean="0"/>
              <a:t>などと言ってよく保健室へ行きたがります。</a:t>
            </a:r>
            <a:endParaRPr kumimoji="1" lang="en-US" altLang="ja-JP" dirty="0" smtClean="0"/>
          </a:p>
          <a:p>
            <a:endParaRPr lang="en-US" altLang="ja-JP" dirty="0" smtClean="0"/>
          </a:p>
          <a:p>
            <a:r>
              <a:rPr kumimoji="1" lang="ja-JP" altLang="en-US" dirty="0" smtClean="0"/>
              <a:t>担任は心配し、保護者に学校に来てもらって三者面談を行いました。</a:t>
            </a:r>
            <a:endParaRPr kumimoji="1" lang="en-US" altLang="ja-JP" dirty="0" smtClean="0"/>
          </a:p>
          <a:p>
            <a:endParaRPr lang="en-US" altLang="ja-JP" dirty="0" smtClean="0"/>
          </a:p>
          <a:p>
            <a:r>
              <a:rPr kumimoji="1" lang="ja-JP" altLang="en-US" dirty="0" smtClean="0"/>
              <a:t>するとＢ子は次のようなことを言い始めました。</a:t>
            </a:r>
            <a:endParaRPr kumimoji="1" lang="en-US" altLang="ja-JP" dirty="0" smtClean="0"/>
          </a:p>
          <a:p>
            <a:endParaRPr lang="en-US" altLang="ja-JP" dirty="0" smtClean="0"/>
          </a:p>
          <a:p>
            <a:r>
              <a:rPr kumimoji="1" lang="en-US" altLang="ja-JP" dirty="0" smtClean="0"/>
              <a:t>｢</a:t>
            </a:r>
            <a:r>
              <a:rPr kumimoji="1" lang="ja-JP" altLang="en-US" dirty="0" smtClean="0"/>
              <a:t>夜中にラインしている」　「</a:t>
            </a:r>
            <a:r>
              <a:rPr kumimoji="1" lang="ja-JP" altLang="en-US" dirty="0" err="1" smtClean="0"/>
              <a:t>ね</a:t>
            </a:r>
            <a:r>
              <a:rPr kumimoji="1" lang="ja-JP" altLang="en-US" dirty="0" smtClean="0"/>
              <a:t>おちはふつう。みんなもそう。」　</a:t>
            </a:r>
            <a:r>
              <a:rPr kumimoji="1" lang="en-US" altLang="ja-JP" dirty="0" smtClean="0"/>
              <a:t>｢</a:t>
            </a:r>
            <a:r>
              <a:rPr kumimoji="1" lang="ja-JP" altLang="en-US" dirty="0" smtClean="0"/>
              <a:t>みんな机の下でラインしている」　</a:t>
            </a:r>
            <a:r>
              <a:rPr kumimoji="1" lang="en-US" altLang="ja-JP" dirty="0" smtClean="0"/>
              <a:t>｢</a:t>
            </a:r>
            <a:r>
              <a:rPr kumimoji="1" lang="ja-JP" altLang="en-US" dirty="0" smtClean="0"/>
              <a:t>既読無視する人って、犯罪だと思う。私は絶対嫌だ。</a:t>
            </a:r>
            <a:r>
              <a:rPr kumimoji="1" lang="en-US" altLang="ja-JP" dirty="0" smtClean="0"/>
              <a:t>｣</a:t>
            </a:r>
            <a:r>
              <a:rPr kumimoji="1" lang="ja-JP" altLang="en-US" dirty="0" smtClean="0"/>
              <a:t>　</a:t>
            </a:r>
            <a:r>
              <a:rPr kumimoji="1" lang="en-US" altLang="ja-JP" dirty="0" smtClean="0"/>
              <a:t>｢</a:t>
            </a:r>
            <a:r>
              <a:rPr kumimoji="1" lang="ja-JP" altLang="en-US" dirty="0" smtClean="0"/>
              <a:t>未読する人はもっとありえない」</a:t>
            </a:r>
            <a:endParaRPr kumimoji="1" lang="ja-JP" altLang="en-US" dirty="0"/>
          </a:p>
        </p:txBody>
      </p:sp>
      <p:sp>
        <p:nvSpPr>
          <p:cNvPr id="4" name="スライド番号プレースホルダ 3"/>
          <p:cNvSpPr>
            <a:spLocks noGrp="1"/>
          </p:cNvSpPr>
          <p:nvPr>
            <p:ph type="sldNum" sz="quarter" idx="10"/>
          </p:nvPr>
        </p:nvSpPr>
        <p:spPr/>
        <p:txBody>
          <a:bodyPr/>
          <a:lstStyle/>
          <a:p>
            <a:fld id="{DF2AECDC-8058-43E6-822A-6C0ADECC4A7B}"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Ｂ子の母親は、学校での様子を聞いて怒った顔でこう言いました。「スマホ買ってあげるとき、約束したよね。」　</a:t>
            </a:r>
            <a:r>
              <a:rPr kumimoji="1" lang="en-US" altLang="ja-JP" dirty="0" smtClean="0"/>
              <a:t>｢</a:t>
            </a:r>
            <a:r>
              <a:rPr kumimoji="1" lang="ja-JP" altLang="en-US" dirty="0" smtClean="0"/>
              <a:t>成績が下がったら、取り上げるって言ったよね。</a:t>
            </a:r>
            <a:r>
              <a:rPr kumimoji="1" lang="en-US" altLang="ja-JP" dirty="0" smtClean="0"/>
              <a:t>｣</a:t>
            </a:r>
            <a:r>
              <a:rPr kumimoji="1" lang="ja-JP" altLang="en-US" dirty="0" smtClean="0"/>
              <a:t>　</a:t>
            </a:r>
            <a:r>
              <a:rPr kumimoji="1" lang="en-US" altLang="ja-JP" dirty="0" smtClean="0"/>
              <a:t>｢</a:t>
            </a:r>
            <a:r>
              <a:rPr kumimoji="1" lang="ja-JP" altLang="en-US" dirty="0" smtClean="0"/>
              <a:t>ラインはもちろん禁止。スマホは取り上げます</a:t>
            </a:r>
            <a:r>
              <a:rPr kumimoji="1" lang="en-US" altLang="ja-JP" dirty="0" smtClean="0"/>
              <a:t>!｣</a:t>
            </a:r>
          </a:p>
          <a:p>
            <a:endParaRPr lang="en-US" altLang="ja-JP" dirty="0" smtClean="0"/>
          </a:p>
          <a:p>
            <a:r>
              <a:rPr kumimoji="1" lang="ja-JP" altLang="en-US" dirty="0" smtClean="0"/>
              <a:t>そういった次の瞬間、おとなしいタイプと思われていたＢ子が、狂ったように暴れ始め、こう叫びました。</a:t>
            </a:r>
            <a:endParaRPr kumimoji="1" lang="en-US" altLang="ja-JP" dirty="0" smtClean="0"/>
          </a:p>
          <a:p>
            <a:endParaRPr lang="en-US" altLang="ja-JP" dirty="0" smtClean="0"/>
          </a:p>
          <a:p>
            <a:r>
              <a:rPr kumimoji="1" lang="en-US" altLang="ja-JP" dirty="0" smtClean="0"/>
              <a:t>｢</a:t>
            </a:r>
            <a:r>
              <a:rPr kumimoji="1" lang="ja-JP" altLang="en-US" dirty="0" smtClean="0"/>
              <a:t>クラスのグループラインがある。自分だけしなかったら、仲間はずれになる。」</a:t>
            </a:r>
            <a:endParaRPr kumimoji="1" lang="en-US" altLang="ja-JP" dirty="0" smtClean="0"/>
          </a:p>
          <a:p>
            <a:endParaRPr lang="en-US" altLang="ja-JP" dirty="0" smtClean="0"/>
          </a:p>
          <a:p>
            <a:r>
              <a:rPr kumimoji="1" lang="en-US" altLang="ja-JP" dirty="0" smtClean="0"/>
              <a:t>｢</a:t>
            </a:r>
            <a:r>
              <a:rPr kumimoji="1" lang="ja-JP" altLang="en-US" dirty="0" smtClean="0"/>
              <a:t>スマホとられたら、死ぬからよ</a:t>
            </a:r>
            <a:r>
              <a:rPr kumimoji="1" lang="en-US" altLang="ja-JP"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DF2AECDC-8058-43E6-822A-6C0ADECC4A7B}"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スマホ依存、つながり依存は、程度の差はありますが、日常生活に支障をきたすことがあります。</a:t>
            </a:r>
            <a:endParaRPr kumimoji="1" lang="en-US" altLang="ja-JP" dirty="0" smtClean="0"/>
          </a:p>
          <a:p>
            <a:endParaRPr lang="en-US" altLang="ja-JP" dirty="0" smtClean="0"/>
          </a:p>
          <a:p>
            <a:r>
              <a:rPr kumimoji="1" lang="ja-JP" altLang="en-US" dirty="0" smtClean="0"/>
              <a:t>１０項目の依存症の症状や精神状態をあげてみましたが、皆さんは、このうちどれかに当てはまるものはありませんか</a:t>
            </a:r>
            <a:r>
              <a:rPr kumimoji="1" lang="en-US" altLang="ja-JP" dirty="0" smtClean="0"/>
              <a:t>?</a:t>
            </a:r>
          </a:p>
          <a:p>
            <a:endParaRPr lang="en-US" altLang="ja-JP" dirty="0" smtClean="0"/>
          </a:p>
          <a:p>
            <a:r>
              <a:rPr kumimoji="1" lang="ja-JP" altLang="en-US" dirty="0" smtClean="0"/>
              <a:t>依存症になる前に、スマホ画面の向こう側、ネットの向こう側にいる</a:t>
            </a:r>
            <a:r>
              <a:rPr kumimoji="1" lang="en-US" altLang="ja-JP" dirty="0" smtClean="0"/>
              <a:t>｢</a:t>
            </a:r>
            <a:r>
              <a:rPr kumimoji="1" lang="ja-JP" altLang="en-US" dirty="0" smtClean="0"/>
              <a:t>誰か</a:t>
            </a:r>
            <a:r>
              <a:rPr kumimoji="1" lang="en-US" altLang="ja-JP" dirty="0" smtClean="0"/>
              <a:t>｣</a:t>
            </a:r>
            <a:r>
              <a:rPr kumimoji="1" lang="ja-JP" altLang="en-US" dirty="0" smtClean="0"/>
              <a:t>とつながることよりも、顔が見える、あなたの隣にいる人と、ちゃんとコミュニケーションをとるように心がけてみませんか</a:t>
            </a:r>
            <a:r>
              <a:rPr kumimoji="1" lang="en-US" altLang="ja-JP"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DF2AECDC-8058-43E6-822A-6C0ADECC4A7B}"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718692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4123163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1413486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1528720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7" y="1709738"/>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7"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1707311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3531147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225486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319282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424663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266081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65619F-45EA-4AA1-8E48-66470B992F2B}" type="datetimeFigureOut">
              <a:rPr kumimoji="1" lang="ja-JP" altLang="en-US" smtClean="0"/>
              <a:pPr/>
              <a:t>2018/2/1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163581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65619F-45EA-4AA1-8E48-66470B992F2B}" type="datetimeFigureOut">
              <a:rPr kumimoji="1" lang="ja-JP" altLang="en-US" smtClean="0"/>
              <a:pPr/>
              <a:t>2018/2/1</a:t>
            </a:fld>
            <a:endParaRPr kumimoji="1" lang="ja-JP" altLang="en-US" dirty="0"/>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920255-E80E-46AB-BCD0-035F76C5BE62}" type="slidenum">
              <a:rPr kumimoji="1" lang="ja-JP" altLang="en-US" smtClean="0"/>
              <a:pPr/>
              <a:t>‹#›</a:t>
            </a:fld>
            <a:endParaRPr kumimoji="1" lang="ja-JP" altLang="en-US" dirty="0"/>
          </a:p>
        </p:txBody>
      </p:sp>
    </p:spTree>
    <p:extLst>
      <p:ext uri="{BB962C8B-B14F-4D97-AF65-F5344CB8AC3E}">
        <p14:creationId xmlns:p14="http://schemas.microsoft.com/office/powerpoint/2010/main" val="2173637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248194" y="540732"/>
            <a:ext cx="8647612" cy="1226366"/>
          </a:xfrm>
          <a:prstGeom prst="rect">
            <a:avLst/>
          </a:prstGeom>
          <a:noFill/>
        </p:spPr>
        <p:txBody>
          <a:bodyPr wrap="square" lIns="117226" tIns="58613" rIns="117226" bIns="58613" rtlCol="0">
            <a:spAutoFit/>
          </a:bodyPr>
          <a:lstStyle/>
          <a:p>
            <a:pPr algn="ctr"/>
            <a:r>
              <a:rPr lang="ja-JP" altLang="en-US" sz="7200" dirty="0" smtClean="0">
                <a:solidFill>
                  <a:srgbClr val="FFFF00"/>
                </a:solidFill>
                <a:latin typeface="ＤＦ平成明朝体W7" pitchFamily="17" charset="-128"/>
                <a:ea typeface="ＤＦ平成明朝体W7" pitchFamily="17" charset="-128"/>
              </a:rPr>
              <a:t>スマホ依存を</a:t>
            </a:r>
            <a:r>
              <a:rPr lang="ja-JP" altLang="en-US" sz="7200" dirty="0" smtClean="0">
                <a:solidFill>
                  <a:srgbClr val="FFFF00"/>
                </a:solidFill>
                <a:latin typeface="ＤＦ平成明朝体W7" pitchFamily="17" charset="-128"/>
                <a:ea typeface="ＤＦ平成明朝体W7" pitchFamily="17" charset="-128"/>
              </a:rPr>
              <a:t>防ぐ</a:t>
            </a:r>
            <a:endParaRPr lang="ja-JP" altLang="en-US" sz="5400" dirty="0">
              <a:solidFill>
                <a:srgbClr val="FFFF00"/>
              </a:solidFill>
              <a:latin typeface="ＤＦ平成明朝体W7" pitchFamily="17" charset="-128"/>
              <a:ea typeface="ＤＦ平成明朝体W7" pitchFamily="17" charset="-128"/>
            </a:endParaRPr>
          </a:p>
        </p:txBody>
      </p:sp>
      <p:sp>
        <p:nvSpPr>
          <p:cNvPr id="3" name="正方形/長方形 2"/>
          <p:cNvSpPr/>
          <p:nvPr/>
        </p:nvSpPr>
        <p:spPr>
          <a:xfrm>
            <a:off x="365760" y="3484667"/>
            <a:ext cx="8556172" cy="1754326"/>
          </a:xfrm>
          <a:prstGeom prst="rect">
            <a:avLst/>
          </a:prstGeom>
        </p:spPr>
        <p:txBody>
          <a:bodyPr wrap="square">
            <a:spAutoFit/>
          </a:bodyPr>
          <a:lstStyle/>
          <a:p>
            <a:pPr algn="ctr"/>
            <a:r>
              <a:rPr lang="en-US" altLang="ja-JP" sz="2800" dirty="0" smtClean="0">
                <a:solidFill>
                  <a:schemeClr val="bg1"/>
                </a:solidFill>
              </a:rPr>
              <a:t>｢</a:t>
            </a:r>
            <a:r>
              <a:rPr lang="ja-JP" altLang="en-US" sz="2800" dirty="0" smtClean="0">
                <a:solidFill>
                  <a:schemeClr val="bg1"/>
                </a:solidFill>
              </a:rPr>
              <a:t>運動調節</a:t>
            </a:r>
            <a:r>
              <a:rPr lang="en-US" altLang="ja-JP" sz="2800" dirty="0" smtClean="0">
                <a:solidFill>
                  <a:schemeClr val="bg1"/>
                </a:solidFill>
              </a:rPr>
              <a:t>｣</a:t>
            </a:r>
            <a:r>
              <a:rPr lang="ja-JP" altLang="en-US" sz="2800" dirty="0" smtClean="0">
                <a:solidFill>
                  <a:schemeClr val="bg1"/>
                </a:solidFill>
              </a:rPr>
              <a:t>　</a:t>
            </a:r>
            <a:r>
              <a:rPr lang="en-US" altLang="ja-JP" sz="2800" dirty="0" smtClean="0">
                <a:solidFill>
                  <a:schemeClr val="bg1"/>
                </a:solidFill>
              </a:rPr>
              <a:t>｢</a:t>
            </a:r>
            <a:r>
              <a:rPr lang="ja-JP" altLang="en-US" sz="2800" dirty="0" smtClean="0">
                <a:solidFill>
                  <a:schemeClr val="bg1"/>
                </a:solidFill>
              </a:rPr>
              <a:t>ホルモン調節</a:t>
            </a:r>
            <a:r>
              <a:rPr lang="en-US" altLang="ja-JP" sz="2800" dirty="0" smtClean="0">
                <a:solidFill>
                  <a:schemeClr val="bg1"/>
                </a:solidFill>
              </a:rPr>
              <a:t>｣</a:t>
            </a:r>
            <a:r>
              <a:rPr lang="ja-JP" altLang="en-US" sz="2800" dirty="0" smtClean="0">
                <a:solidFill>
                  <a:schemeClr val="bg1"/>
                </a:solidFill>
              </a:rPr>
              <a:t>　「快の感情」</a:t>
            </a:r>
            <a:endParaRPr lang="en-US" altLang="ja-JP" sz="2800" dirty="0" smtClean="0">
              <a:solidFill>
                <a:schemeClr val="bg1"/>
              </a:solidFill>
            </a:endParaRPr>
          </a:p>
          <a:p>
            <a:pPr algn="ctr"/>
            <a:r>
              <a:rPr lang="ja-JP" altLang="en-US" sz="2800" dirty="0" smtClean="0">
                <a:solidFill>
                  <a:schemeClr val="bg1"/>
                </a:solidFill>
              </a:rPr>
              <a:t>「意欲」　「学習」　に関わる、脳内の</a:t>
            </a:r>
            <a:r>
              <a:rPr lang="ja-JP" altLang="en-US" sz="2800" u="sng" dirty="0" smtClean="0">
                <a:solidFill>
                  <a:schemeClr val="bg1"/>
                </a:solidFill>
              </a:rPr>
              <a:t>神経伝達物質</a:t>
            </a:r>
            <a:endParaRPr lang="en-US" altLang="ja-JP" sz="2800" u="sng" dirty="0" smtClean="0">
              <a:solidFill>
                <a:schemeClr val="bg1"/>
              </a:solidFill>
            </a:endParaRPr>
          </a:p>
          <a:p>
            <a:endParaRPr lang="en-US" altLang="ja-JP" sz="1600" u="sng" dirty="0" smtClean="0">
              <a:solidFill>
                <a:schemeClr val="bg1"/>
              </a:solidFill>
            </a:endParaRPr>
          </a:p>
          <a:p>
            <a:pPr algn="ctr"/>
            <a:r>
              <a:rPr lang="ja-JP" altLang="en-US" sz="3600" u="sng" dirty="0" smtClean="0">
                <a:solidFill>
                  <a:srgbClr val="FFFF00"/>
                </a:solidFill>
              </a:rPr>
              <a:t>「ドーパミン」</a:t>
            </a:r>
            <a:r>
              <a:rPr lang="ja-JP" altLang="en-US" sz="2800" dirty="0" smtClean="0">
                <a:solidFill>
                  <a:schemeClr val="bg1"/>
                </a:solidFill>
              </a:rPr>
              <a:t>が影響する</a:t>
            </a:r>
            <a:r>
              <a:rPr lang="en-US" altLang="ja-JP" sz="2800" dirty="0" smtClean="0">
                <a:solidFill>
                  <a:schemeClr val="bg1"/>
                </a:solidFill>
              </a:rPr>
              <a:t>!</a:t>
            </a:r>
            <a:endParaRPr lang="ja-JP" altLang="en-US" sz="2800" dirty="0">
              <a:solidFill>
                <a:schemeClr val="bg1"/>
              </a:solidFill>
            </a:endParaRPr>
          </a:p>
        </p:txBody>
      </p:sp>
      <p:sp>
        <p:nvSpPr>
          <p:cNvPr id="5" name="テキスト ボックス 4"/>
          <p:cNvSpPr txBox="1"/>
          <p:nvPr/>
        </p:nvSpPr>
        <p:spPr>
          <a:xfrm>
            <a:off x="5460274" y="5630091"/>
            <a:ext cx="3467616" cy="584775"/>
          </a:xfrm>
          <a:prstGeom prst="rect">
            <a:avLst/>
          </a:prstGeom>
          <a:noFill/>
        </p:spPr>
        <p:txBody>
          <a:bodyPr wrap="none" rtlCol="0">
            <a:spAutoFit/>
          </a:bodyPr>
          <a:lstStyle/>
          <a:p>
            <a:r>
              <a:rPr kumimoji="1" lang="ja-JP" altLang="en-US" sz="3200" dirty="0" smtClean="0">
                <a:solidFill>
                  <a:schemeClr val="bg1"/>
                </a:solidFill>
              </a:rPr>
              <a:t>沖縄県教育委員会</a:t>
            </a:r>
            <a:endParaRPr kumimoji="1" lang="ja-JP" altLang="en-US" sz="3200" dirty="0">
              <a:solidFill>
                <a:schemeClr val="bg1"/>
              </a:solidFill>
            </a:endParaRPr>
          </a:p>
        </p:txBody>
      </p:sp>
      <p:pic>
        <p:nvPicPr>
          <p:cNvPr id="6" name="図 5" descr="b0301101_1211320.jpg"/>
          <p:cNvPicPr>
            <a:picLocks noChangeAspect="1"/>
          </p:cNvPicPr>
          <p:nvPr/>
        </p:nvPicPr>
        <p:blipFill>
          <a:blip r:embed="rId3" cstate="print"/>
          <a:stretch>
            <a:fillRect/>
          </a:stretch>
        </p:blipFill>
        <p:spPr>
          <a:xfrm>
            <a:off x="3596640" y="2034042"/>
            <a:ext cx="1950720" cy="130308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248194" y="1415434"/>
            <a:ext cx="8647612" cy="3934800"/>
          </a:xfrm>
          <a:prstGeom prst="rect">
            <a:avLst/>
          </a:prstGeom>
          <a:noFill/>
        </p:spPr>
        <p:txBody>
          <a:bodyPr wrap="square" lIns="117226" tIns="58613" rIns="117226" bIns="58613" rtlCol="0">
            <a:spAutoFit/>
          </a:bodyPr>
          <a:lstStyle/>
          <a:p>
            <a:pPr algn="ctr"/>
            <a:r>
              <a:rPr lang="ja-JP" altLang="en-US" sz="6600" dirty="0" smtClean="0">
                <a:solidFill>
                  <a:schemeClr val="bg1"/>
                </a:solidFill>
                <a:latin typeface="ＤＦ平成明朝体W7" pitchFamily="17" charset="-128"/>
                <a:ea typeface="ＤＦ平成明朝体W7" pitchFamily="17" charset="-128"/>
              </a:rPr>
              <a:t>スマホ依存は、</a:t>
            </a:r>
            <a:endParaRPr lang="en-US" altLang="ja-JP" sz="6600" dirty="0" smtClean="0">
              <a:solidFill>
                <a:schemeClr val="bg1"/>
              </a:solidFill>
              <a:latin typeface="ＤＦ平成明朝体W7" pitchFamily="17" charset="-128"/>
              <a:ea typeface="ＤＦ平成明朝体W7" pitchFamily="17" charset="-128"/>
            </a:endParaRPr>
          </a:p>
          <a:p>
            <a:pPr algn="ctr"/>
            <a:endParaRPr lang="en-US" altLang="ja-JP" sz="2800" dirty="0" smtClean="0">
              <a:solidFill>
                <a:schemeClr val="bg1"/>
              </a:solidFill>
              <a:latin typeface="ＤＦ平成明朝体W7" pitchFamily="17" charset="-128"/>
              <a:ea typeface="ＤＦ平成明朝体W7" pitchFamily="17" charset="-128"/>
            </a:endParaRPr>
          </a:p>
          <a:p>
            <a:pPr algn="ctr"/>
            <a:r>
              <a:rPr lang="ja-JP" altLang="en-US" sz="6600" dirty="0" smtClean="0">
                <a:solidFill>
                  <a:schemeClr val="bg1"/>
                </a:solidFill>
                <a:latin typeface="ＤＦ平成明朝体W7" pitchFamily="17" charset="-128"/>
                <a:ea typeface="ＤＦ平成明朝体W7" pitchFamily="17" charset="-128"/>
              </a:rPr>
              <a:t>君の未来に影響する</a:t>
            </a:r>
            <a:endParaRPr lang="en-US" altLang="ja-JP" sz="6600" dirty="0" smtClean="0">
              <a:solidFill>
                <a:schemeClr val="bg1"/>
              </a:solidFill>
              <a:latin typeface="ＤＦ平成明朝体W7" pitchFamily="17" charset="-128"/>
              <a:ea typeface="ＤＦ平成明朝体W7" pitchFamily="17" charset="-128"/>
            </a:endParaRPr>
          </a:p>
          <a:p>
            <a:pPr algn="ctr"/>
            <a:endParaRPr lang="en-US" altLang="ja-JP" sz="4400" dirty="0" smtClean="0">
              <a:solidFill>
                <a:schemeClr val="bg1"/>
              </a:solidFill>
              <a:latin typeface="ＤＦ平成明朝体W7" pitchFamily="17" charset="-128"/>
              <a:ea typeface="ＤＦ平成明朝体W7" pitchFamily="17" charset="-128"/>
            </a:endParaRPr>
          </a:p>
          <a:p>
            <a:pPr algn="ctr"/>
            <a:r>
              <a:rPr lang="ja-JP" altLang="en-US" sz="4400" dirty="0" smtClean="0">
                <a:solidFill>
                  <a:schemeClr val="bg1"/>
                </a:solidFill>
                <a:latin typeface="ＤＦ平成明朝体W7" pitchFamily="17" charset="-128"/>
                <a:ea typeface="ＤＦ平成明朝体W7" pitchFamily="17" charset="-128"/>
              </a:rPr>
              <a:t>～君が親になる未来～</a:t>
            </a:r>
            <a:endParaRPr lang="ja-JP" altLang="en-US" sz="3200" dirty="0">
              <a:solidFill>
                <a:schemeClr val="bg1"/>
              </a:solidFill>
              <a:latin typeface="ＤＦ平成明朝体W7" pitchFamily="17" charset="-128"/>
              <a:ea typeface="ＤＦ平成明朝体W7" pitchFamily="17"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テキスト ボックス 6"/>
          <p:cNvSpPr txBox="1"/>
          <p:nvPr/>
        </p:nvSpPr>
        <p:spPr>
          <a:xfrm>
            <a:off x="5014583" y="203982"/>
            <a:ext cx="1661993" cy="6555542"/>
          </a:xfrm>
          <a:prstGeom prst="rect">
            <a:avLst/>
          </a:prstGeom>
          <a:noFill/>
        </p:spPr>
        <p:txBody>
          <a:bodyPr vert="eaVert" wrap="square" rtlCol="0">
            <a:spAutoFit/>
          </a:bodyPr>
          <a:lstStyle/>
          <a:p>
            <a:r>
              <a:rPr lang="ja-JP" altLang="en-US" sz="2400" dirty="0" smtClean="0">
                <a:solidFill>
                  <a:schemeClr val="bg1"/>
                </a:solidFill>
                <a:latin typeface="ＤＨＰ平成明朝体W7" pitchFamily="18" charset="-128"/>
                <a:ea typeface="ＤＨＰ平成明朝体W7" pitchFamily="18" charset="-128"/>
              </a:rPr>
              <a:t>たとえ母乳授乳をしていても、</a:t>
            </a:r>
            <a:endParaRPr lang="en-US" altLang="ja-JP" sz="2400" dirty="0" smtClean="0">
              <a:solidFill>
                <a:schemeClr val="bg1"/>
              </a:solidFill>
              <a:latin typeface="ＤＨＰ平成明朝体W7" pitchFamily="18" charset="-128"/>
              <a:ea typeface="ＤＨＰ平成明朝体W7" pitchFamily="18" charset="-128"/>
            </a:endParaRPr>
          </a:p>
          <a:p>
            <a:r>
              <a:rPr kumimoji="1" lang="ja-JP" altLang="en-US" sz="2400" dirty="0" smtClean="0">
                <a:solidFill>
                  <a:srgbClr val="FFFF00"/>
                </a:solidFill>
                <a:latin typeface="ＤＨＰ平成明朝体W7" pitchFamily="18" charset="-128"/>
                <a:ea typeface="ＤＨＰ平成明朝体W7" pitchFamily="18" charset="-128"/>
              </a:rPr>
              <a:t>お母さんの目が</a:t>
            </a:r>
            <a:r>
              <a:rPr kumimoji="1" lang="ja-JP" altLang="en-US" sz="2400" dirty="0" smtClean="0">
                <a:solidFill>
                  <a:schemeClr val="bg1"/>
                </a:solidFill>
                <a:latin typeface="ＤＨＰ平成明朝体W7" pitchFamily="18" charset="-128"/>
                <a:ea typeface="ＤＨＰ平成明朝体W7" pitchFamily="18" charset="-128"/>
              </a:rPr>
              <a:t>赤ちゃんを見ないで</a:t>
            </a:r>
            <a:endParaRPr kumimoji="1" lang="en-US" altLang="ja-JP" sz="2400" dirty="0" smtClean="0">
              <a:solidFill>
                <a:schemeClr val="bg1"/>
              </a:solidFill>
              <a:latin typeface="ＤＨＰ平成明朝体W7" pitchFamily="18" charset="-128"/>
              <a:ea typeface="ＤＨＰ平成明朝体W7" pitchFamily="18" charset="-128"/>
            </a:endParaRPr>
          </a:p>
          <a:p>
            <a:r>
              <a:rPr kumimoji="1" lang="ja-JP" altLang="en-US" sz="2400" dirty="0" smtClean="0">
                <a:solidFill>
                  <a:srgbClr val="FFFF00"/>
                </a:solidFill>
                <a:latin typeface="ＤＨＰ平成明朝体W7" pitchFamily="18" charset="-128"/>
                <a:ea typeface="ＤＨＰ平成明朝体W7" pitchFamily="18" charset="-128"/>
              </a:rPr>
              <a:t>スマホに釘付け</a:t>
            </a:r>
            <a:r>
              <a:rPr kumimoji="1" lang="ja-JP" altLang="en-US" sz="2400" dirty="0" smtClean="0">
                <a:solidFill>
                  <a:schemeClr val="bg1"/>
                </a:solidFill>
                <a:latin typeface="ＤＨＰ平成明朝体W7" pitchFamily="18" charset="-128"/>
                <a:ea typeface="ＤＨＰ平成明朝体W7" pitchFamily="18" charset="-128"/>
              </a:rPr>
              <a:t>だったら、</a:t>
            </a:r>
            <a:endParaRPr kumimoji="1" lang="en-US" altLang="ja-JP" sz="2400" dirty="0" smtClean="0">
              <a:solidFill>
                <a:schemeClr val="bg1"/>
              </a:solidFill>
              <a:latin typeface="ＤＨＰ平成明朝体W7" pitchFamily="18" charset="-128"/>
              <a:ea typeface="ＤＨＰ平成明朝体W7" pitchFamily="18" charset="-128"/>
            </a:endParaRPr>
          </a:p>
          <a:p>
            <a:r>
              <a:rPr kumimoji="1" lang="ja-JP" altLang="en-US" sz="2400" dirty="0" smtClean="0">
                <a:solidFill>
                  <a:schemeClr val="bg1"/>
                </a:solidFill>
                <a:latin typeface="ＤＨＰ平成明朝体W7" pitchFamily="18" charset="-128"/>
                <a:ea typeface="ＤＨＰ平成明朝体W7" pitchFamily="18" charset="-128"/>
              </a:rPr>
              <a:t>どうなるでしょうか。</a:t>
            </a:r>
            <a:endParaRPr kumimoji="1" lang="en-US" altLang="ja-JP" sz="3600" dirty="0" smtClean="0">
              <a:solidFill>
                <a:srgbClr val="FFFF00"/>
              </a:solidFill>
              <a:latin typeface="ＤＨＰ平成明朝体W7" pitchFamily="18" charset="-128"/>
              <a:ea typeface="ＤＨＰ平成明朝体W7" pitchFamily="18" charset="-128"/>
            </a:endParaRPr>
          </a:p>
        </p:txBody>
      </p:sp>
      <p:sp>
        <p:nvSpPr>
          <p:cNvPr id="8" name="テキスト ボックス 7"/>
          <p:cNvSpPr txBox="1"/>
          <p:nvPr/>
        </p:nvSpPr>
        <p:spPr>
          <a:xfrm>
            <a:off x="6637840" y="189914"/>
            <a:ext cx="2400657" cy="6555542"/>
          </a:xfrm>
          <a:prstGeom prst="rect">
            <a:avLst/>
          </a:prstGeom>
          <a:noFill/>
        </p:spPr>
        <p:txBody>
          <a:bodyPr vert="eaVert" wrap="square" rtlCol="0">
            <a:spAutoFit/>
          </a:bodyPr>
          <a:lstStyle/>
          <a:p>
            <a:r>
              <a:rPr lang="ja-JP" altLang="en-US" sz="2400" dirty="0" smtClean="0">
                <a:solidFill>
                  <a:schemeClr val="bg1"/>
                </a:solidFill>
                <a:latin typeface="ＤＨＰ平成明朝体W7" pitchFamily="18" charset="-128"/>
                <a:ea typeface="ＤＨＰ平成明朝体W7" pitchFamily="18" charset="-128"/>
              </a:rPr>
              <a:t>人間はもともと、</a:t>
            </a:r>
            <a:endParaRPr lang="en-US" altLang="ja-JP" sz="2400" dirty="0" smtClean="0">
              <a:solidFill>
                <a:schemeClr val="bg1"/>
              </a:solidFill>
              <a:latin typeface="ＤＨＰ平成明朝体W7" pitchFamily="18" charset="-128"/>
              <a:ea typeface="ＤＨＰ平成明朝体W7" pitchFamily="18" charset="-128"/>
            </a:endParaRPr>
          </a:p>
          <a:p>
            <a:r>
              <a:rPr lang="ja-JP" altLang="en-US" sz="2400" dirty="0" smtClean="0">
                <a:solidFill>
                  <a:srgbClr val="FFFF00"/>
                </a:solidFill>
                <a:latin typeface="ＤＨＰ平成明朝体W7" pitchFamily="18" charset="-128"/>
                <a:ea typeface="ＤＨＰ平成明朝体W7" pitchFamily="18" charset="-128"/>
              </a:rPr>
              <a:t>光るもの、</a:t>
            </a:r>
            <a:endParaRPr lang="en-US" altLang="ja-JP" sz="2400" dirty="0" smtClean="0">
              <a:solidFill>
                <a:srgbClr val="FFFF00"/>
              </a:solidFill>
              <a:latin typeface="ＤＨＰ平成明朝体W7" pitchFamily="18" charset="-128"/>
              <a:ea typeface="ＤＨＰ平成明朝体W7" pitchFamily="18" charset="-128"/>
            </a:endParaRPr>
          </a:p>
          <a:p>
            <a:r>
              <a:rPr lang="ja-JP" altLang="en-US" sz="2400" dirty="0" smtClean="0">
                <a:solidFill>
                  <a:srgbClr val="FFFF00"/>
                </a:solidFill>
                <a:latin typeface="ＤＨＰ平成明朝体W7" pitchFamily="18" charset="-128"/>
                <a:ea typeface="ＤＨＰ平成明朝体W7" pitchFamily="18" charset="-128"/>
              </a:rPr>
              <a:t>動くもの、</a:t>
            </a:r>
            <a:endParaRPr lang="en-US" altLang="ja-JP" sz="2400" dirty="0" smtClean="0">
              <a:solidFill>
                <a:srgbClr val="FFFF00"/>
              </a:solidFill>
              <a:latin typeface="ＤＨＰ平成明朝体W7" pitchFamily="18" charset="-128"/>
              <a:ea typeface="ＤＨＰ平成明朝体W7" pitchFamily="18" charset="-128"/>
            </a:endParaRPr>
          </a:p>
          <a:p>
            <a:r>
              <a:rPr lang="ja-JP" altLang="en-US" sz="2400" dirty="0" smtClean="0">
                <a:solidFill>
                  <a:srgbClr val="FFFF00"/>
                </a:solidFill>
                <a:latin typeface="ＤＨＰ平成明朝体W7" pitchFamily="18" charset="-128"/>
                <a:ea typeface="ＤＨＰ平成明朝体W7" pitchFamily="18" charset="-128"/>
              </a:rPr>
              <a:t>音がするもの</a:t>
            </a:r>
            <a:r>
              <a:rPr lang="ja-JP" altLang="en-US" sz="2400" dirty="0" smtClean="0">
                <a:solidFill>
                  <a:schemeClr val="bg1"/>
                </a:solidFill>
                <a:latin typeface="ＤＨＰ平成明朝体W7" pitchFamily="18" charset="-128"/>
                <a:ea typeface="ＤＨＰ平成明朝体W7" pitchFamily="18" charset="-128"/>
              </a:rPr>
              <a:t>が</a:t>
            </a:r>
            <a:endParaRPr lang="en-US" altLang="ja-JP" sz="2400" dirty="0" smtClean="0">
              <a:solidFill>
                <a:schemeClr val="bg1"/>
              </a:solidFill>
              <a:latin typeface="ＤＨＰ平成明朝体W7" pitchFamily="18" charset="-128"/>
              <a:ea typeface="ＤＨＰ平成明朝体W7" pitchFamily="18" charset="-128"/>
            </a:endParaRPr>
          </a:p>
          <a:p>
            <a:r>
              <a:rPr kumimoji="1" lang="en-US" altLang="ja-JP" sz="2400" dirty="0" smtClean="0">
                <a:solidFill>
                  <a:schemeClr val="bg1"/>
                </a:solidFill>
                <a:latin typeface="ＤＨＰ平成明朝体W7" pitchFamily="18" charset="-128"/>
                <a:ea typeface="ＤＨＰ平成明朝体W7" pitchFamily="18" charset="-128"/>
              </a:rPr>
              <a:t>｢</a:t>
            </a:r>
            <a:r>
              <a:rPr kumimoji="1" lang="ja-JP" altLang="en-US" sz="2400" dirty="0" smtClean="0">
                <a:solidFill>
                  <a:schemeClr val="bg1"/>
                </a:solidFill>
                <a:latin typeface="ＤＨＰ平成明朝体W7" pitchFamily="18" charset="-128"/>
                <a:ea typeface="ＤＨＰ平成明朝体W7" pitchFamily="18" charset="-128"/>
              </a:rPr>
              <a:t>気になってしょうがない</a:t>
            </a:r>
            <a:r>
              <a:rPr kumimoji="1" lang="en-US" altLang="ja-JP" sz="2400" dirty="0" smtClean="0">
                <a:solidFill>
                  <a:schemeClr val="bg1"/>
                </a:solidFill>
                <a:latin typeface="ＤＨＰ平成明朝体W7" pitchFamily="18" charset="-128"/>
                <a:ea typeface="ＤＨＰ平成明朝体W7" pitchFamily="18" charset="-128"/>
              </a:rPr>
              <a:t>｣</a:t>
            </a:r>
          </a:p>
          <a:p>
            <a:r>
              <a:rPr kumimoji="1" lang="ja-JP" altLang="en-US" sz="2400" dirty="0" smtClean="0">
                <a:solidFill>
                  <a:schemeClr val="bg1"/>
                </a:solidFill>
                <a:latin typeface="ＤＨＰ平成明朝体W7" pitchFamily="18" charset="-128"/>
                <a:ea typeface="ＤＨＰ平成明朝体W7" pitchFamily="18" charset="-128"/>
              </a:rPr>
              <a:t>生き物なのです。</a:t>
            </a:r>
            <a:endParaRPr kumimoji="1" lang="en-US" altLang="ja-JP" sz="3600" dirty="0" smtClean="0">
              <a:solidFill>
                <a:srgbClr val="FFFF00"/>
              </a:solidFill>
              <a:latin typeface="ＤＨＰ平成明朝体W7" pitchFamily="18" charset="-128"/>
              <a:ea typeface="ＤＨＰ平成明朝体W7" pitchFamily="18" charset="-128"/>
            </a:endParaRPr>
          </a:p>
        </p:txBody>
      </p:sp>
      <p:sp>
        <p:nvSpPr>
          <p:cNvPr id="9" name="テキスト ボックス 8"/>
          <p:cNvSpPr txBox="1"/>
          <p:nvPr/>
        </p:nvSpPr>
        <p:spPr>
          <a:xfrm>
            <a:off x="2565188" y="218050"/>
            <a:ext cx="2400657" cy="6555542"/>
          </a:xfrm>
          <a:prstGeom prst="rect">
            <a:avLst/>
          </a:prstGeom>
          <a:noFill/>
        </p:spPr>
        <p:txBody>
          <a:bodyPr vert="eaVert" wrap="square" rtlCol="0">
            <a:spAutoFit/>
          </a:bodyPr>
          <a:lstStyle/>
          <a:p>
            <a:r>
              <a:rPr kumimoji="1" lang="ja-JP" altLang="en-US" sz="2400" dirty="0" smtClean="0">
                <a:solidFill>
                  <a:schemeClr val="bg1"/>
                </a:solidFill>
                <a:latin typeface="ＤＨＰ平成明朝体W7" pitchFamily="18" charset="-128"/>
                <a:ea typeface="ＤＨＰ平成明朝体W7" pitchFamily="18" charset="-128"/>
              </a:rPr>
              <a:t>あるいは、</a:t>
            </a:r>
            <a:endParaRPr kumimoji="1" lang="en-US" altLang="ja-JP" sz="2400" dirty="0" smtClean="0">
              <a:solidFill>
                <a:schemeClr val="bg1"/>
              </a:solidFill>
              <a:latin typeface="ＤＨＰ平成明朝体W7" pitchFamily="18" charset="-128"/>
              <a:ea typeface="ＤＨＰ平成明朝体W7" pitchFamily="18" charset="-128"/>
            </a:endParaRPr>
          </a:p>
          <a:p>
            <a:r>
              <a:rPr kumimoji="1" lang="ja-JP" altLang="en-US" sz="2400" dirty="0" smtClean="0">
                <a:solidFill>
                  <a:srgbClr val="FFFF00"/>
                </a:solidFill>
                <a:latin typeface="ＤＨＰ平成明朝体W7" pitchFamily="18" charset="-128"/>
                <a:ea typeface="ＤＨＰ平成明朝体W7" pitchFamily="18" charset="-128"/>
              </a:rPr>
              <a:t>赤ちゃんの目が</a:t>
            </a:r>
            <a:endParaRPr kumimoji="1" lang="en-US" altLang="ja-JP" sz="2400" dirty="0" smtClean="0">
              <a:solidFill>
                <a:srgbClr val="FFFF00"/>
              </a:solidFill>
              <a:latin typeface="ＤＨＰ平成明朝体W7" pitchFamily="18" charset="-128"/>
              <a:ea typeface="ＤＨＰ平成明朝体W7" pitchFamily="18" charset="-128"/>
            </a:endParaRPr>
          </a:p>
          <a:p>
            <a:r>
              <a:rPr lang="en-US" altLang="ja-JP" sz="2400" dirty="0" smtClean="0">
                <a:solidFill>
                  <a:schemeClr val="bg1"/>
                </a:solidFill>
                <a:latin typeface="ＤＨＰ平成明朝体W7" pitchFamily="18" charset="-128"/>
                <a:ea typeface="ＤＨＰ平成明朝体W7" pitchFamily="18" charset="-128"/>
              </a:rPr>
              <a:t>｢</a:t>
            </a:r>
            <a:r>
              <a:rPr lang="ja-JP" altLang="en-US" sz="2400" dirty="0" smtClean="0">
                <a:solidFill>
                  <a:schemeClr val="bg1"/>
                </a:solidFill>
                <a:latin typeface="ＤＨＰ平成明朝体W7" pitchFamily="18" charset="-128"/>
                <a:ea typeface="ＤＨＰ平成明朝体W7" pitchFamily="18" charset="-128"/>
              </a:rPr>
              <a:t>光って、動いて、音がする</a:t>
            </a:r>
            <a:r>
              <a:rPr lang="en-US" altLang="ja-JP" sz="2400" dirty="0" smtClean="0">
                <a:solidFill>
                  <a:schemeClr val="bg1"/>
                </a:solidFill>
                <a:latin typeface="ＤＨＰ平成明朝体W7" pitchFamily="18" charset="-128"/>
                <a:ea typeface="ＤＨＰ平成明朝体W7" pitchFamily="18" charset="-128"/>
              </a:rPr>
              <a:t>｣</a:t>
            </a:r>
          </a:p>
          <a:p>
            <a:r>
              <a:rPr lang="ja-JP" altLang="en-US" sz="2400" dirty="0" smtClean="0">
                <a:solidFill>
                  <a:srgbClr val="FFFF00"/>
                </a:solidFill>
                <a:latin typeface="ＤＨＰ平成明朝体W7" pitchFamily="18" charset="-128"/>
                <a:ea typeface="ＤＨＰ平成明朝体W7" pitchFamily="18" charset="-128"/>
              </a:rPr>
              <a:t>ｉＰａｄなどに</a:t>
            </a:r>
            <a:endParaRPr lang="en-US" altLang="ja-JP" sz="2400" dirty="0" smtClean="0">
              <a:solidFill>
                <a:srgbClr val="FFFF00"/>
              </a:solidFill>
              <a:latin typeface="ＤＨＰ平成明朝体W7" pitchFamily="18" charset="-128"/>
              <a:ea typeface="ＤＨＰ平成明朝体W7" pitchFamily="18" charset="-128"/>
            </a:endParaRPr>
          </a:p>
          <a:p>
            <a:r>
              <a:rPr lang="ja-JP" altLang="en-US" sz="2400" dirty="0" smtClean="0">
                <a:solidFill>
                  <a:srgbClr val="FFFF00"/>
                </a:solidFill>
                <a:latin typeface="ＤＨＰ平成明朝体W7" pitchFamily="18" charset="-128"/>
                <a:ea typeface="ＤＨＰ平成明朝体W7" pitchFamily="18" charset="-128"/>
              </a:rPr>
              <a:t>吸い寄せられて</a:t>
            </a:r>
            <a:r>
              <a:rPr lang="ja-JP" altLang="en-US" sz="2400" dirty="0" smtClean="0">
                <a:solidFill>
                  <a:schemeClr val="bg1"/>
                </a:solidFill>
                <a:latin typeface="ＤＨＰ平成明朝体W7" pitchFamily="18" charset="-128"/>
                <a:ea typeface="ＤＨＰ平成明朝体W7" pitchFamily="18" charset="-128"/>
              </a:rPr>
              <a:t>いたら、</a:t>
            </a:r>
            <a:endParaRPr lang="en-US" altLang="ja-JP" sz="2400" dirty="0" smtClean="0">
              <a:solidFill>
                <a:schemeClr val="bg1"/>
              </a:solidFill>
              <a:latin typeface="ＤＨＰ平成明朝体W7" pitchFamily="18" charset="-128"/>
              <a:ea typeface="ＤＨＰ平成明朝体W7" pitchFamily="18" charset="-128"/>
            </a:endParaRPr>
          </a:p>
          <a:p>
            <a:r>
              <a:rPr lang="ja-JP" altLang="en-US" sz="2400" dirty="0" smtClean="0">
                <a:solidFill>
                  <a:schemeClr val="bg1"/>
                </a:solidFill>
                <a:latin typeface="ＤＨＰ平成明朝体W7" pitchFamily="18" charset="-128"/>
                <a:ea typeface="ＤＨＰ平成明朝体W7" pitchFamily="18" charset="-128"/>
              </a:rPr>
              <a:t>どうなるでしょうか。</a:t>
            </a:r>
            <a:endParaRPr kumimoji="1" lang="en-US" altLang="ja-JP" sz="3600" dirty="0" smtClean="0">
              <a:solidFill>
                <a:srgbClr val="FFFF00"/>
              </a:solidFill>
              <a:latin typeface="ＤＨＰ平成明朝体W7" pitchFamily="18" charset="-128"/>
              <a:ea typeface="ＤＨＰ平成明朝体W7" pitchFamily="18" charset="-128"/>
            </a:endParaRPr>
          </a:p>
        </p:txBody>
      </p:sp>
      <p:sp>
        <p:nvSpPr>
          <p:cNvPr id="10" name="テキスト ボックス 9"/>
          <p:cNvSpPr txBox="1"/>
          <p:nvPr/>
        </p:nvSpPr>
        <p:spPr>
          <a:xfrm>
            <a:off x="734678" y="246186"/>
            <a:ext cx="1846659" cy="6555542"/>
          </a:xfrm>
          <a:prstGeom prst="rect">
            <a:avLst/>
          </a:prstGeom>
          <a:noFill/>
        </p:spPr>
        <p:txBody>
          <a:bodyPr vert="eaVert" wrap="square" rtlCol="0">
            <a:spAutoFit/>
          </a:bodyPr>
          <a:lstStyle/>
          <a:p>
            <a:r>
              <a:rPr lang="ja-JP" altLang="en-US" sz="3600" dirty="0" smtClean="0">
                <a:solidFill>
                  <a:srgbClr val="FFFF00"/>
                </a:solidFill>
                <a:latin typeface="ＤＨＰ平成明朝体W7" pitchFamily="18" charset="-128"/>
                <a:ea typeface="ＤＨＰ平成明朝体W7" pitchFamily="18" charset="-128"/>
              </a:rPr>
              <a:t>それでは</a:t>
            </a:r>
            <a:endParaRPr lang="en-US" altLang="ja-JP" sz="3600" dirty="0" smtClean="0">
              <a:solidFill>
                <a:srgbClr val="FFFF00"/>
              </a:solidFill>
              <a:latin typeface="ＤＨＰ平成明朝体W7" pitchFamily="18" charset="-128"/>
              <a:ea typeface="ＤＨＰ平成明朝体W7" pitchFamily="18" charset="-128"/>
            </a:endParaRPr>
          </a:p>
          <a:p>
            <a:r>
              <a:rPr lang="ja-JP" altLang="en-US" sz="3600" dirty="0" smtClean="0">
                <a:solidFill>
                  <a:srgbClr val="FFFF00"/>
                </a:solidFill>
                <a:latin typeface="ＤＨＰ平成明朝体W7" pitchFamily="18" charset="-128"/>
                <a:ea typeface="ＤＨＰ平成明朝体W7" pitchFamily="18" charset="-128"/>
              </a:rPr>
              <a:t>親子の</a:t>
            </a:r>
            <a:r>
              <a:rPr lang="en-US" altLang="ja-JP" sz="3600" dirty="0" smtClean="0">
                <a:solidFill>
                  <a:srgbClr val="FFFF00"/>
                </a:solidFill>
                <a:latin typeface="ＤＨＰ平成明朝体W7" pitchFamily="18" charset="-128"/>
                <a:ea typeface="ＤＨＰ平成明朝体W7" pitchFamily="18" charset="-128"/>
              </a:rPr>
              <a:t>｢</a:t>
            </a:r>
            <a:r>
              <a:rPr lang="ja-JP" altLang="en-US" sz="3600" dirty="0" smtClean="0">
                <a:solidFill>
                  <a:srgbClr val="FFFF00"/>
                </a:solidFill>
                <a:latin typeface="ＤＨＰ平成明朝体W7" pitchFamily="18" charset="-128"/>
                <a:ea typeface="ＤＨＰ平成明朝体W7" pitchFamily="18" charset="-128"/>
              </a:rPr>
              <a:t>まなざし</a:t>
            </a:r>
            <a:r>
              <a:rPr lang="en-US" altLang="ja-JP" sz="3600" dirty="0" smtClean="0">
                <a:solidFill>
                  <a:srgbClr val="FFFF00"/>
                </a:solidFill>
                <a:latin typeface="ＤＨＰ平成明朝体W7" pitchFamily="18" charset="-128"/>
                <a:ea typeface="ＤＨＰ平成明朝体W7" pitchFamily="18" charset="-128"/>
              </a:rPr>
              <a:t>｣</a:t>
            </a:r>
            <a:r>
              <a:rPr lang="ja-JP" altLang="en-US" sz="3600" dirty="0" smtClean="0">
                <a:solidFill>
                  <a:srgbClr val="FFFF00"/>
                </a:solidFill>
                <a:latin typeface="ＤＨＰ平成明朝体W7" pitchFamily="18" charset="-128"/>
                <a:ea typeface="ＤＨＰ平成明朝体W7" pitchFamily="18" charset="-128"/>
              </a:rPr>
              <a:t>は</a:t>
            </a:r>
            <a:endParaRPr lang="en-US" altLang="ja-JP" sz="3600" dirty="0" smtClean="0">
              <a:solidFill>
                <a:srgbClr val="FFFF00"/>
              </a:solidFill>
              <a:latin typeface="ＤＨＰ平成明朝体W7" pitchFamily="18" charset="-128"/>
              <a:ea typeface="ＤＨＰ平成明朝体W7" pitchFamily="18" charset="-128"/>
            </a:endParaRPr>
          </a:p>
          <a:p>
            <a:r>
              <a:rPr lang="ja-JP" altLang="en-US" sz="3600" dirty="0" smtClean="0">
                <a:solidFill>
                  <a:srgbClr val="FFFF00"/>
                </a:solidFill>
                <a:latin typeface="ＤＨＰ平成明朝体W7" pitchFamily="18" charset="-128"/>
                <a:ea typeface="ＤＨＰ平成明朝体W7" pitchFamily="18" charset="-128"/>
              </a:rPr>
              <a:t>かち合わないのです。</a:t>
            </a:r>
            <a:endParaRPr kumimoji="1" lang="en-US" altLang="ja-JP" sz="3600" dirty="0" smtClean="0">
              <a:solidFill>
                <a:srgbClr val="FFFF00"/>
              </a:solidFill>
              <a:latin typeface="ＤＨＰ平成明朝体W7" pitchFamily="18" charset="-128"/>
              <a:ea typeface="ＤＨＰ平成明朝体W7" pitchFamily="18" charset="-128"/>
            </a:endParaRPr>
          </a:p>
        </p:txBody>
      </p:sp>
      <p:sp>
        <p:nvSpPr>
          <p:cNvPr id="11" name="テキスト ボックス 10"/>
          <p:cNvSpPr txBox="1"/>
          <p:nvPr/>
        </p:nvSpPr>
        <p:spPr>
          <a:xfrm>
            <a:off x="-22223" y="3261746"/>
            <a:ext cx="984885" cy="2349361"/>
          </a:xfrm>
          <a:prstGeom prst="rect">
            <a:avLst/>
          </a:prstGeom>
          <a:noFill/>
        </p:spPr>
        <p:txBody>
          <a:bodyPr vert="eaVert" wrap="none" rtlCol="0">
            <a:spAutoFit/>
          </a:bodyPr>
          <a:lstStyle/>
          <a:p>
            <a:r>
              <a:rPr lang="ja-JP" altLang="en-US" sz="2000" dirty="0" smtClean="0">
                <a:solidFill>
                  <a:schemeClr val="bg1"/>
                </a:solidFill>
                <a:latin typeface="ＤＨＰ平成明朝体W7" pitchFamily="18" charset="-128"/>
                <a:ea typeface="ＤＨＰ平成明朝体W7" pitchFamily="18" charset="-128"/>
              </a:rPr>
              <a:t>小児科医</a:t>
            </a:r>
            <a:endParaRPr lang="en-US" altLang="ja-JP" sz="2000" dirty="0" smtClean="0">
              <a:solidFill>
                <a:schemeClr val="bg1"/>
              </a:solidFill>
              <a:latin typeface="ＤＨＰ平成明朝体W7" pitchFamily="18" charset="-128"/>
              <a:ea typeface="ＤＨＰ平成明朝体W7" pitchFamily="18" charset="-128"/>
            </a:endParaRPr>
          </a:p>
          <a:p>
            <a:r>
              <a:rPr kumimoji="1" lang="ja-JP" altLang="en-US" sz="3200" dirty="0" smtClean="0">
                <a:solidFill>
                  <a:schemeClr val="bg1"/>
                </a:solidFill>
                <a:latin typeface="ＤＨＰ平成明朝体W7" pitchFamily="18" charset="-128"/>
                <a:ea typeface="ＤＨＰ平成明朝体W7" pitchFamily="18" charset="-128"/>
              </a:rPr>
              <a:t>　田澤</a:t>
            </a:r>
            <a:r>
              <a:rPr kumimoji="1" lang="ja-JP" altLang="en-US" sz="1600" dirty="0" smtClean="0">
                <a:solidFill>
                  <a:schemeClr val="bg1"/>
                </a:solidFill>
                <a:latin typeface="ＤＨＰ平成明朝体W7" pitchFamily="18" charset="-128"/>
                <a:ea typeface="ＤＨＰ平成明朝体W7" pitchFamily="18" charset="-128"/>
              </a:rPr>
              <a:t>　</a:t>
            </a:r>
            <a:r>
              <a:rPr kumimoji="1" lang="ja-JP" altLang="en-US" sz="3200" dirty="0" smtClean="0">
                <a:solidFill>
                  <a:schemeClr val="bg1"/>
                </a:solidFill>
                <a:latin typeface="ＤＨＰ平成明朝体W7" pitchFamily="18" charset="-128"/>
                <a:ea typeface="ＤＨＰ平成明朝体W7" pitchFamily="18" charset="-128"/>
              </a:rPr>
              <a:t>雄作</a:t>
            </a:r>
            <a:endParaRPr kumimoji="1" lang="ja-JP" altLang="en-US" sz="3200" dirty="0">
              <a:solidFill>
                <a:schemeClr val="bg1"/>
              </a:solidFill>
              <a:latin typeface="ＤＨＰ平成明朝体W7" pitchFamily="18" charset="-128"/>
              <a:ea typeface="ＤＨＰ平成明朝体W7" pitchFamily="18" charset="-128"/>
            </a:endParaRPr>
          </a:p>
        </p:txBody>
      </p:sp>
      <p:grpSp>
        <p:nvGrpSpPr>
          <p:cNvPr id="17" name="グループ化 16"/>
          <p:cNvGrpSpPr/>
          <p:nvPr/>
        </p:nvGrpSpPr>
        <p:grpSpPr>
          <a:xfrm>
            <a:off x="659130" y="-7446"/>
            <a:ext cx="7825740" cy="6865446"/>
            <a:chOff x="496390" y="-7446"/>
            <a:chExt cx="7825740" cy="6865446"/>
          </a:xfrm>
        </p:grpSpPr>
        <p:pic>
          <p:nvPicPr>
            <p:cNvPr id="12" name="図 11" descr="E59BB32-9c86c (1).jpg"/>
            <p:cNvPicPr>
              <a:picLocks noChangeAspect="1"/>
            </p:cNvPicPr>
            <p:nvPr/>
          </p:nvPicPr>
          <p:blipFill>
            <a:blip r:embed="rId3" cstate="print"/>
            <a:stretch>
              <a:fillRect/>
            </a:stretch>
          </p:blipFill>
          <p:spPr>
            <a:xfrm>
              <a:off x="496390" y="-7446"/>
              <a:ext cx="7825740" cy="6865446"/>
            </a:xfrm>
            <a:prstGeom prst="rect">
              <a:avLst/>
            </a:prstGeom>
          </p:spPr>
        </p:pic>
        <p:sp>
          <p:nvSpPr>
            <p:cNvPr id="13" name="テキスト ボックス 12"/>
            <p:cNvSpPr txBox="1"/>
            <p:nvPr/>
          </p:nvSpPr>
          <p:spPr>
            <a:xfrm>
              <a:off x="587829" y="261255"/>
              <a:ext cx="2850460" cy="954107"/>
            </a:xfrm>
            <a:prstGeom prst="rect">
              <a:avLst/>
            </a:prstGeom>
            <a:noFill/>
          </p:spPr>
          <p:txBody>
            <a:bodyPr wrap="none" rtlCol="0">
              <a:spAutoFit/>
            </a:bodyPr>
            <a:lstStyle/>
            <a:p>
              <a:r>
                <a:rPr lang="ja-JP" altLang="en-US" sz="2800" dirty="0" smtClean="0">
                  <a:solidFill>
                    <a:srgbClr val="FF0000"/>
                  </a:solidFill>
                </a:rPr>
                <a:t>身の回りの</a:t>
              </a:r>
              <a:endParaRPr lang="en-US" altLang="ja-JP" sz="2800" dirty="0" smtClean="0">
                <a:solidFill>
                  <a:srgbClr val="FF0000"/>
                </a:solidFill>
              </a:endParaRPr>
            </a:p>
            <a:p>
              <a:r>
                <a:rPr lang="ja-JP" altLang="en-US" sz="2800" dirty="0" smtClean="0">
                  <a:solidFill>
                    <a:srgbClr val="FF0000"/>
                  </a:solidFill>
                </a:rPr>
                <a:t>いろいろな物事に</a:t>
              </a:r>
              <a:endParaRPr kumimoji="1" lang="en-US" altLang="ja-JP" sz="2800" dirty="0" smtClean="0">
                <a:solidFill>
                  <a:srgbClr val="FF0000"/>
                </a:solidFill>
              </a:endParaRPr>
            </a:p>
          </p:txBody>
        </p:sp>
        <p:sp>
          <p:nvSpPr>
            <p:cNvPr id="14" name="テキスト ボックス 13"/>
            <p:cNvSpPr txBox="1"/>
            <p:nvPr/>
          </p:nvSpPr>
          <p:spPr>
            <a:xfrm>
              <a:off x="5669275" y="2495013"/>
              <a:ext cx="2597186" cy="523220"/>
            </a:xfrm>
            <a:prstGeom prst="rect">
              <a:avLst/>
            </a:prstGeom>
            <a:noFill/>
          </p:spPr>
          <p:txBody>
            <a:bodyPr wrap="none" rtlCol="0">
              <a:spAutoFit/>
            </a:bodyPr>
            <a:lstStyle/>
            <a:p>
              <a:r>
                <a:rPr kumimoji="1" lang="ja-JP" altLang="en-US" sz="2800" dirty="0" smtClean="0">
                  <a:solidFill>
                    <a:srgbClr val="FF0000"/>
                  </a:solidFill>
                </a:rPr>
                <a:t>興味関心を持ち</a:t>
              </a:r>
              <a:endParaRPr kumimoji="1" lang="en-US" altLang="ja-JP" sz="2800" dirty="0" smtClean="0">
                <a:solidFill>
                  <a:srgbClr val="FF0000"/>
                </a:solidFill>
              </a:endParaRPr>
            </a:p>
          </p:txBody>
        </p:sp>
        <p:sp>
          <p:nvSpPr>
            <p:cNvPr id="15" name="テキスト ボックス 14"/>
            <p:cNvSpPr txBox="1"/>
            <p:nvPr/>
          </p:nvSpPr>
          <p:spPr>
            <a:xfrm>
              <a:off x="522515" y="4493629"/>
              <a:ext cx="2496196" cy="523220"/>
            </a:xfrm>
            <a:prstGeom prst="rect">
              <a:avLst/>
            </a:prstGeom>
            <a:noFill/>
          </p:spPr>
          <p:txBody>
            <a:bodyPr wrap="none" rtlCol="0">
              <a:spAutoFit/>
            </a:bodyPr>
            <a:lstStyle/>
            <a:p>
              <a:r>
                <a:rPr kumimoji="1" lang="ja-JP" altLang="en-US" sz="2800" dirty="0" smtClean="0">
                  <a:solidFill>
                    <a:srgbClr val="FF0000"/>
                  </a:solidFill>
                </a:rPr>
                <a:t>指さし行動等で</a:t>
              </a:r>
              <a:endParaRPr kumimoji="1" lang="en-US" altLang="ja-JP" sz="2800" dirty="0" smtClean="0">
                <a:solidFill>
                  <a:srgbClr val="FF0000"/>
                </a:solidFill>
              </a:endParaRPr>
            </a:p>
          </p:txBody>
        </p:sp>
        <p:sp>
          <p:nvSpPr>
            <p:cNvPr id="16" name="テキスト ボックス 15"/>
            <p:cNvSpPr txBox="1"/>
            <p:nvPr/>
          </p:nvSpPr>
          <p:spPr>
            <a:xfrm>
              <a:off x="1227909" y="5473337"/>
              <a:ext cx="1928733" cy="523220"/>
            </a:xfrm>
            <a:prstGeom prst="rect">
              <a:avLst/>
            </a:prstGeom>
            <a:noFill/>
          </p:spPr>
          <p:txBody>
            <a:bodyPr wrap="none" rtlCol="0">
              <a:spAutoFit/>
            </a:bodyPr>
            <a:lstStyle/>
            <a:p>
              <a:r>
                <a:rPr kumimoji="1" lang="ja-JP" altLang="en-US" sz="2800" dirty="0" smtClean="0">
                  <a:solidFill>
                    <a:srgbClr val="FF0000"/>
                  </a:solidFill>
                </a:rPr>
                <a:t>世界を学ぶ</a:t>
              </a:r>
              <a:endParaRPr kumimoji="1" lang="en-US" altLang="ja-JP" sz="2800" dirty="0" smtClean="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96936" y="634738"/>
            <a:ext cx="8525411" cy="5694829"/>
          </a:xfrm>
          <a:prstGeom prst="rect">
            <a:avLst/>
          </a:prstGeom>
          <a:noFill/>
          <a:ln w="9525">
            <a:noFill/>
            <a:miter lim="800000"/>
            <a:headEnd/>
            <a:tailEnd/>
          </a:ln>
          <a:effectLst/>
        </p:spPr>
        <p:txBody>
          <a:bodyPr vert="eaVert" wrap="none" lIns="91440" tIns="45720" rIns="91440" bIns="45720" numCol="1" anchor="ctr" anchorCtr="0" compatLnSpc="1">
            <a:prstTxWarp prst="textNoShape">
              <a:avLst/>
            </a:prstTxWarp>
            <a:spAutoFit/>
          </a:bodyPr>
          <a:lstStyle/>
          <a:p>
            <a:r>
              <a:rPr lang="ja-JP" altLang="ja-JP" sz="2400" dirty="0" smtClean="0">
                <a:solidFill>
                  <a:schemeClr val="bg1"/>
                </a:solidFill>
                <a:latin typeface="ＤＨＰ平成明朝体W7" pitchFamily="18" charset="-128"/>
                <a:ea typeface="ＤＨＰ平成明朝体W7" pitchFamily="18" charset="-128"/>
              </a:rPr>
              <a:t>赤ちゃんがいるある母親が、</a:t>
            </a: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｢自分はスマホ依存だ。やめなきゃ｣</a:t>
            </a:r>
            <a:endParaRPr lang="en-US" altLang="ja-JP" sz="2400" dirty="0" smtClean="0">
              <a:solidFill>
                <a:schemeClr val="bg1"/>
              </a:solidFill>
              <a:latin typeface="ＤＨＰ平成明朝体W7" pitchFamily="18" charset="-128"/>
              <a:ea typeface="ＤＨＰ平成明朝体W7" pitchFamily="18" charset="-128"/>
            </a:endParaRP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と気づき、試しに１日、</a:t>
            </a:r>
            <a:endParaRPr lang="en-US" altLang="ja-JP" sz="2400" dirty="0" smtClean="0">
              <a:solidFill>
                <a:schemeClr val="bg1"/>
              </a:solidFill>
              <a:latin typeface="ＤＨＰ平成明朝体W7" pitchFamily="18" charset="-128"/>
              <a:ea typeface="ＤＨＰ平成明朝体W7" pitchFamily="18" charset="-128"/>
            </a:endParaRP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スマホを見るのをがまんして、</a:t>
            </a: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赤ちゃんをずっと見ていたのです。</a:t>
            </a:r>
          </a:p>
          <a:p>
            <a:endParaRPr lang="en-US" altLang="ja-JP" sz="24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するとなんと、</a:t>
            </a: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子どもが泣き声を立てずに</a:t>
            </a: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ママの方をじっと見ていた回数が</a:t>
            </a: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１日に３０～４０回あったというのです！</a:t>
            </a:r>
          </a:p>
          <a:p>
            <a:endParaRPr lang="en-US" altLang="ja-JP" sz="24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つまり、</a:t>
            </a:r>
            <a:endParaRPr lang="en-US" altLang="ja-JP" sz="2400" dirty="0" smtClean="0">
              <a:solidFill>
                <a:schemeClr val="bg1"/>
              </a:solidFill>
              <a:latin typeface="ＤＨＰ平成明朝体W7" pitchFamily="18" charset="-128"/>
              <a:ea typeface="ＤＨＰ平成明朝体W7" pitchFamily="18" charset="-128"/>
            </a:endParaRP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この｢スマホ依存ママ｣は</a:t>
            </a:r>
            <a:endParaRPr lang="en-US" altLang="ja-JP" sz="2400" dirty="0" smtClean="0">
              <a:solidFill>
                <a:schemeClr val="bg1"/>
              </a:solidFill>
              <a:latin typeface="ＤＨＰ平成明朝体W7" pitchFamily="18" charset="-128"/>
              <a:ea typeface="ＤＨＰ平成明朝体W7" pitchFamily="18" charset="-128"/>
            </a:endParaRP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それまで、１日に３０～４０回も</a:t>
            </a: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赤ちゃんの｢母親を求めるまなざし｣を</a:t>
            </a:r>
          </a:p>
          <a:p>
            <a:endParaRPr lang="en-US" altLang="ja-JP" sz="1000" dirty="0" smtClean="0">
              <a:solidFill>
                <a:schemeClr val="bg1"/>
              </a:solidFill>
              <a:latin typeface="ＤＨＰ平成明朝体W7" pitchFamily="18" charset="-128"/>
              <a:ea typeface="ＤＨＰ平成明朝体W7" pitchFamily="18" charset="-128"/>
            </a:endParaRPr>
          </a:p>
          <a:p>
            <a:r>
              <a:rPr lang="ja-JP" altLang="ja-JP" sz="2400" dirty="0" smtClean="0">
                <a:solidFill>
                  <a:schemeClr val="bg1"/>
                </a:solidFill>
                <a:latin typeface="ＤＨＰ平成明朝体W7" pitchFamily="18" charset="-128"/>
                <a:ea typeface="ＤＨＰ平成明朝体W7" pitchFamily="18" charset="-128"/>
              </a:rPr>
              <a:t>｢無視｣し続けていたというのです。</a:t>
            </a:r>
            <a:endParaRPr lang="en-US" altLang="ja-JP" sz="2400" dirty="0" smtClean="0">
              <a:solidFill>
                <a:schemeClr val="bg1"/>
              </a:solidFill>
              <a:latin typeface="ＤＨＰ平成明朝体W7" pitchFamily="18" charset="-128"/>
              <a:ea typeface="ＤＨＰ平成明朝体W7" pitchFamily="18" charset="-128"/>
            </a:endParaRPr>
          </a:p>
          <a:p>
            <a:endParaRPr lang="en-US" altLang="ja-JP" sz="2400" dirty="0" smtClean="0">
              <a:solidFill>
                <a:schemeClr val="bg1"/>
              </a:solidFill>
              <a:latin typeface="ＤＨＰ平成明朝体W7" pitchFamily="18" charset="-128"/>
              <a:ea typeface="ＤＨＰ平成明朝体W7" pitchFamily="18" charset="-128"/>
            </a:endParaRPr>
          </a:p>
          <a:p>
            <a:r>
              <a:rPr lang="en-US" altLang="ja-JP" sz="2400" dirty="0" smtClean="0">
                <a:solidFill>
                  <a:schemeClr val="bg1"/>
                </a:solidFill>
                <a:latin typeface="ＤＨＰ平成明朝体W7" pitchFamily="18" charset="-128"/>
                <a:ea typeface="ＤＨＰ平成明朝体W7" pitchFamily="18" charset="-128"/>
              </a:rPr>
              <a:t>                                       </a:t>
            </a:r>
            <a:r>
              <a:rPr lang="ja-JP" altLang="ja-JP" dirty="0" smtClean="0">
                <a:solidFill>
                  <a:schemeClr val="bg1"/>
                </a:solidFill>
                <a:latin typeface="ＤＨＰ平成明朝体W7" pitchFamily="18" charset="-128"/>
                <a:ea typeface="ＤＨＰ平成明朝体W7" pitchFamily="18" charset="-128"/>
              </a:rPr>
              <a:t>明治大学教授　諸富祥彦</a:t>
            </a:r>
            <a:endParaRPr kumimoji="1" lang="ja-JP" altLang="en-US" b="0" i="0" u="none" strike="noStrike" cap="none" normalizeH="0" baseline="0" dirty="0" smtClean="0">
              <a:ln>
                <a:noFill/>
              </a:ln>
              <a:solidFill>
                <a:schemeClr val="bg1"/>
              </a:solidFill>
              <a:effectLst/>
              <a:latin typeface="ＤＨＰ平成明朝体W7" pitchFamily="18" charset="-128"/>
              <a:ea typeface="ＤＨＰ平成明朝体W7" pitchFamily="18" charset="-128"/>
              <a:cs typeface="ＭＳ Ｐゴシック" pitchFamily="50" charset="-128"/>
            </a:endParaRPr>
          </a:p>
        </p:txBody>
      </p:sp>
      <p:sp>
        <p:nvSpPr>
          <p:cNvPr id="3" name="正方形/長方形 2"/>
          <p:cNvSpPr/>
          <p:nvPr/>
        </p:nvSpPr>
        <p:spPr>
          <a:xfrm rot="20943339">
            <a:off x="215094" y="1805654"/>
            <a:ext cx="8670472" cy="259950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200" dirty="0" smtClean="0">
                <a:solidFill>
                  <a:srgbClr val="FFFF00"/>
                </a:solidFill>
                <a:latin typeface="ＤＨＰ特太ゴシック体" pitchFamily="50" charset="-128"/>
                <a:ea typeface="ＤＨＰ特太ゴシック体" pitchFamily="50" charset="-128"/>
              </a:rPr>
              <a:t>デジタル</a:t>
            </a:r>
            <a:r>
              <a:rPr lang="en-US" altLang="ja-JP" sz="7200" dirty="0" smtClean="0">
                <a:solidFill>
                  <a:srgbClr val="FFFF00"/>
                </a:solidFill>
                <a:latin typeface="ＤＨＰ特太ゴシック体" pitchFamily="50" charset="-128"/>
                <a:ea typeface="ＤＨＰ特太ゴシック体" pitchFamily="50" charset="-128"/>
              </a:rPr>
              <a:t>-</a:t>
            </a:r>
            <a:r>
              <a:rPr lang="ja-JP" altLang="en-US" sz="7200" dirty="0" smtClean="0">
                <a:solidFill>
                  <a:srgbClr val="FFFF00"/>
                </a:solidFill>
                <a:latin typeface="ＤＨＰ特太ゴシック体" pitchFamily="50" charset="-128"/>
                <a:ea typeface="ＤＨＰ特太ゴシック体" pitchFamily="50" charset="-128"/>
              </a:rPr>
              <a:t>ネグレクト</a:t>
            </a:r>
            <a:endParaRPr kumimoji="1" lang="ja-JP" altLang="en-US" sz="7200" dirty="0">
              <a:solidFill>
                <a:srgbClr val="FFFF00"/>
              </a:solidFill>
              <a:latin typeface="ＤＨＰ特太ゴシック体" pitchFamily="50" charset="-128"/>
              <a:ea typeface="ＤＨＰ特太ゴシック体"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222069" y="2138709"/>
            <a:ext cx="8647612" cy="2580583"/>
          </a:xfrm>
          <a:prstGeom prst="rect">
            <a:avLst/>
          </a:prstGeom>
          <a:noFill/>
        </p:spPr>
        <p:txBody>
          <a:bodyPr wrap="square" lIns="117226" tIns="58613" rIns="117226" bIns="58613" rtlCol="0">
            <a:spAutoFit/>
          </a:bodyPr>
          <a:lstStyle/>
          <a:p>
            <a:pPr algn="ctr"/>
            <a:r>
              <a:rPr lang="en-US" altLang="ja-JP" sz="6000" dirty="0" smtClean="0">
                <a:solidFill>
                  <a:schemeClr val="bg1"/>
                </a:solidFill>
                <a:latin typeface="ＤＦ平成明朝体W7" pitchFamily="17" charset="-128"/>
                <a:ea typeface="ＤＦ平成明朝体W7" pitchFamily="17" charset="-128"/>
              </a:rPr>
              <a:t>『</a:t>
            </a:r>
            <a:r>
              <a:rPr lang="ja-JP" altLang="en-US" sz="6000" dirty="0" smtClean="0">
                <a:solidFill>
                  <a:schemeClr val="bg1"/>
                </a:solidFill>
                <a:latin typeface="ＤＦ平成明朝体W7" pitchFamily="17" charset="-128"/>
                <a:ea typeface="ＤＦ平成明朝体W7" pitchFamily="17" charset="-128"/>
              </a:rPr>
              <a:t>いない</a:t>
            </a:r>
            <a:r>
              <a:rPr lang="ja-JP" altLang="en-US" sz="2800" dirty="0" smtClean="0">
                <a:solidFill>
                  <a:schemeClr val="bg1"/>
                </a:solidFill>
                <a:latin typeface="ＤＦ平成明朝体W7" pitchFamily="17" charset="-128"/>
                <a:ea typeface="ＤＦ平成明朝体W7" pitchFamily="17" charset="-128"/>
              </a:rPr>
              <a:t>　</a:t>
            </a:r>
            <a:r>
              <a:rPr lang="ja-JP" altLang="en-US" sz="6000" dirty="0" smtClean="0">
                <a:solidFill>
                  <a:schemeClr val="bg1"/>
                </a:solidFill>
                <a:latin typeface="ＤＦ平成明朝体W7" pitchFamily="17" charset="-128"/>
                <a:ea typeface="ＤＦ平成明朝体W7" pitchFamily="17" charset="-128"/>
              </a:rPr>
              <a:t>いない</a:t>
            </a:r>
            <a:r>
              <a:rPr lang="ja-JP" altLang="en-US" sz="2800" dirty="0" smtClean="0">
                <a:solidFill>
                  <a:schemeClr val="bg1"/>
                </a:solidFill>
                <a:latin typeface="ＤＦ平成明朝体W7" pitchFamily="17" charset="-128"/>
                <a:ea typeface="ＤＦ平成明朝体W7" pitchFamily="17" charset="-128"/>
              </a:rPr>
              <a:t>　</a:t>
            </a:r>
            <a:r>
              <a:rPr lang="ja-JP" altLang="en-US" sz="6000" dirty="0" err="1" smtClean="0">
                <a:solidFill>
                  <a:schemeClr val="bg1"/>
                </a:solidFill>
                <a:latin typeface="ＤＦ平成明朝体W7" pitchFamily="17" charset="-128"/>
                <a:ea typeface="ＤＦ平成明朝体W7" pitchFamily="17" charset="-128"/>
              </a:rPr>
              <a:t>ば</a:t>
            </a:r>
            <a:r>
              <a:rPr lang="ja-JP" altLang="en-US" sz="5400" dirty="0" err="1" smtClean="0">
                <a:solidFill>
                  <a:schemeClr val="bg1"/>
                </a:solidFill>
                <a:latin typeface="ＤＦ平成明朝体W7" pitchFamily="17" charset="-128"/>
                <a:ea typeface="ＤＦ平成明朝体W7" pitchFamily="17" charset="-128"/>
              </a:rPr>
              <a:t>あ</a:t>
            </a:r>
            <a:r>
              <a:rPr lang="en-US" altLang="ja-JP" sz="6000" dirty="0" smtClean="0">
                <a:solidFill>
                  <a:schemeClr val="bg1"/>
                </a:solidFill>
                <a:latin typeface="ＤＦ平成明朝体W7" pitchFamily="17" charset="-128"/>
                <a:ea typeface="ＤＦ平成明朝体W7" pitchFamily="17" charset="-128"/>
              </a:rPr>
              <a:t>』</a:t>
            </a:r>
          </a:p>
          <a:p>
            <a:pPr algn="ctr"/>
            <a:endParaRPr lang="en-US" altLang="ja-JP" sz="6000" dirty="0" smtClean="0">
              <a:solidFill>
                <a:schemeClr val="bg1"/>
              </a:solidFill>
              <a:latin typeface="ＤＦ平成明朝体W7" pitchFamily="17" charset="-128"/>
              <a:ea typeface="ＤＦ平成明朝体W7" pitchFamily="17" charset="-128"/>
            </a:endParaRPr>
          </a:p>
          <a:p>
            <a:pPr algn="ctr"/>
            <a:r>
              <a:rPr lang="ja-JP" altLang="en-US" sz="4000" dirty="0" smtClean="0">
                <a:solidFill>
                  <a:schemeClr val="bg1"/>
                </a:solidFill>
                <a:latin typeface="ＤＦ平成明朝体W7" pitchFamily="17" charset="-128"/>
                <a:ea typeface="ＤＦ平成明朝体W7" pitchFamily="17" charset="-128"/>
              </a:rPr>
              <a:t>～赤ちゃんが</a:t>
            </a:r>
            <a:r>
              <a:rPr lang="en-US" altLang="ja-JP" sz="4000" dirty="0" smtClean="0">
                <a:solidFill>
                  <a:schemeClr val="bg1"/>
                </a:solidFill>
                <a:latin typeface="ＤＦ平成明朝体W7" pitchFamily="17" charset="-128"/>
                <a:ea typeface="ＤＦ平成明朝体W7" pitchFamily="17" charset="-128"/>
              </a:rPr>
              <a:t>｢</a:t>
            </a:r>
            <a:r>
              <a:rPr lang="ja-JP" altLang="en-US" sz="4000" dirty="0" smtClean="0">
                <a:solidFill>
                  <a:schemeClr val="bg1"/>
                </a:solidFill>
                <a:latin typeface="ＤＦ平成明朝体W7" pitchFamily="17" charset="-128"/>
                <a:ea typeface="ＤＦ平成明朝体W7" pitchFamily="17" charset="-128"/>
              </a:rPr>
              <a:t>笑顔</a:t>
            </a:r>
            <a:r>
              <a:rPr lang="en-US" altLang="ja-JP" sz="4000" dirty="0" smtClean="0">
                <a:solidFill>
                  <a:schemeClr val="bg1"/>
                </a:solidFill>
                <a:latin typeface="ＤＦ平成明朝体W7" pitchFamily="17" charset="-128"/>
                <a:ea typeface="ＤＦ平成明朝体W7" pitchFamily="17" charset="-128"/>
              </a:rPr>
              <a:t>｣</a:t>
            </a:r>
            <a:r>
              <a:rPr lang="ja-JP" altLang="en-US" sz="4000" dirty="0" smtClean="0">
                <a:solidFill>
                  <a:schemeClr val="bg1"/>
                </a:solidFill>
                <a:latin typeface="ＤＦ平成明朝体W7" pitchFamily="17" charset="-128"/>
                <a:ea typeface="ＤＦ平成明朝体W7" pitchFamily="17" charset="-128"/>
              </a:rPr>
              <a:t>を覚えるとき～</a:t>
            </a:r>
            <a:endParaRPr lang="ja-JP" altLang="en-US" sz="2800" dirty="0">
              <a:solidFill>
                <a:schemeClr val="bg1"/>
              </a:solidFill>
              <a:latin typeface="ＤＦ平成明朝体W7" pitchFamily="17" charset="-128"/>
              <a:ea typeface="ＤＦ平成明朝体W7" pitchFamily="17"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図 1" descr="inaiinaibaa1.jpg"/>
          <p:cNvPicPr>
            <a:picLocks noChangeAspect="1"/>
          </p:cNvPicPr>
          <p:nvPr/>
        </p:nvPicPr>
        <p:blipFill>
          <a:blip r:embed="rId3" cstate="print"/>
          <a:stretch>
            <a:fillRect/>
          </a:stretch>
        </p:blipFill>
        <p:spPr>
          <a:xfrm>
            <a:off x="899592" y="116632"/>
            <a:ext cx="3168352" cy="3627884"/>
          </a:xfrm>
          <a:prstGeom prst="rect">
            <a:avLst/>
          </a:prstGeom>
        </p:spPr>
      </p:pic>
      <p:pic>
        <p:nvPicPr>
          <p:cNvPr id="3" name="図 2" descr="inaiinaibaa2.jpg"/>
          <p:cNvPicPr>
            <a:picLocks noChangeAspect="1"/>
          </p:cNvPicPr>
          <p:nvPr/>
        </p:nvPicPr>
        <p:blipFill>
          <a:blip r:embed="rId4" cstate="print"/>
          <a:stretch>
            <a:fillRect/>
          </a:stretch>
        </p:blipFill>
        <p:spPr>
          <a:xfrm>
            <a:off x="5048433" y="24868"/>
            <a:ext cx="3328404" cy="3816424"/>
          </a:xfrm>
          <a:prstGeom prst="rect">
            <a:avLst/>
          </a:prstGeom>
        </p:spPr>
      </p:pic>
      <p:sp>
        <p:nvSpPr>
          <p:cNvPr id="4" name="テキスト ボックス 3"/>
          <p:cNvSpPr txBox="1"/>
          <p:nvPr/>
        </p:nvSpPr>
        <p:spPr>
          <a:xfrm>
            <a:off x="3411" y="3612852"/>
            <a:ext cx="4581652" cy="2272807"/>
          </a:xfrm>
          <a:prstGeom prst="rect">
            <a:avLst/>
          </a:prstGeom>
          <a:noFill/>
        </p:spPr>
        <p:txBody>
          <a:bodyPr wrap="square" lIns="117226" tIns="58613" rIns="117226" bIns="58613" rtlCol="0">
            <a:spAutoFit/>
          </a:bodyPr>
          <a:lstStyle/>
          <a:p>
            <a:r>
              <a:rPr lang="ja-JP" altLang="en-US" sz="2800" dirty="0" smtClean="0">
                <a:solidFill>
                  <a:schemeClr val="bg1"/>
                </a:solidFill>
              </a:rPr>
              <a:t>「いない、いない・・・」で、両手で表情を隠すと・・・</a:t>
            </a:r>
            <a:endParaRPr lang="en-US" altLang="ja-JP" sz="2800" dirty="0" smtClean="0">
              <a:solidFill>
                <a:schemeClr val="bg1"/>
              </a:solidFill>
            </a:endParaRPr>
          </a:p>
          <a:p>
            <a:pPr algn="ctr"/>
            <a:r>
              <a:rPr lang="ja-JP" altLang="en-US" sz="2800" dirty="0" smtClean="0">
                <a:solidFill>
                  <a:schemeClr val="bg1"/>
                </a:solidFill>
              </a:rPr>
              <a:t>↓</a:t>
            </a:r>
            <a:endParaRPr lang="en-US" altLang="ja-JP" sz="2800" dirty="0" smtClean="0">
              <a:solidFill>
                <a:schemeClr val="bg1"/>
              </a:solidFill>
            </a:endParaRPr>
          </a:p>
          <a:p>
            <a:r>
              <a:rPr lang="ja-JP" altLang="en-US" sz="2800" dirty="0" smtClean="0">
                <a:solidFill>
                  <a:schemeClr val="bg1"/>
                </a:solidFill>
              </a:rPr>
              <a:t>母親の</a:t>
            </a:r>
            <a:r>
              <a:rPr lang="en-US" altLang="ja-JP" sz="2800" dirty="0" smtClean="0">
                <a:solidFill>
                  <a:schemeClr val="bg1"/>
                </a:solidFill>
              </a:rPr>
              <a:t>｢</a:t>
            </a:r>
            <a:r>
              <a:rPr lang="ja-JP" altLang="en-US" sz="2800" dirty="0" smtClean="0">
                <a:solidFill>
                  <a:schemeClr val="bg1"/>
                </a:solidFill>
              </a:rPr>
              <a:t>目元</a:t>
            </a:r>
            <a:r>
              <a:rPr lang="en-US" altLang="ja-JP" sz="2800" dirty="0" smtClean="0">
                <a:solidFill>
                  <a:schemeClr val="bg1"/>
                </a:solidFill>
              </a:rPr>
              <a:t>｣｢</a:t>
            </a:r>
            <a:r>
              <a:rPr lang="ja-JP" altLang="en-US" sz="2800" dirty="0" smtClean="0">
                <a:solidFill>
                  <a:schemeClr val="bg1"/>
                </a:solidFill>
              </a:rPr>
              <a:t>口元</a:t>
            </a:r>
            <a:r>
              <a:rPr lang="en-US" altLang="ja-JP" sz="2800" dirty="0" smtClean="0">
                <a:solidFill>
                  <a:schemeClr val="bg1"/>
                </a:solidFill>
              </a:rPr>
              <a:t>｣</a:t>
            </a:r>
            <a:r>
              <a:rPr lang="ja-JP" altLang="en-US" sz="2800" dirty="0" smtClean="0">
                <a:solidFill>
                  <a:schemeClr val="bg1"/>
                </a:solidFill>
              </a:rPr>
              <a:t>が隠れる。すると赤ちゃんは・・・</a:t>
            </a:r>
            <a:endParaRPr lang="ja-JP" altLang="en-US" sz="2800" dirty="0">
              <a:solidFill>
                <a:schemeClr val="bg1"/>
              </a:solidFill>
            </a:endParaRPr>
          </a:p>
        </p:txBody>
      </p:sp>
      <p:sp>
        <p:nvSpPr>
          <p:cNvPr id="5" name="テキスト ボックス 4"/>
          <p:cNvSpPr txBox="1"/>
          <p:nvPr/>
        </p:nvSpPr>
        <p:spPr>
          <a:xfrm>
            <a:off x="4728754" y="3665107"/>
            <a:ext cx="4415246" cy="2272807"/>
          </a:xfrm>
          <a:prstGeom prst="rect">
            <a:avLst/>
          </a:prstGeom>
          <a:noFill/>
        </p:spPr>
        <p:txBody>
          <a:bodyPr wrap="square" lIns="117226" tIns="58613" rIns="117226" bIns="58613" rtlCol="0">
            <a:spAutoFit/>
          </a:bodyPr>
          <a:lstStyle/>
          <a:p>
            <a:r>
              <a:rPr lang="ja-JP" altLang="en-US" sz="2800" dirty="0" smtClean="0">
                <a:solidFill>
                  <a:schemeClr val="bg1"/>
                </a:solidFill>
              </a:rPr>
              <a:t>「ばあ！」で、笑顔の</a:t>
            </a:r>
            <a:r>
              <a:rPr lang="ja-JP" altLang="en-US" sz="2800" dirty="0" smtClean="0">
                <a:solidFill>
                  <a:srgbClr val="FFFF00"/>
                </a:solidFill>
              </a:rPr>
              <a:t>表情</a:t>
            </a:r>
            <a:r>
              <a:rPr lang="ja-JP" altLang="en-US" sz="2800" dirty="0" smtClean="0">
                <a:solidFill>
                  <a:schemeClr val="bg1"/>
                </a:solidFill>
              </a:rPr>
              <a:t>を見せた瞬間・・・</a:t>
            </a:r>
            <a:endParaRPr lang="en-US" altLang="ja-JP" sz="2800" dirty="0" smtClean="0">
              <a:solidFill>
                <a:schemeClr val="bg1"/>
              </a:solidFill>
            </a:endParaRPr>
          </a:p>
          <a:p>
            <a:pPr algn="ctr"/>
            <a:r>
              <a:rPr lang="ja-JP" altLang="en-US" sz="2800" dirty="0" smtClean="0">
                <a:solidFill>
                  <a:schemeClr val="bg1"/>
                </a:solidFill>
              </a:rPr>
              <a:t>↓</a:t>
            </a:r>
            <a:endParaRPr lang="en-US" altLang="ja-JP" sz="2800" dirty="0" smtClean="0">
              <a:solidFill>
                <a:schemeClr val="bg1"/>
              </a:solidFill>
            </a:endParaRPr>
          </a:p>
          <a:p>
            <a:r>
              <a:rPr lang="ja-JP" altLang="en-US" sz="2800" dirty="0" smtClean="0">
                <a:solidFill>
                  <a:schemeClr val="bg1"/>
                </a:solidFill>
              </a:rPr>
              <a:t>笑った</a:t>
            </a:r>
            <a:r>
              <a:rPr lang="en-US" altLang="ja-JP" sz="2800" dirty="0" smtClean="0">
                <a:solidFill>
                  <a:schemeClr val="bg1"/>
                </a:solidFill>
              </a:rPr>
              <a:t>｢</a:t>
            </a:r>
            <a:r>
              <a:rPr lang="ja-JP" altLang="en-US" sz="2800" dirty="0" smtClean="0">
                <a:solidFill>
                  <a:schemeClr val="bg1"/>
                </a:solidFill>
              </a:rPr>
              <a:t>目元</a:t>
            </a:r>
            <a:r>
              <a:rPr lang="en-US" altLang="ja-JP" sz="2800" dirty="0" smtClean="0">
                <a:solidFill>
                  <a:schemeClr val="bg1"/>
                </a:solidFill>
              </a:rPr>
              <a:t>｣</a:t>
            </a:r>
            <a:r>
              <a:rPr lang="ja-JP" altLang="en-US" sz="2800" dirty="0" smtClean="0">
                <a:solidFill>
                  <a:schemeClr val="bg1"/>
                </a:solidFill>
              </a:rPr>
              <a:t>や</a:t>
            </a:r>
            <a:r>
              <a:rPr lang="en-US" altLang="ja-JP" sz="2800" dirty="0" smtClean="0">
                <a:solidFill>
                  <a:schemeClr val="bg1"/>
                </a:solidFill>
              </a:rPr>
              <a:t>｢</a:t>
            </a:r>
            <a:r>
              <a:rPr lang="ja-JP" altLang="en-US" sz="2800" dirty="0" smtClean="0">
                <a:solidFill>
                  <a:schemeClr val="bg1"/>
                </a:solidFill>
              </a:rPr>
              <a:t>口元</a:t>
            </a:r>
            <a:r>
              <a:rPr lang="en-US" altLang="ja-JP" sz="2800" dirty="0" smtClean="0">
                <a:solidFill>
                  <a:schemeClr val="bg1"/>
                </a:solidFill>
              </a:rPr>
              <a:t>｣</a:t>
            </a:r>
            <a:r>
              <a:rPr lang="ja-JP" altLang="en-US" sz="2800" dirty="0" smtClean="0">
                <a:solidFill>
                  <a:schemeClr val="bg1"/>
                </a:solidFill>
              </a:rPr>
              <a:t>が</a:t>
            </a:r>
            <a:endParaRPr lang="en-US" altLang="ja-JP" sz="2800" dirty="0" smtClean="0">
              <a:solidFill>
                <a:schemeClr val="bg1"/>
              </a:solidFill>
            </a:endParaRPr>
          </a:p>
          <a:p>
            <a:r>
              <a:rPr lang="ja-JP" altLang="en-US" sz="2800" dirty="0" smtClean="0">
                <a:solidFill>
                  <a:schemeClr val="bg1"/>
                </a:solidFill>
              </a:rPr>
              <a:t>赤ちゃんの前に現れると・・・</a:t>
            </a:r>
            <a:endParaRPr lang="ja-JP" altLang="en-US" sz="2800" dirty="0">
              <a:solidFill>
                <a:schemeClr val="bg1"/>
              </a:solidFill>
            </a:endParaRPr>
          </a:p>
        </p:txBody>
      </p:sp>
      <p:grpSp>
        <p:nvGrpSpPr>
          <p:cNvPr id="9" name="グループ化 8"/>
          <p:cNvGrpSpPr/>
          <p:nvPr/>
        </p:nvGrpSpPr>
        <p:grpSpPr>
          <a:xfrm>
            <a:off x="-1" y="5943600"/>
            <a:ext cx="2207623" cy="914400"/>
            <a:chOff x="-1" y="5943600"/>
            <a:chExt cx="2207623" cy="914400"/>
          </a:xfrm>
        </p:grpSpPr>
        <p:sp>
          <p:nvSpPr>
            <p:cNvPr id="6" name="円/楕円 5"/>
            <p:cNvSpPr/>
            <p:nvPr/>
          </p:nvSpPr>
          <p:spPr>
            <a:xfrm>
              <a:off x="-1" y="5943600"/>
              <a:ext cx="2207623" cy="9144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22515" y="6074227"/>
              <a:ext cx="1107996" cy="646331"/>
            </a:xfrm>
            <a:prstGeom prst="rect">
              <a:avLst/>
            </a:prstGeom>
            <a:noFill/>
          </p:spPr>
          <p:txBody>
            <a:bodyPr wrap="none" rtlCol="0">
              <a:spAutoFit/>
            </a:bodyPr>
            <a:lstStyle/>
            <a:p>
              <a:r>
                <a:rPr kumimoji="1" lang="ja-JP" altLang="en-US" sz="3600" dirty="0" smtClean="0">
                  <a:solidFill>
                    <a:srgbClr val="FF0000"/>
                  </a:solidFill>
                  <a:latin typeface="ＤＨＰ特太ゴシック体" pitchFamily="50" charset="-128"/>
                  <a:ea typeface="ＤＨＰ特太ゴシック体" pitchFamily="50" charset="-128"/>
                </a:rPr>
                <a:t>不安</a:t>
              </a:r>
              <a:endParaRPr kumimoji="1" lang="ja-JP" altLang="en-US" sz="3600" dirty="0">
                <a:solidFill>
                  <a:srgbClr val="FF0000"/>
                </a:solidFill>
                <a:latin typeface="ＤＨＰ特太ゴシック体" pitchFamily="50" charset="-128"/>
                <a:ea typeface="ＤＨＰ特太ゴシック体" pitchFamily="50" charset="-128"/>
              </a:endParaRPr>
            </a:p>
          </p:txBody>
        </p:sp>
      </p:grpSp>
      <p:grpSp>
        <p:nvGrpSpPr>
          <p:cNvPr id="10" name="グループ化 9"/>
          <p:cNvGrpSpPr/>
          <p:nvPr/>
        </p:nvGrpSpPr>
        <p:grpSpPr>
          <a:xfrm>
            <a:off x="2076993" y="5943600"/>
            <a:ext cx="2207623" cy="914400"/>
            <a:chOff x="-1" y="5943600"/>
            <a:chExt cx="2207623" cy="914400"/>
          </a:xfrm>
        </p:grpSpPr>
        <p:sp>
          <p:nvSpPr>
            <p:cNvPr id="11" name="円/楕円 10"/>
            <p:cNvSpPr/>
            <p:nvPr/>
          </p:nvSpPr>
          <p:spPr>
            <a:xfrm>
              <a:off x="-1" y="5943600"/>
              <a:ext cx="2207623" cy="9144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22515" y="6074227"/>
              <a:ext cx="1439818" cy="646331"/>
            </a:xfrm>
            <a:prstGeom prst="rect">
              <a:avLst/>
            </a:prstGeom>
            <a:noFill/>
          </p:spPr>
          <p:txBody>
            <a:bodyPr wrap="none" rtlCol="0">
              <a:spAutoFit/>
            </a:bodyPr>
            <a:lstStyle/>
            <a:p>
              <a:r>
                <a:rPr lang="ja-JP" altLang="en-US" sz="3600" dirty="0" smtClean="0">
                  <a:solidFill>
                    <a:srgbClr val="FF0000"/>
                  </a:solidFill>
                  <a:latin typeface="ＤＨＰ特太ゴシック体" pitchFamily="50" charset="-128"/>
                  <a:ea typeface="ＤＨＰ特太ゴシック体" pitchFamily="50" charset="-128"/>
                </a:rPr>
                <a:t>寂しさ</a:t>
              </a:r>
              <a:endParaRPr kumimoji="1" lang="ja-JP" altLang="en-US" sz="3600" dirty="0">
                <a:solidFill>
                  <a:srgbClr val="FF0000"/>
                </a:solidFill>
                <a:latin typeface="ＤＨＰ特太ゴシック体" pitchFamily="50" charset="-128"/>
                <a:ea typeface="ＤＨＰ特太ゴシック体" pitchFamily="50" charset="-128"/>
              </a:endParaRPr>
            </a:p>
          </p:txBody>
        </p:sp>
      </p:grpSp>
      <p:grpSp>
        <p:nvGrpSpPr>
          <p:cNvPr id="13" name="グループ化 12"/>
          <p:cNvGrpSpPr/>
          <p:nvPr/>
        </p:nvGrpSpPr>
        <p:grpSpPr>
          <a:xfrm>
            <a:off x="4715691" y="5943600"/>
            <a:ext cx="2207623" cy="914400"/>
            <a:chOff x="-1" y="5943600"/>
            <a:chExt cx="2207623" cy="914400"/>
          </a:xfrm>
        </p:grpSpPr>
        <p:sp>
          <p:nvSpPr>
            <p:cNvPr id="14" name="円/楕円 13"/>
            <p:cNvSpPr/>
            <p:nvPr/>
          </p:nvSpPr>
          <p:spPr>
            <a:xfrm>
              <a:off x="-1" y="5943600"/>
              <a:ext cx="2207623" cy="914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22515" y="6074227"/>
              <a:ext cx="1107996" cy="646331"/>
            </a:xfrm>
            <a:prstGeom prst="rect">
              <a:avLst/>
            </a:prstGeom>
            <a:noFill/>
          </p:spPr>
          <p:txBody>
            <a:bodyPr wrap="none" rtlCol="0">
              <a:spAutoFit/>
            </a:bodyPr>
            <a:lstStyle/>
            <a:p>
              <a:r>
                <a:rPr kumimoji="1" lang="ja-JP" altLang="en-US" sz="3600" dirty="0" smtClean="0">
                  <a:solidFill>
                    <a:srgbClr val="FFFF00"/>
                  </a:solidFill>
                  <a:latin typeface="ＤＨＰ特太ゴシック体" pitchFamily="50" charset="-128"/>
                  <a:ea typeface="ＤＨＰ特太ゴシック体" pitchFamily="50" charset="-128"/>
                </a:rPr>
                <a:t>安心</a:t>
              </a:r>
              <a:endParaRPr kumimoji="1" lang="ja-JP" altLang="en-US" sz="3600" dirty="0">
                <a:solidFill>
                  <a:srgbClr val="FFFF00"/>
                </a:solidFill>
                <a:latin typeface="ＤＨＰ特太ゴシック体" pitchFamily="50" charset="-128"/>
                <a:ea typeface="ＤＨＰ特太ゴシック体" pitchFamily="50" charset="-128"/>
              </a:endParaRPr>
            </a:p>
          </p:txBody>
        </p:sp>
      </p:grpSp>
      <p:grpSp>
        <p:nvGrpSpPr>
          <p:cNvPr id="19" name="グループ化 18"/>
          <p:cNvGrpSpPr/>
          <p:nvPr/>
        </p:nvGrpSpPr>
        <p:grpSpPr>
          <a:xfrm>
            <a:off x="6936377" y="5943600"/>
            <a:ext cx="2207623" cy="914400"/>
            <a:chOff x="-1" y="5943600"/>
            <a:chExt cx="2207623" cy="914400"/>
          </a:xfrm>
        </p:grpSpPr>
        <p:sp>
          <p:nvSpPr>
            <p:cNvPr id="20" name="円/楕円 19"/>
            <p:cNvSpPr/>
            <p:nvPr/>
          </p:nvSpPr>
          <p:spPr>
            <a:xfrm>
              <a:off x="-1" y="5943600"/>
              <a:ext cx="2207623" cy="914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209003" y="6087290"/>
              <a:ext cx="1866217" cy="584775"/>
            </a:xfrm>
            <a:prstGeom prst="rect">
              <a:avLst/>
            </a:prstGeom>
            <a:noFill/>
          </p:spPr>
          <p:txBody>
            <a:bodyPr wrap="none" rtlCol="0">
              <a:spAutoFit/>
            </a:bodyPr>
            <a:lstStyle/>
            <a:p>
              <a:r>
                <a:rPr lang="ja-JP" altLang="en-US" sz="3200" dirty="0" smtClean="0">
                  <a:solidFill>
                    <a:srgbClr val="FFFF00"/>
                  </a:solidFill>
                  <a:latin typeface="ＤＨＰ特太ゴシック体" pitchFamily="50" charset="-128"/>
                  <a:ea typeface="ＤＨＰ特太ゴシック体" pitchFamily="50" charset="-128"/>
                </a:rPr>
                <a:t>うれしい！</a:t>
              </a:r>
              <a:endParaRPr kumimoji="1" lang="ja-JP" altLang="en-US" sz="3200" dirty="0">
                <a:solidFill>
                  <a:srgbClr val="FFFF00"/>
                </a:solidFill>
                <a:latin typeface="ＤＨＰ特太ゴシック体" pitchFamily="50" charset="-128"/>
                <a:ea typeface="ＤＨＰ特太ゴシック体" pitchFamily="50" charset="-128"/>
              </a:endParaRPr>
            </a:p>
          </p:txBody>
        </p:sp>
      </p:grpSp>
      <p:sp>
        <p:nvSpPr>
          <p:cNvPr id="22" name="テキスト ボックス 21"/>
          <p:cNvSpPr txBox="1"/>
          <p:nvPr/>
        </p:nvSpPr>
        <p:spPr>
          <a:xfrm>
            <a:off x="212473" y="2468884"/>
            <a:ext cx="8719054" cy="646331"/>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kumimoji="1"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ＤＨＰ特太ゴシック体" pitchFamily="50" charset="-128"/>
                <a:ea typeface="ＤＨＰ特太ゴシック体" pitchFamily="50" charset="-128"/>
              </a:rPr>
              <a:t>赤ちゃんはミラーリングで</a:t>
            </a:r>
            <a:r>
              <a:rPr kumimoji="1" lang="en-US" altLang="ja-JP"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ＤＨＰ特太ゴシック体" pitchFamily="50" charset="-128"/>
                <a:ea typeface="ＤＨＰ特太ゴシック体" pitchFamily="50" charset="-128"/>
              </a:rPr>
              <a:t>｢</a:t>
            </a:r>
            <a:r>
              <a:rPr kumimoji="1"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ＤＨＰ特太ゴシック体" pitchFamily="50" charset="-128"/>
                <a:ea typeface="ＤＨＰ特太ゴシック体" pitchFamily="50" charset="-128"/>
              </a:rPr>
              <a:t>笑顔</a:t>
            </a:r>
            <a:r>
              <a:rPr kumimoji="1" lang="en-US" altLang="ja-JP"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ＤＨＰ特太ゴシック体" pitchFamily="50" charset="-128"/>
                <a:ea typeface="ＤＨＰ特太ゴシック体" pitchFamily="50" charset="-128"/>
              </a:rPr>
              <a:t>｣</a:t>
            </a:r>
            <a:r>
              <a:rPr kumimoji="1"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ＤＨＰ特太ゴシック体" pitchFamily="50" charset="-128"/>
                <a:ea typeface="ＤＨＰ特太ゴシック体" pitchFamily="50" charset="-128"/>
              </a:rPr>
              <a:t>を覚える</a:t>
            </a:r>
            <a:endParaRPr kumimoji="1" lang="ja-JP" alt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ＤＨＰ特太ゴシック体" pitchFamily="50" charset="-128"/>
              <a:ea typeface="ＤＨＰ特太ゴシック体"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 name="テキスト ボックス 30"/>
          <p:cNvSpPr txBox="1"/>
          <p:nvPr/>
        </p:nvSpPr>
        <p:spPr>
          <a:xfrm>
            <a:off x="7470710" y="2155371"/>
            <a:ext cx="1477328" cy="2998578"/>
          </a:xfrm>
          <a:prstGeom prst="rect">
            <a:avLst/>
          </a:prstGeom>
          <a:noFill/>
        </p:spPr>
        <p:txBody>
          <a:bodyPr vert="eaVert" wrap="none" rtlCol="0">
            <a:spAutoFit/>
          </a:bodyPr>
          <a:lstStyle/>
          <a:p>
            <a:r>
              <a:rPr kumimoji="1" lang="ja-JP" altLang="en-US" sz="2800" dirty="0" smtClean="0">
                <a:solidFill>
                  <a:schemeClr val="bg1"/>
                </a:solidFill>
              </a:rPr>
              <a:t>君がもし、</a:t>
            </a:r>
            <a:endParaRPr kumimoji="1" lang="en-US" altLang="ja-JP" sz="2800" dirty="0" smtClean="0">
              <a:solidFill>
                <a:schemeClr val="bg1"/>
              </a:solidFill>
            </a:endParaRPr>
          </a:p>
          <a:p>
            <a:r>
              <a:rPr lang="ja-JP" altLang="en-US" sz="2800" dirty="0" smtClean="0">
                <a:solidFill>
                  <a:schemeClr val="bg1"/>
                </a:solidFill>
              </a:rPr>
              <a:t>そのスマホで</a:t>
            </a:r>
            <a:endParaRPr kumimoji="1" lang="en-US" altLang="ja-JP" sz="2800" dirty="0" smtClean="0">
              <a:solidFill>
                <a:schemeClr val="bg1"/>
              </a:solidFill>
            </a:endParaRPr>
          </a:p>
          <a:p>
            <a:r>
              <a:rPr lang="ja-JP" altLang="en-US" sz="2800" dirty="0" smtClean="0">
                <a:solidFill>
                  <a:schemeClr val="bg1"/>
                </a:solidFill>
              </a:rPr>
              <a:t>悪い使い方をして、</a:t>
            </a:r>
            <a:endParaRPr kumimoji="1" lang="ja-JP" altLang="en-US" sz="2800" dirty="0">
              <a:solidFill>
                <a:schemeClr val="bg1"/>
              </a:solidFill>
            </a:endParaRPr>
          </a:p>
        </p:txBody>
      </p:sp>
      <p:sp>
        <p:nvSpPr>
          <p:cNvPr id="33" name="テキスト ボックス 32"/>
          <p:cNvSpPr txBox="1"/>
          <p:nvPr/>
        </p:nvSpPr>
        <p:spPr>
          <a:xfrm>
            <a:off x="6190368" y="2168434"/>
            <a:ext cx="1046440" cy="2774157"/>
          </a:xfrm>
          <a:prstGeom prst="rect">
            <a:avLst/>
          </a:prstGeom>
          <a:noFill/>
        </p:spPr>
        <p:txBody>
          <a:bodyPr vert="eaVert" wrap="none" rtlCol="0">
            <a:spAutoFit/>
          </a:bodyPr>
          <a:lstStyle/>
          <a:p>
            <a:r>
              <a:rPr kumimoji="1" lang="ja-JP" altLang="en-US" sz="2800" dirty="0" smtClean="0">
                <a:solidFill>
                  <a:schemeClr val="bg1"/>
                </a:solidFill>
              </a:rPr>
              <a:t>他の人に</a:t>
            </a:r>
            <a:endParaRPr kumimoji="1" lang="en-US" altLang="ja-JP" sz="2800" dirty="0" smtClean="0">
              <a:solidFill>
                <a:schemeClr val="bg1"/>
              </a:solidFill>
            </a:endParaRPr>
          </a:p>
          <a:p>
            <a:r>
              <a:rPr lang="ja-JP" altLang="en-US" sz="2800" dirty="0" smtClean="0">
                <a:solidFill>
                  <a:schemeClr val="bg1"/>
                </a:solidFill>
              </a:rPr>
              <a:t>迷惑をかけたり、</a:t>
            </a:r>
            <a:endParaRPr kumimoji="1" lang="ja-JP" altLang="en-US" sz="2800" dirty="0">
              <a:solidFill>
                <a:schemeClr val="bg1"/>
              </a:solidFill>
            </a:endParaRPr>
          </a:p>
        </p:txBody>
      </p:sp>
      <p:sp>
        <p:nvSpPr>
          <p:cNvPr id="34" name="テキスト ボックス 33"/>
          <p:cNvSpPr txBox="1"/>
          <p:nvPr/>
        </p:nvSpPr>
        <p:spPr>
          <a:xfrm>
            <a:off x="2650879" y="2233749"/>
            <a:ext cx="1908215" cy="4365939"/>
          </a:xfrm>
          <a:prstGeom prst="rect">
            <a:avLst/>
          </a:prstGeom>
          <a:noFill/>
        </p:spPr>
        <p:txBody>
          <a:bodyPr vert="eaVert" wrap="none" rtlCol="0">
            <a:spAutoFit/>
          </a:bodyPr>
          <a:lstStyle/>
          <a:p>
            <a:r>
              <a:rPr kumimoji="1" lang="ja-JP" altLang="en-US" sz="2800" dirty="0" smtClean="0">
                <a:solidFill>
                  <a:schemeClr val="bg1"/>
                </a:solidFill>
              </a:rPr>
              <a:t>君にスマホなどを</a:t>
            </a:r>
            <a:endParaRPr kumimoji="1" lang="en-US" altLang="ja-JP" sz="2800" dirty="0" smtClean="0">
              <a:solidFill>
                <a:schemeClr val="bg1"/>
              </a:solidFill>
            </a:endParaRPr>
          </a:p>
          <a:p>
            <a:r>
              <a:rPr lang="ja-JP" altLang="en-US" sz="2800" dirty="0" smtClean="0">
                <a:solidFill>
                  <a:srgbClr val="FFFF00"/>
                </a:solidFill>
              </a:rPr>
              <a:t>持たせてくれた人</a:t>
            </a:r>
            <a:r>
              <a:rPr lang="ja-JP" altLang="en-US" sz="2800" dirty="0" smtClean="0">
                <a:solidFill>
                  <a:schemeClr val="bg1"/>
                </a:solidFill>
              </a:rPr>
              <a:t>や、</a:t>
            </a:r>
            <a:endParaRPr lang="en-US" altLang="ja-JP" sz="2800" dirty="0" smtClean="0">
              <a:solidFill>
                <a:schemeClr val="bg1"/>
              </a:solidFill>
            </a:endParaRPr>
          </a:p>
          <a:p>
            <a:r>
              <a:rPr kumimoji="1" lang="ja-JP" altLang="en-US" sz="2800" dirty="0" smtClean="0">
                <a:solidFill>
                  <a:schemeClr val="bg1"/>
                </a:solidFill>
              </a:rPr>
              <a:t>君を大切に思っている皆が、</a:t>
            </a:r>
            <a:endParaRPr lang="en-US" altLang="ja-JP" sz="2800" dirty="0" smtClean="0">
              <a:solidFill>
                <a:schemeClr val="bg1"/>
              </a:solidFill>
            </a:endParaRPr>
          </a:p>
          <a:p>
            <a:r>
              <a:rPr kumimoji="1" lang="ja-JP" altLang="en-US" sz="2800" dirty="0" smtClean="0">
                <a:solidFill>
                  <a:schemeClr val="bg1"/>
                </a:solidFill>
              </a:rPr>
              <a:t>悲しい思いをするでしょう。</a:t>
            </a:r>
            <a:endParaRPr kumimoji="1" lang="ja-JP" altLang="en-US" sz="2800" dirty="0">
              <a:solidFill>
                <a:schemeClr val="bg1"/>
              </a:solidFill>
            </a:endParaRPr>
          </a:p>
        </p:txBody>
      </p:sp>
      <p:sp>
        <p:nvSpPr>
          <p:cNvPr id="35" name="テキスト ボックス 34"/>
          <p:cNvSpPr txBox="1"/>
          <p:nvPr/>
        </p:nvSpPr>
        <p:spPr>
          <a:xfrm>
            <a:off x="434849" y="2259874"/>
            <a:ext cx="1908215" cy="3716723"/>
          </a:xfrm>
          <a:prstGeom prst="rect">
            <a:avLst/>
          </a:prstGeom>
          <a:noFill/>
        </p:spPr>
        <p:txBody>
          <a:bodyPr vert="eaVert" wrap="none" rtlCol="0">
            <a:spAutoFit/>
          </a:bodyPr>
          <a:lstStyle/>
          <a:p>
            <a:r>
              <a:rPr lang="ja-JP" altLang="en-US" sz="2800" dirty="0" smtClean="0">
                <a:solidFill>
                  <a:schemeClr val="bg1"/>
                </a:solidFill>
              </a:rPr>
              <a:t>スマホなどは、</a:t>
            </a:r>
            <a:endParaRPr lang="en-US" altLang="ja-JP" sz="2800" dirty="0" smtClean="0">
              <a:solidFill>
                <a:schemeClr val="bg1"/>
              </a:solidFill>
            </a:endParaRPr>
          </a:p>
          <a:p>
            <a:r>
              <a:rPr kumimoji="1" lang="ja-JP" altLang="en-US" sz="2800" dirty="0" smtClean="0">
                <a:solidFill>
                  <a:schemeClr val="bg1"/>
                </a:solidFill>
              </a:rPr>
              <a:t>人を悲しませるために</a:t>
            </a:r>
            <a:endParaRPr kumimoji="1" lang="en-US" altLang="ja-JP" sz="2800" dirty="0" smtClean="0">
              <a:solidFill>
                <a:schemeClr val="bg1"/>
              </a:solidFill>
            </a:endParaRPr>
          </a:p>
          <a:p>
            <a:r>
              <a:rPr lang="ja-JP" altLang="en-US" sz="2800" dirty="0" smtClean="0">
                <a:solidFill>
                  <a:schemeClr val="bg1"/>
                </a:solidFill>
              </a:rPr>
              <a:t>発明された</a:t>
            </a:r>
            <a:endParaRPr lang="en-US" altLang="ja-JP" sz="2800" dirty="0" smtClean="0">
              <a:solidFill>
                <a:schemeClr val="bg1"/>
              </a:solidFill>
            </a:endParaRPr>
          </a:p>
          <a:p>
            <a:r>
              <a:rPr lang="ja-JP" altLang="en-US" sz="2800" dirty="0" smtClean="0">
                <a:solidFill>
                  <a:schemeClr val="bg1"/>
                </a:solidFill>
              </a:rPr>
              <a:t>ものではないはず</a:t>
            </a:r>
            <a:r>
              <a:rPr kumimoji="1" lang="ja-JP" altLang="en-US" sz="2800" dirty="0" smtClean="0">
                <a:solidFill>
                  <a:schemeClr val="bg1"/>
                </a:solidFill>
              </a:rPr>
              <a:t>です。</a:t>
            </a:r>
            <a:endParaRPr kumimoji="1" lang="ja-JP" altLang="en-US" sz="2800" dirty="0">
              <a:solidFill>
                <a:schemeClr val="bg1"/>
              </a:solidFill>
            </a:endParaRPr>
          </a:p>
        </p:txBody>
      </p:sp>
      <p:sp>
        <p:nvSpPr>
          <p:cNvPr id="36" name="テキスト ボックス 35"/>
          <p:cNvSpPr txBox="1"/>
          <p:nvPr/>
        </p:nvSpPr>
        <p:spPr>
          <a:xfrm>
            <a:off x="4936339" y="2181496"/>
            <a:ext cx="1046440" cy="3461845"/>
          </a:xfrm>
          <a:prstGeom prst="rect">
            <a:avLst/>
          </a:prstGeom>
          <a:noFill/>
        </p:spPr>
        <p:txBody>
          <a:bodyPr vert="eaVert" wrap="none" rtlCol="0">
            <a:spAutoFit/>
          </a:bodyPr>
          <a:lstStyle/>
          <a:p>
            <a:r>
              <a:rPr kumimoji="1" lang="ja-JP" altLang="en-US" sz="2800" dirty="0" smtClean="0">
                <a:solidFill>
                  <a:schemeClr val="bg1"/>
                </a:solidFill>
              </a:rPr>
              <a:t>他の人を</a:t>
            </a:r>
            <a:endParaRPr kumimoji="1" lang="en-US" altLang="ja-JP" sz="2800" dirty="0" smtClean="0">
              <a:solidFill>
                <a:schemeClr val="bg1"/>
              </a:solidFill>
            </a:endParaRPr>
          </a:p>
          <a:p>
            <a:r>
              <a:rPr lang="ja-JP" altLang="en-US" sz="2800" dirty="0" smtClean="0">
                <a:solidFill>
                  <a:schemeClr val="bg1"/>
                </a:solidFill>
              </a:rPr>
              <a:t>悲しませたりしたら、</a:t>
            </a:r>
            <a:endParaRPr kumimoji="1" lang="ja-JP" altLang="en-US" sz="2800" dirty="0">
              <a:solidFill>
                <a:schemeClr val="bg1"/>
              </a:solidFill>
            </a:endParaRPr>
          </a:p>
        </p:txBody>
      </p:sp>
      <p:sp>
        <p:nvSpPr>
          <p:cNvPr id="27" name="テキスト ボックス 26"/>
          <p:cNvSpPr txBox="1"/>
          <p:nvPr/>
        </p:nvSpPr>
        <p:spPr>
          <a:xfrm>
            <a:off x="1677601" y="1011982"/>
            <a:ext cx="6050054" cy="830997"/>
          </a:xfrm>
          <a:prstGeom prst="rect">
            <a:avLst/>
          </a:prstGeom>
          <a:noFill/>
        </p:spPr>
        <p:txBody>
          <a:bodyPr wrap="none" rtlCol="0">
            <a:spAutoFit/>
          </a:bodyPr>
          <a:lstStyle/>
          <a:p>
            <a:r>
              <a:rPr kumimoji="1" lang="ja-JP" altLang="en-US" sz="4800" u="sng" dirty="0" smtClean="0">
                <a:solidFill>
                  <a:srgbClr val="FFFF00"/>
                </a:solidFill>
              </a:rPr>
              <a:t>契約者は、保護者です</a:t>
            </a:r>
            <a:endParaRPr kumimoji="1" lang="ja-JP" altLang="en-US" sz="4800" dirty="0">
              <a:solidFill>
                <a:schemeClr val="bg1"/>
              </a:solidFill>
            </a:endParaRPr>
          </a:p>
        </p:txBody>
      </p:sp>
      <p:sp>
        <p:nvSpPr>
          <p:cNvPr id="10" name="円形吹き出し 9"/>
          <p:cNvSpPr/>
          <p:nvPr/>
        </p:nvSpPr>
        <p:spPr>
          <a:xfrm>
            <a:off x="2899953" y="222068"/>
            <a:ext cx="3396343" cy="783771"/>
          </a:xfrm>
          <a:prstGeom prst="wedgeEllipseCallout">
            <a:avLst>
              <a:gd name="adj1" fmla="val -3141"/>
              <a:gd name="adj2" fmla="val 87500"/>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800" dirty="0" smtClean="0"/>
              <a:t>基本的には、</a:t>
            </a:r>
            <a:endParaRPr kumimoji="1" lang="ja-JP" altLang="en-US" sz="2800" dirty="0"/>
          </a:p>
        </p:txBody>
      </p:sp>
    </p:spTree>
    <p:extLst>
      <p:ext uri="{BB962C8B-B14F-4D97-AF65-F5344CB8AC3E}">
        <p14:creationId xmlns:p14="http://schemas.microsoft.com/office/powerpoint/2010/main" val="280986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P spid="34" grpId="0"/>
      <p:bldP spid="35" grpId="0"/>
      <p:bldP spid="3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 name="テキスト ボックス 30"/>
          <p:cNvSpPr txBox="1"/>
          <p:nvPr/>
        </p:nvSpPr>
        <p:spPr>
          <a:xfrm>
            <a:off x="7471003" y="2155371"/>
            <a:ext cx="1477328" cy="4523033"/>
          </a:xfrm>
          <a:prstGeom prst="rect">
            <a:avLst/>
          </a:prstGeom>
          <a:noFill/>
        </p:spPr>
        <p:txBody>
          <a:bodyPr vert="eaVert" wrap="none" rtlCol="0">
            <a:spAutoFit/>
          </a:bodyPr>
          <a:lstStyle/>
          <a:p>
            <a:r>
              <a:rPr lang="ja-JP" altLang="en-US" sz="2800" dirty="0" smtClean="0">
                <a:solidFill>
                  <a:schemeClr val="bg1"/>
                </a:solidFill>
              </a:rPr>
              <a:t>あなたが発信した情報には、</a:t>
            </a:r>
            <a:endParaRPr lang="en-US" altLang="ja-JP" sz="2800" dirty="0" smtClean="0">
              <a:solidFill>
                <a:schemeClr val="bg1"/>
              </a:solidFill>
            </a:endParaRPr>
          </a:p>
          <a:p>
            <a:r>
              <a:rPr kumimoji="1" lang="ja-JP" altLang="en-US" sz="2800" dirty="0" smtClean="0">
                <a:solidFill>
                  <a:schemeClr val="bg1"/>
                </a:solidFill>
              </a:rPr>
              <a:t>あなた自身の</a:t>
            </a:r>
            <a:endParaRPr kumimoji="1" lang="en-US" altLang="ja-JP" sz="2800" dirty="0" smtClean="0">
              <a:solidFill>
                <a:schemeClr val="bg1"/>
              </a:solidFill>
            </a:endParaRPr>
          </a:p>
          <a:p>
            <a:r>
              <a:rPr kumimoji="1" lang="ja-JP" altLang="en-US" sz="2800" dirty="0" smtClean="0">
                <a:solidFill>
                  <a:schemeClr val="bg1"/>
                </a:solidFill>
              </a:rPr>
              <a:t>人柄が</a:t>
            </a:r>
            <a:r>
              <a:rPr lang="ja-JP" altLang="en-US" sz="2800" dirty="0" smtClean="0">
                <a:solidFill>
                  <a:schemeClr val="bg1"/>
                </a:solidFill>
              </a:rPr>
              <a:t>現れてきます</a:t>
            </a:r>
            <a:endParaRPr kumimoji="1" lang="ja-JP" altLang="en-US" sz="2800" dirty="0">
              <a:solidFill>
                <a:schemeClr val="bg1"/>
              </a:solidFill>
            </a:endParaRPr>
          </a:p>
        </p:txBody>
      </p:sp>
      <p:sp>
        <p:nvSpPr>
          <p:cNvPr id="33" name="テキスト ボックス 32"/>
          <p:cNvSpPr txBox="1"/>
          <p:nvPr/>
        </p:nvSpPr>
        <p:spPr>
          <a:xfrm>
            <a:off x="4897946" y="2207618"/>
            <a:ext cx="2339102" cy="3503523"/>
          </a:xfrm>
          <a:prstGeom prst="rect">
            <a:avLst/>
          </a:prstGeom>
          <a:noFill/>
        </p:spPr>
        <p:txBody>
          <a:bodyPr vert="eaVert" wrap="none" rtlCol="0">
            <a:spAutoFit/>
          </a:bodyPr>
          <a:lstStyle/>
          <a:p>
            <a:r>
              <a:rPr kumimoji="1" lang="ja-JP" altLang="en-US" sz="2800" dirty="0" smtClean="0">
                <a:solidFill>
                  <a:schemeClr val="bg1"/>
                </a:solidFill>
              </a:rPr>
              <a:t>あなたが優しい思いを</a:t>
            </a:r>
            <a:endParaRPr kumimoji="1" lang="en-US" altLang="ja-JP" sz="2800" dirty="0" smtClean="0">
              <a:solidFill>
                <a:schemeClr val="bg1"/>
              </a:solidFill>
            </a:endParaRPr>
          </a:p>
          <a:p>
            <a:r>
              <a:rPr lang="ja-JP" altLang="en-US" sz="2800" dirty="0" smtClean="0">
                <a:solidFill>
                  <a:schemeClr val="bg1"/>
                </a:solidFill>
              </a:rPr>
              <a:t>発信するなら、</a:t>
            </a:r>
            <a:endParaRPr lang="en-US" altLang="ja-JP" sz="2800" dirty="0" smtClean="0">
              <a:solidFill>
                <a:schemeClr val="bg1"/>
              </a:solidFill>
            </a:endParaRPr>
          </a:p>
          <a:p>
            <a:r>
              <a:rPr kumimoji="1" lang="ja-JP" altLang="en-US" sz="2800" dirty="0" smtClean="0">
                <a:solidFill>
                  <a:schemeClr val="bg1"/>
                </a:solidFill>
              </a:rPr>
              <a:t>あなたのＳＮＳには、</a:t>
            </a:r>
            <a:endParaRPr kumimoji="1" lang="en-US" altLang="ja-JP" sz="2800" dirty="0" smtClean="0">
              <a:solidFill>
                <a:schemeClr val="bg1"/>
              </a:solidFill>
            </a:endParaRPr>
          </a:p>
          <a:p>
            <a:r>
              <a:rPr lang="ja-JP" altLang="en-US" sz="2800" dirty="0" smtClean="0">
                <a:solidFill>
                  <a:schemeClr val="bg1"/>
                </a:solidFill>
              </a:rPr>
              <a:t>優しい</a:t>
            </a:r>
            <a:r>
              <a:rPr lang="en-US" altLang="ja-JP" sz="2800" dirty="0" smtClean="0">
                <a:solidFill>
                  <a:schemeClr val="bg1"/>
                </a:solidFill>
              </a:rPr>
              <a:t>｢</a:t>
            </a:r>
            <a:r>
              <a:rPr lang="ja-JP" altLang="en-US" sz="2800" dirty="0" smtClean="0">
                <a:solidFill>
                  <a:schemeClr val="bg1"/>
                </a:solidFill>
              </a:rPr>
              <a:t>いいね</a:t>
            </a:r>
            <a:r>
              <a:rPr lang="en-US" altLang="ja-JP" sz="2800" dirty="0" smtClean="0">
                <a:solidFill>
                  <a:schemeClr val="bg1"/>
                </a:solidFill>
              </a:rPr>
              <a:t>｣</a:t>
            </a:r>
            <a:r>
              <a:rPr lang="ja-JP" altLang="en-US" sz="2800" dirty="0" smtClean="0">
                <a:solidFill>
                  <a:schemeClr val="bg1"/>
                </a:solidFill>
              </a:rPr>
              <a:t>が</a:t>
            </a:r>
            <a:endParaRPr lang="en-US" altLang="ja-JP" sz="2800" dirty="0" smtClean="0">
              <a:solidFill>
                <a:schemeClr val="bg1"/>
              </a:solidFill>
            </a:endParaRPr>
          </a:p>
          <a:p>
            <a:r>
              <a:rPr kumimoji="1" lang="ja-JP" altLang="en-US" sz="2800" dirty="0" smtClean="0">
                <a:solidFill>
                  <a:schemeClr val="bg1"/>
                </a:solidFill>
              </a:rPr>
              <a:t>たくさんつくでしょう</a:t>
            </a:r>
            <a:endParaRPr kumimoji="1" lang="ja-JP" altLang="en-US" sz="2800" dirty="0">
              <a:solidFill>
                <a:schemeClr val="bg1"/>
              </a:solidFill>
            </a:endParaRPr>
          </a:p>
        </p:txBody>
      </p:sp>
      <p:sp>
        <p:nvSpPr>
          <p:cNvPr id="34" name="テキスト ボックス 33"/>
          <p:cNvSpPr txBox="1"/>
          <p:nvPr/>
        </p:nvSpPr>
        <p:spPr>
          <a:xfrm>
            <a:off x="2650990" y="2233749"/>
            <a:ext cx="1908215" cy="4595169"/>
          </a:xfrm>
          <a:prstGeom prst="rect">
            <a:avLst/>
          </a:prstGeom>
          <a:noFill/>
        </p:spPr>
        <p:txBody>
          <a:bodyPr vert="eaVert" wrap="none" rtlCol="0">
            <a:spAutoFit/>
          </a:bodyPr>
          <a:lstStyle/>
          <a:p>
            <a:r>
              <a:rPr kumimoji="1" lang="ja-JP" altLang="en-US" sz="2800" dirty="0" smtClean="0">
                <a:solidFill>
                  <a:schemeClr val="bg1"/>
                </a:solidFill>
              </a:rPr>
              <a:t>今のうちに、</a:t>
            </a:r>
            <a:endParaRPr kumimoji="1" lang="en-US" altLang="ja-JP" sz="2800" dirty="0" smtClean="0">
              <a:solidFill>
                <a:schemeClr val="bg1"/>
              </a:solidFill>
            </a:endParaRPr>
          </a:p>
          <a:p>
            <a:r>
              <a:rPr lang="ja-JP" altLang="en-US" sz="2800" dirty="0" smtClean="0">
                <a:solidFill>
                  <a:schemeClr val="bg1"/>
                </a:solidFill>
              </a:rPr>
              <a:t>ＳＮＳ等をうまく使いこなす</a:t>
            </a:r>
            <a:endParaRPr lang="en-US" altLang="ja-JP" sz="2800" dirty="0" smtClean="0">
              <a:solidFill>
                <a:schemeClr val="bg1"/>
              </a:solidFill>
            </a:endParaRPr>
          </a:p>
          <a:p>
            <a:r>
              <a:rPr kumimoji="1" lang="en-US" altLang="ja-JP" sz="2800" dirty="0" smtClean="0">
                <a:solidFill>
                  <a:schemeClr val="bg1"/>
                </a:solidFill>
              </a:rPr>
              <a:t>(</a:t>
            </a:r>
            <a:r>
              <a:rPr lang="ja-JP" altLang="en-US" sz="2800" dirty="0" smtClean="0">
                <a:solidFill>
                  <a:schemeClr val="bg1"/>
                </a:solidFill>
              </a:rPr>
              <a:t>ＳＮＳ等</a:t>
            </a:r>
            <a:r>
              <a:rPr kumimoji="1" lang="ja-JP" altLang="en-US" sz="2800" dirty="0" smtClean="0">
                <a:solidFill>
                  <a:schemeClr val="bg1"/>
                </a:solidFill>
              </a:rPr>
              <a:t>に支配されない</a:t>
            </a:r>
            <a:r>
              <a:rPr kumimoji="1" lang="en-US" altLang="ja-JP" sz="2800" dirty="0" smtClean="0">
                <a:solidFill>
                  <a:schemeClr val="bg1"/>
                </a:solidFill>
              </a:rPr>
              <a:t>)</a:t>
            </a:r>
          </a:p>
          <a:p>
            <a:r>
              <a:rPr lang="ja-JP" altLang="en-US" sz="2800" dirty="0" smtClean="0">
                <a:solidFill>
                  <a:schemeClr val="bg1"/>
                </a:solidFill>
              </a:rPr>
              <a:t>自己管理能力を</a:t>
            </a:r>
            <a:r>
              <a:rPr kumimoji="1" lang="ja-JP" altLang="en-US" sz="2800" dirty="0" smtClean="0">
                <a:solidFill>
                  <a:schemeClr val="bg1"/>
                </a:solidFill>
              </a:rPr>
              <a:t>身につけよう</a:t>
            </a:r>
            <a:endParaRPr kumimoji="1" lang="ja-JP" altLang="en-US" sz="2800" dirty="0">
              <a:solidFill>
                <a:schemeClr val="bg1"/>
              </a:solidFill>
            </a:endParaRPr>
          </a:p>
        </p:txBody>
      </p:sp>
      <p:sp>
        <p:nvSpPr>
          <p:cNvPr id="35" name="テキスト ボックス 34"/>
          <p:cNvSpPr txBox="1"/>
          <p:nvPr/>
        </p:nvSpPr>
        <p:spPr>
          <a:xfrm>
            <a:off x="265175" y="2259874"/>
            <a:ext cx="1908215" cy="4604787"/>
          </a:xfrm>
          <a:prstGeom prst="rect">
            <a:avLst/>
          </a:prstGeom>
          <a:noFill/>
        </p:spPr>
        <p:txBody>
          <a:bodyPr vert="eaVert" wrap="none" rtlCol="0">
            <a:spAutoFit/>
          </a:bodyPr>
          <a:lstStyle/>
          <a:p>
            <a:r>
              <a:rPr lang="ja-JP" altLang="en-US" sz="2800" dirty="0" smtClean="0">
                <a:solidFill>
                  <a:schemeClr val="bg1"/>
                </a:solidFill>
              </a:rPr>
              <a:t>ＳＮＳ等を楽しく、</a:t>
            </a:r>
            <a:endParaRPr lang="en-US" altLang="ja-JP" sz="2800" dirty="0" smtClean="0">
              <a:solidFill>
                <a:schemeClr val="bg1"/>
              </a:solidFill>
            </a:endParaRPr>
          </a:p>
          <a:p>
            <a:r>
              <a:rPr lang="ja-JP" altLang="en-US" sz="2800" dirty="0" smtClean="0">
                <a:solidFill>
                  <a:schemeClr val="bg1"/>
                </a:solidFill>
              </a:rPr>
              <a:t>有益に使い、</a:t>
            </a:r>
            <a:endParaRPr lang="en-US" altLang="ja-JP" sz="2800" dirty="0" smtClean="0">
              <a:solidFill>
                <a:schemeClr val="bg1"/>
              </a:solidFill>
            </a:endParaRPr>
          </a:p>
          <a:p>
            <a:r>
              <a:rPr kumimoji="1" lang="ja-JP" altLang="en-US" sz="2800" dirty="0" smtClean="0">
                <a:solidFill>
                  <a:schemeClr val="bg1"/>
                </a:solidFill>
              </a:rPr>
              <a:t>あなた自信と</a:t>
            </a:r>
            <a:endParaRPr kumimoji="1" lang="en-US" altLang="ja-JP" sz="2800" dirty="0" smtClean="0">
              <a:solidFill>
                <a:schemeClr val="bg1"/>
              </a:solidFill>
            </a:endParaRPr>
          </a:p>
          <a:p>
            <a:r>
              <a:rPr lang="ja-JP" altLang="en-US" sz="2800" dirty="0" smtClean="0">
                <a:solidFill>
                  <a:schemeClr val="bg1"/>
                </a:solidFill>
              </a:rPr>
              <a:t>あなたの</a:t>
            </a:r>
            <a:r>
              <a:rPr kumimoji="1" lang="ja-JP" altLang="en-US" sz="2800" dirty="0" smtClean="0">
                <a:solidFill>
                  <a:schemeClr val="bg1"/>
                </a:solidFill>
              </a:rPr>
              <a:t>未来を守りましょう</a:t>
            </a:r>
            <a:endParaRPr kumimoji="1" lang="ja-JP" altLang="en-US" sz="2800" dirty="0">
              <a:solidFill>
                <a:schemeClr val="bg1"/>
              </a:solidFill>
            </a:endParaRPr>
          </a:p>
        </p:txBody>
      </p:sp>
      <p:sp>
        <p:nvSpPr>
          <p:cNvPr id="27" name="テキスト ボックス 26"/>
          <p:cNvSpPr txBox="1"/>
          <p:nvPr/>
        </p:nvSpPr>
        <p:spPr>
          <a:xfrm>
            <a:off x="1678206" y="0"/>
            <a:ext cx="6013185" cy="1938992"/>
          </a:xfrm>
          <a:prstGeom prst="rect">
            <a:avLst/>
          </a:prstGeom>
          <a:noFill/>
        </p:spPr>
        <p:txBody>
          <a:bodyPr wrap="none" rtlCol="0">
            <a:spAutoFit/>
          </a:bodyPr>
          <a:lstStyle/>
          <a:p>
            <a:pPr algn="ctr"/>
            <a:r>
              <a:rPr lang="en-US" altLang="ja-JP" sz="4000" dirty="0" smtClean="0">
                <a:solidFill>
                  <a:srgbClr val="FFFF00"/>
                </a:solidFill>
              </a:rPr>
              <a:t>｢</a:t>
            </a:r>
            <a:r>
              <a:rPr lang="ja-JP" altLang="en-US" sz="4000" dirty="0" smtClean="0">
                <a:solidFill>
                  <a:srgbClr val="FFFF00"/>
                </a:solidFill>
              </a:rPr>
              <a:t>自分に有益な使い方」</a:t>
            </a:r>
            <a:endParaRPr lang="en-US" altLang="ja-JP" sz="4000" dirty="0" smtClean="0">
              <a:solidFill>
                <a:srgbClr val="FFFF00"/>
              </a:solidFill>
            </a:endParaRPr>
          </a:p>
          <a:p>
            <a:pPr algn="ctr"/>
            <a:endParaRPr lang="en-US" altLang="ja-JP" sz="4000" dirty="0" smtClean="0">
              <a:solidFill>
                <a:srgbClr val="FFFF00"/>
              </a:solidFill>
            </a:endParaRPr>
          </a:p>
          <a:p>
            <a:pPr algn="ctr"/>
            <a:r>
              <a:rPr lang="ja-JP" altLang="en-US" sz="4000" dirty="0" smtClean="0">
                <a:solidFill>
                  <a:srgbClr val="FFFF00"/>
                </a:solidFill>
              </a:rPr>
              <a:t>「人のためにもなる使い方」</a:t>
            </a:r>
            <a:endParaRPr kumimoji="1" lang="ja-JP" altLang="en-US" sz="4000" dirty="0">
              <a:solidFill>
                <a:schemeClr val="bg1"/>
              </a:solidFill>
            </a:endParaRPr>
          </a:p>
        </p:txBody>
      </p:sp>
      <p:sp>
        <p:nvSpPr>
          <p:cNvPr id="8" name="下矢印 7"/>
          <p:cNvSpPr/>
          <p:nvPr/>
        </p:nvSpPr>
        <p:spPr>
          <a:xfrm>
            <a:off x="3966883" y="726141"/>
            <a:ext cx="1210235" cy="416859"/>
          </a:xfrm>
          <a:prstGeom prst="down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0986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図 45" descr="brain-anatomy-diagram-sectioned-different-colours-vector-image-illustration-splinting-broken-leg-61345209.jpg"/>
          <p:cNvPicPr>
            <a:picLocks noChangeAspect="1"/>
          </p:cNvPicPr>
          <p:nvPr/>
        </p:nvPicPr>
        <p:blipFill>
          <a:blip r:embed="rId3" cstate="print"/>
          <a:stretch>
            <a:fillRect/>
          </a:stretch>
        </p:blipFill>
        <p:spPr>
          <a:xfrm>
            <a:off x="3081388" y="88261"/>
            <a:ext cx="5881211" cy="6769739"/>
          </a:xfrm>
          <a:prstGeom prst="rect">
            <a:avLst/>
          </a:prstGeom>
        </p:spPr>
      </p:pic>
      <p:grpSp>
        <p:nvGrpSpPr>
          <p:cNvPr id="84" name="グループ化 83"/>
          <p:cNvGrpSpPr/>
          <p:nvPr/>
        </p:nvGrpSpPr>
        <p:grpSpPr>
          <a:xfrm>
            <a:off x="4531453" y="979710"/>
            <a:ext cx="2108851" cy="3374592"/>
            <a:chOff x="3016145" y="979710"/>
            <a:chExt cx="2108851" cy="3374592"/>
          </a:xfrm>
        </p:grpSpPr>
        <p:grpSp>
          <p:nvGrpSpPr>
            <p:cNvPr id="149" name="グループ化 148"/>
            <p:cNvGrpSpPr/>
            <p:nvPr/>
          </p:nvGrpSpPr>
          <p:grpSpPr>
            <a:xfrm>
              <a:off x="3095899" y="979710"/>
              <a:ext cx="2029097" cy="3317969"/>
              <a:chOff x="3095899" y="1293223"/>
              <a:chExt cx="2029097" cy="2699670"/>
            </a:xfrm>
          </p:grpSpPr>
          <p:grpSp>
            <p:nvGrpSpPr>
              <p:cNvPr id="116" name="グループ化 115"/>
              <p:cNvGrpSpPr/>
              <p:nvPr/>
            </p:nvGrpSpPr>
            <p:grpSpPr>
              <a:xfrm>
                <a:off x="3095899" y="1293223"/>
                <a:ext cx="2029097" cy="2699670"/>
                <a:chOff x="2978332" y="1293223"/>
                <a:chExt cx="2029097" cy="2699670"/>
              </a:xfrm>
            </p:grpSpPr>
            <p:sp>
              <p:nvSpPr>
                <p:cNvPr id="48" name="円/楕円 47"/>
                <p:cNvSpPr/>
                <p:nvPr/>
              </p:nvSpPr>
              <p:spPr>
                <a:xfrm>
                  <a:off x="2978332" y="1293223"/>
                  <a:ext cx="143691" cy="11756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p:cNvSpPr/>
                <p:nvPr/>
              </p:nvSpPr>
              <p:spPr>
                <a:xfrm flipH="1" flipV="1">
                  <a:off x="3631475" y="1580606"/>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円/楕円 108"/>
                <p:cNvSpPr/>
                <p:nvPr/>
              </p:nvSpPr>
              <p:spPr>
                <a:xfrm flipH="1" flipV="1">
                  <a:off x="3862252" y="199426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円/楕円 109"/>
                <p:cNvSpPr/>
                <p:nvPr/>
              </p:nvSpPr>
              <p:spPr>
                <a:xfrm flipH="1" flipV="1">
                  <a:off x="4093029" y="2394858"/>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円/楕円 110"/>
                <p:cNvSpPr/>
                <p:nvPr/>
              </p:nvSpPr>
              <p:spPr>
                <a:xfrm flipH="1" flipV="1">
                  <a:off x="4389120" y="2573382"/>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円/楕円 111"/>
                <p:cNvSpPr/>
                <p:nvPr/>
              </p:nvSpPr>
              <p:spPr>
                <a:xfrm flipH="1" flipV="1">
                  <a:off x="4750526" y="3339737"/>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円/楕円 112"/>
                <p:cNvSpPr/>
                <p:nvPr/>
              </p:nvSpPr>
              <p:spPr>
                <a:xfrm flipH="1" flipV="1">
                  <a:off x="4889863" y="3061063"/>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円/楕円 113"/>
                <p:cNvSpPr/>
                <p:nvPr/>
              </p:nvSpPr>
              <p:spPr>
                <a:xfrm flipH="1" flipV="1">
                  <a:off x="4702629" y="279545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円/楕円 114"/>
                <p:cNvSpPr/>
                <p:nvPr/>
              </p:nvSpPr>
              <p:spPr>
                <a:xfrm flipH="1" flipV="1">
                  <a:off x="4828903" y="3823075"/>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8" name="グループ化 137"/>
              <p:cNvGrpSpPr/>
              <p:nvPr/>
            </p:nvGrpSpPr>
            <p:grpSpPr>
              <a:xfrm>
                <a:off x="3174275" y="1358537"/>
                <a:ext cx="1911539" cy="2489407"/>
                <a:chOff x="3174275" y="1358537"/>
                <a:chExt cx="1911539" cy="2489407"/>
              </a:xfrm>
            </p:grpSpPr>
            <p:cxnSp>
              <p:nvCxnSpPr>
                <p:cNvPr id="118" name="直線コネクタ 117"/>
                <p:cNvCxnSpPr>
                  <a:endCxn id="54" idx="6"/>
                </p:cNvCxnSpPr>
                <p:nvPr/>
              </p:nvCxnSpPr>
              <p:spPr>
                <a:xfrm>
                  <a:off x="3174275" y="1358537"/>
                  <a:ext cx="574767" cy="30697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a:stCxn id="54" idx="1"/>
                </p:cNvCxnSpPr>
                <p:nvPr/>
              </p:nvCxnSpPr>
              <p:spPr>
                <a:xfrm>
                  <a:off x="3849391" y="1725555"/>
                  <a:ext cx="208807" cy="36668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a:stCxn id="109" idx="1"/>
                </p:cNvCxnSpPr>
                <p:nvPr/>
              </p:nvCxnSpPr>
              <p:spPr>
                <a:xfrm>
                  <a:off x="4080168" y="2139213"/>
                  <a:ext cx="182682" cy="35362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a:stCxn id="110" idx="1"/>
                </p:cNvCxnSpPr>
                <p:nvPr/>
              </p:nvCxnSpPr>
              <p:spPr>
                <a:xfrm>
                  <a:off x="4310945" y="2539807"/>
                  <a:ext cx="261061" cy="118491"/>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a:stCxn id="111" idx="1"/>
                </p:cNvCxnSpPr>
                <p:nvPr/>
              </p:nvCxnSpPr>
              <p:spPr>
                <a:xfrm>
                  <a:off x="4607036" y="2718331"/>
                  <a:ext cx="274126" cy="15768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a:stCxn id="114" idx="1"/>
                </p:cNvCxnSpPr>
                <p:nvPr/>
              </p:nvCxnSpPr>
              <p:spPr>
                <a:xfrm>
                  <a:off x="4920545" y="2940403"/>
                  <a:ext cx="165269" cy="21864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a:endCxn id="112" idx="2"/>
                </p:cNvCxnSpPr>
                <p:nvPr/>
              </p:nvCxnSpPr>
              <p:spPr>
                <a:xfrm flipH="1">
                  <a:off x="4985659" y="3148158"/>
                  <a:ext cx="95804" cy="27648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a:endCxn id="115" idx="5"/>
                </p:cNvCxnSpPr>
                <p:nvPr/>
              </p:nvCxnSpPr>
              <p:spPr>
                <a:xfrm>
                  <a:off x="4946477" y="3431188"/>
                  <a:ext cx="17210" cy="41675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50" name="グループ化 149"/>
            <p:cNvGrpSpPr/>
            <p:nvPr/>
          </p:nvGrpSpPr>
          <p:grpSpPr>
            <a:xfrm rot="21334696">
              <a:off x="3078480" y="1354182"/>
              <a:ext cx="2029097" cy="2699670"/>
              <a:chOff x="3095899" y="1293223"/>
              <a:chExt cx="2029097" cy="2699670"/>
            </a:xfrm>
          </p:grpSpPr>
          <p:grpSp>
            <p:nvGrpSpPr>
              <p:cNvPr id="151" name="グループ化 115"/>
              <p:cNvGrpSpPr/>
              <p:nvPr/>
            </p:nvGrpSpPr>
            <p:grpSpPr>
              <a:xfrm>
                <a:off x="3095899" y="1293223"/>
                <a:ext cx="2029097" cy="2699670"/>
                <a:chOff x="2978332" y="1293223"/>
                <a:chExt cx="2029097" cy="2699670"/>
              </a:xfrm>
            </p:grpSpPr>
            <p:sp>
              <p:nvSpPr>
                <p:cNvPr id="161" name="円/楕円 160"/>
                <p:cNvSpPr/>
                <p:nvPr/>
              </p:nvSpPr>
              <p:spPr>
                <a:xfrm>
                  <a:off x="2978332" y="1293223"/>
                  <a:ext cx="143691" cy="11756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円/楕円 161"/>
                <p:cNvSpPr/>
                <p:nvPr/>
              </p:nvSpPr>
              <p:spPr>
                <a:xfrm flipH="1" flipV="1">
                  <a:off x="3631475" y="1580606"/>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円/楕円 162"/>
                <p:cNvSpPr/>
                <p:nvPr/>
              </p:nvSpPr>
              <p:spPr>
                <a:xfrm flipH="1" flipV="1">
                  <a:off x="3862252" y="199426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円/楕円 163"/>
                <p:cNvSpPr/>
                <p:nvPr/>
              </p:nvSpPr>
              <p:spPr>
                <a:xfrm flipH="1" flipV="1">
                  <a:off x="4093029" y="2394858"/>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円/楕円 164"/>
                <p:cNvSpPr/>
                <p:nvPr/>
              </p:nvSpPr>
              <p:spPr>
                <a:xfrm flipH="1" flipV="1">
                  <a:off x="4389120" y="2573382"/>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円/楕円 165"/>
                <p:cNvSpPr/>
                <p:nvPr/>
              </p:nvSpPr>
              <p:spPr>
                <a:xfrm flipH="1" flipV="1">
                  <a:off x="4750526" y="3339737"/>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円/楕円 166"/>
                <p:cNvSpPr/>
                <p:nvPr/>
              </p:nvSpPr>
              <p:spPr>
                <a:xfrm flipH="1" flipV="1">
                  <a:off x="4889863" y="3061063"/>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円/楕円 167"/>
                <p:cNvSpPr/>
                <p:nvPr/>
              </p:nvSpPr>
              <p:spPr>
                <a:xfrm flipH="1" flipV="1">
                  <a:off x="4702629" y="279545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円/楕円 168"/>
                <p:cNvSpPr/>
                <p:nvPr/>
              </p:nvSpPr>
              <p:spPr>
                <a:xfrm flipH="1" flipV="1">
                  <a:off x="4828903" y="3823075"/>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2" name="グループ化 137"/>
              <p:cNvGrpSpPr/>
              <p:nvPr/>
            </p:nvGrpSpPr>
            <p:grpSpPr>
              <a:xfrm>
                <a:off x="3174275" y="1358537"/>
                <a:ext cx="1911539" cy="2489407"/>
                <a:chOff x="3174275" y="1358537"/>
                <a:chExt cx="1911539" cy="2489407"/>
              </a:xfrm>
            </p:grpSpPr>
            <p:cxnSp>
              <p:nvCxnSpPr>
                <p:cNvPr id="153" name="直線コネクタ 152"/>
                <p:cNvCxnSpPr>
                  <a:endCxn id="162" idx="6"/>
                </p:cNvCxnSpPr>
                <p:nvPr/>
              </p:nvCxnSpPr>
              <p:spPr>
                <a:xfrm>
                  <a:off x="3174275" y="1358537"/>
                  <a:ext cx="574767" cy="30697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stCxn id="162" idx="1"/>
                </p:cNvCxnSpPr>
                <p:nvPr/>
              </p:nvCxnSpPr>
              <p:spPr>
                <a:xfrm>
                  <a:off x="3849391" y="1725555"/>
                  <a:ext cx="208807" cy="36668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5" name="直線コネクタ 154"/>
                <p:cNvCxnSpPr>
                  <a:stCxn id="163" idx="1"/>
                </p:cNvCxnSpPr>
                <p:nvPr/>
              </p:nvCxnSpPr>
              <p:spPr>
                <a:xfrm>
                  <a:off x="4080168" y="2139213"/>
                  <a:ext cx="182682" cy="35362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6" name="直線コネクタ 155"/>
                <p:cNvCxnSpPr>
                  <a:stCxn id="164" idx="1"/>
                </p:cNvCxnSpPr>
                <p:nvPr/>
              </p:nvCxnSpPr>
              <p:spPr>
                <a:xfrm>
                  <a:off x="4310945" y="2539807"/>
                  <a:ext cx="261061" cy="118491"/>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a:stCxn id="165" idx="1"/>
                </p:cNvCxnSpPr>
                <p:nvPr/>
              </p:nvCxnSpPr>
              <p:spPr>
                <a:xfrm>
                  <a:off x="4607036" y="2718331"/>
                  <a:ext cx="274126" cy="15768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8" name="直線コネクタ 157"/>
                <p:cNvCxnSpPr>
                  <a:stCxn id="168" idx="1"/>
                </p:cNvCxnSpPr>
                <p:nvPr/>
              </p:nvCxnSpPr>
              <p:spPr>
                <a:xfrm>
                  <a:off x="4920545" y="2940403"/>
                  <a:ext cx="165269" cy="21864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9" name="直線コネクタ 158"/>
                <p:cNvCxnSpPr>
                  <a:endCxn id="166" idx="2"/>
                </p:cNvCxnSpPr>
                <p:nvPr/>
              </p:nvCxnSpPr>
              <p:spPr>
                <a:xfrm flipH="1">
                  <a:off x="4985659" y="3148158"/>
                  <a:ext cx="95804" cy="27648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60" name="直線コネクタ 159"/>
                <p:cNvCxnSpPr>
                  <a:endCxn id="169" idx="5"/>
                </p:cNvCxnSpPr>
                <p:nvPr/>
              </p:nvCxnSpPr>
              <p:spPr>
                <a:xfrm>
                  <a:off x="4946477" y="3431188"/>
                  <a:ext cx="17210" cy="41675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70" name="グループ化 169"/>
            <p:cNvGrpSpPr/>
            <p:nvPr/>
          </p:nvGrpSpPr>
          <p:grpSpPr>
            <a:xfrm rot="20615496">
              <a:off x="3016145" y="1493436"/>
              <a:ext cx="1812693" cy="2699670"/>
              <a:chOff x="3095899" y="1293223"/>
              <a:chExt cx="2029097" cy="2699670"/>
            </a:xfrm>
          </p:grpSpPr>
          <p:grpSp>
            <p:nvGrpSpPr>
              <p:cNvPr id="171" name="グループ化 115"/>
              <p:cNvGrpSpPr/>
              <p:nvPr/>
            </p:nvGrpSpPr>
            <p:grpSpPr>
              <a:xfrm>
                <a:off x="3095899" y="1293223"/>
                <a:ext cx="2029097" cy="2699670"/>
                <a:chOff x="2978332" y="1293223"/>
                <a:chExt cx="2029097" cy="2699670"/>
              </a:xfrm>
            </p:grpSpPr>
            <p:sp>
              <p:nvSpPr>
                <p:cNvPr id="181" name="円/楕円 180"/>
                <p:cNvSpPr/>
                <p:nvPr/>
              </p:nvSpPr>
              <p:spPr>
                <a:xfrm>
                  <a:off x="2978332" y="1293223"/>
                  <a:ext cx="143691" cy="11756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円/楕円 181"/>
                <p:cNvSpPr/>
                <p:nvPr/>
              </p:nvSpPr>
              <p:spPr>
                <a:xfrm flipH="1" flipV="1">
                  <a:off x="3631475" y="1580606"/>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円/楕円 182"/>
                <p:cNvSpPr/>
                <p:nvPr/>
              </p:nvSpPr>
              <p:spPr>
                <a:xfrm flipH="1" flipV="1">
                  <a:off x="3862252" y="199426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円/楕円 183"/>
                <p:cNvSpPr/>
                <p:nvPr/>
              </p:nvSpPr>
              <p:spPr>
                <a:xfrm flipH="1" flipV="1">
                  <a:off x="4093029" y="2394858"/>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円/楕円 184"/>
                <p:cNvSpPr/>
                <p:nvPr/>
              </p:nvSpPr>
              <p:spPr>
                <a:xfrm flipH="1" flipV="1">
                  <a:off x="4389120" y="2573382"/>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円/楕円 185"/>
                <p:cNvSpPr/>
                <p:nvPr/>
              </p:nvSpPr>
              <p:spPr>
                <a:xfrm flipH="1" flipV="1">
                  <a:off x="4750526" y="3339737"/>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円/楕円 186"/>
                <p:cNvSpPr/>
                <p:nvPr/>
              </p:nvSpPr>
              <p:spPr>
                <a:xfrm flipH="1" flipV="1">
                  <a:off x="4889863" y="3061063"/>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円/楕円 187"/>
                <p:cNvSpPr/>
                <p:nvPr/>
              </p:nvSpPr>
              <p:spPr>
                <a:xfrm flipH="1" flipV="1">
                  <a:off x="4702629" y="279545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円/楕円 188"/>
                <p:cNvSpPr/>
                <p:nvPr/>
              </p:nvSpPr>
              <p:spPr>
                <a:xfrm flipH="1" flipV="1">
                  <a:off x="4828903" y="3823075"/>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2" name="グループ化 137"/>
              <p:cNvGrpSpPr/>
              <p:nvPr/>
            </p:nvGrpSpPr>
            <p:grpSpPr>
              <a:xfrm>
                <a:off x="3174275" y="1358537"/>
                <a:ext cx="1911539" cy="2489407"/>
                <a:chOff x="3174275" y="1358537"/>
                <a:chExt cx="1911539" cy="2489407"/>
              </a:xfrm>
            </p:grpSpPr>
            <p:cxnSp>
              <p:nvCxnSpPr>
                <p:cNvPr id="173" name="直線コネクタ 172"/>
                <p:cNvCxnSpPr>
                  <a:endCxn id="182" idx="6"/>
                </p:cNvCxnSpPr>
                <p:nvPr/>
              </p:nvCxnSpPr>
              <p:spPr>
                <a:xfrm>
                  <a:off x="3174275" y="1358537"/>
                  <a:ext cx="574767" cy="30697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a:stCxn id="182" idx="1"/>
                </p:cNvCxnSpPr>
                <p:nvPr/>
              </p:nvCxnSpPr>
              <p:spPr>
                <a:xfrm>
                  <a:off x="3849391" y="1725555"/>
                  <a:ext cx="208807" cy="36668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a:stCxn id="183" idx="1"/>
                </p:cNvCxnSpPr>
                <p:nvPr/>
              </p:nvCxnSpPr>
              <p:spPr>
                <a:xfrm>
                  <a:off x="4080168" y="2139213"/>
                  <a:ext cx="182682" cy="35362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6" name="直線コネクタ 175"/>
                <p:cNvCxnSpPr>
                  <a:stCxn id="184" idx="1"/>
                </p:cNvCxnSpPr>
                <p:nvPr/>
              </p:nvCxnSpPr>
              <p:spPr>
                <a:xfrm>
                  <a:off x="4310945" y="2539807"/>
                  <a:ext cx="261061" cy="118491"/>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a:stCxn id="185" idx="1"/>
                </p:cNvCxnSpPr>
                <p:nvPr/>
              </p:nvCxnSpPr>
              <p:spPr>
                <a:xfrm>
                  <a:off x="4607036" y="2718331"/>
                  <a:ext cx="274126" cy="15768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8" name="直線コネクタ 177"/>
                <p:cNvCxnSpPr>
                  <a:stCxn id="188" idx="1"/>
                </p:cNvCxnSpPr>
                <p:nvPr/>
              </p:nvCxnSpPr>
              <p:spPr>
                <a:xfrm>
                  <a:off x="4920545" y="2940403"/>
                  <a:ext cx="165269" cy="21864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a:endCxn id="186" idx="2"/>
                </p:cNvCxnSpPr>
                <p:nvPr/>
              </p:nvCxnSpPr>
              <p:spPr>
                <a:xfrm flipH="1">
                  <a:off x="4985659" y="3148158"/>
                  <a:ext cx="95804" cy="27648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80" name="直線コネクタ 179"/>
                <p:cNvCxnSpPr>
                  <a:endCxn id="189" idx="5"/>
                </p:cNvCxnSpPr>
                <p:nvPr/>
              </p:nvCxnSpPr>
              <p:spPr>
                <a:xfrm>
                  <a:off x="4946477" y="3431188"/>
                  <a:ext cx="17210" cy="41675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90" name="グループ化 189"/>
            <p:cNvGrpSpPr/>
            <p:nvPr/>
          </p:nvGrpSpPr>
          <p:grpSpPr>
            <a:xfrm rot="20439155">
              <a:off x="3331030" y="2076994"/>
              <a:ext cx="1476094" cy="2277308"/>
              <a:chOff x="3095899" y="1293223"/>
              <a:chExt cx="2029097" cy="2699670"/>
            </a:xfrm>
          </p:grpSpPr>
          <p:grpSp>
            <p:nvGrpSpPr>
              <p:cNvPr id="191" name="グループ化 115"/>
              <p:cNvGrpSpPr/>
              <p:nvPr/>
            </p:nvGrpSpPr>
            <p:grpSpPr>
              <a:xfrm>
                <a:off x="3095899" y="1293223"/>
                <a:ext cx="2029097" cy="2699670"/>
                <a:chOff x="2978332" y="1293223"/>
                <a:chExt cx="2029097" cy="2699670"/>
              </a:xfrm>
            </p:grpSpPr>
            <p:sp>
              <p:nvSpPr>
                <p:cNvPr id="201" name="円/楕円 200"/>
                <p:cNvSpPr/>
                <p:nvPr/>
              </p:nvSpPr>
              <p:spPr>
                <a:xfrm>
                  <a:off x="2978332" y="1293223"/>
                  <a:ext cx="143691" cy="11756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円/楕円 201"/>
                <p:cNvSpPr/>
                <p:nvPr/>
              </p:nvSpPr>
              <p:spPr>
                <a:xfrm flipH="1" flipV="1">
                  <a:off x="3631475" y="1580606"/>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円/楕円 202"/>
                <p:cNvSpPr/>
                <p:nvPr/>
              </p:nvSpPr>
              <p:spPr>
                <a:xfrm flipH="1" flipV="1">
                  <a:off x="3862252" y="199426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円/楕円 203"/>
                <p:cNvSpPr/>
                <p:nvPr/>
              </p:nvSpPr>
              <p:spPr>
                <a:xfrm flipH="1" flipV="1">
                  <a:off x="4093029" y="2394858"/>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円/楕円 204"/>
                <p:cNvSpPr/>
                <p:nvPr/>
              </p:nvSpPr>
              <p:spPr>
                <a:xfrm flipH="1" flipV="1">
                  <a:off x="4389120" y="2573382"/>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円/楕円 205"/>
                <p:cNvSpPr/>
                <p:nvPr/>
              </p:nvSpPr>
              <p:spPr>
                <a:xfrm flipH="1" flipV="1">
                  <a:off x="4750526" y="3339737"/>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円/楕円 206"/>
                <p:cNvSpPr/>
                <p:nvPr/>
              </p:nvSpPr>
              <p:spPr>
                <a:xfrm flipH="1" flipV="1">
                  <a:off x="4889863" y="3061063"/>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円/楕円 207"/>
                <p:cNvSpPr/>
                <p:nvPr/>
              </p:nvSpPr>
              <p:spPr>
                <a:xfrm flipH="1" flipV="1">
                  <a:off x="4702629" y="279545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円/楕円 208"/>
                <p:cNvSpPr/>
                <p:nvPr/>
              </p:nvSpPr>
              <p:spPr>
                <a:xfrm flipH="1" flipV="1">
                  <a:off x="4828903" y="3823075"/>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2" name="グループ化 137"/>
              <p:cNvGrpSpPr/>
              <p:nvPr/>
            </p:nvGrpSpPr>
            <p:grpSpPr>
              <a:xfrm>
                <a:off x="3174275" y="1358537"/>
                <a:ext cx="1911539" cy="2489407"/>
                <a:chOff x="3174275" y="1358537"/>
                <a:chExt cx="1911539" cy="2489407"/>
              </a:xfrm>
            </p:grpSpPr>
            <p:cxnSp>
              <p:nvCxnSpPr>
                <p:cNvPr id="193" name="直線コネクタ 192"/>
                <p:cNvCxnSpPr>
                  <a:endCxn id="202" idx="6"/>
                </p:cNvCxnSpPr>
                <p:nvPr/>
              </p:nvCxnSpPr>
              <p:spPr>
                <a:xfrm>
                  <a:off x="3174275" y="1358537"/>
                  <a:ext cx="574767" cy="30697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a:stCxn id="202" idx="1"/>
                </p:cNvCxnSpPr>
                <p:nvPr/>
              </p:nvCxnSpPr>
              <p:spPr>
                <a:xfrm>
                  <a:off x="3849391" y="1725555"/>
                  <a:ext cx="208807" cy="36668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a:stCxn id="203" idx="1"/>
                </p:cNvCxnSpPr>
                <p:nvPr/>
              </p:nvCxnSpPr>
              <p:spPr>
                <a:xfrm>
                  <a:off x="4080168" y="2139213"/>
                  <a:ext cx="182682" cy="35362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6" name="直線コネクタ 195"/>
                <p:cNvCxnSpPr>
                  <a:stCxn id="204" idx="1"/>
                </p:cNvCxnSpPr>
                <p:nvPr/>
              </p:nvCxnSpPr>
              <p:spPr>
                <a:xfrm>
                  <a:off x="4310945" y="2539807"/>
                  <a:ext cx="261061" cy="118491"/>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a:stCxn id="205" idx="1"/>
                </p:cNvCxnSpPr>
                <p:nvPr/>
              </p:nvCxnSpPr>
              <p:spPr>
                <a:xfrm>
                  <a:off x="4607036" y="2718331"/>
                  <a:ext cx="274126" cy="15768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a:stCxn id="208" idx="1"/>
                </p:cNvCxnSpPr>
                <p:nvPr/>
              </p:nvCxnSpPr>
              <p:spPr>
                <a:xfrm>
                  <a:off x="4920545" y="2940403"/>
                  <a:ext cx="165269" cy="21864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a:endCxn id="206" idx="2"/>
                </p:cNvCxnSpPr>
                <p:nvPr/>
              </p:nvCxnSpPr>
              <p:spPr>
                <a:xfrm flipH="1">
                  <a:off x="4985659" y="3148158"/>
                  <a:ext cx="95804" cy="27648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a:endCxn id="209" idx="5"/>
                </p:cNvCxnSpPr>
                <p:nvPr/>
              </p:nvCxnSpPr>
              <p:spPr>
                <a:xfrm>
                  <a:off x="4946477" y="3431188"/>
                  <a:ext cx="17210" cy="41675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grpSp>
      </p:grpSp>
      <p:grpSp>
        <p:nvGrpSpPr>
          <p:cNvPr id="90" name="グループ化 89"/>
          <p:cNvGrpSpPr/>
          <p:nvPr/>
        </p:nvGrpSpPr>
        <p:grpSpPr>
          <a:xfrm>
            <a:off x="152400" y="4528494"/>
            <a:ext cx="2978331" cy="1306286"/>
            <a:chOff x="0" y="940525"/>
            <a:chExt cx="2978331" cy="1306286"/>
          </a:xfrm>
          <a:solidFill>
            <a:schemeClr val="bg1"/>
          </a:solidFill>
        </p:grpSpPr>
        <p:sp>
          <p:nvSpPr>
            <p:cNvPr id="91" name="雲 90"/>
            <p:cNvSpPr/>
            <p:nvPr/>
          </p:nvSpPr>
          <p:spPr>
            <a:xfrm>
              <a:off x="0" y="940525"/>
              <a:ext cx="2978331" cy="1306286"/>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p:cNvSpPr txBox="1"/>
            <p:nvPr/>
          </p:nvSpPr>
          <p:spPr>
            <a:xfrm>
              <a:off x="352699" y="1214846"/>
              <a:ext cx="2492990" cy="646331"/>
            </a:xfrm>
            <a:prstGeom prst="rect">
              <a:avLst/>
            </a:prstGeom>
            <a:grpFill/>
          </p:spPr>
          <p:txBody>
            <a:bodyPr wrap="none" rtlCol="0">
              <a:spAutoFit/>
            </a:bodyPr>
            <a:lstStyle/>
            <a:p>
              <a:r>
                <a:rPr kumimoji="1" lang="ja-JP" altLang="en-US" sz="3600" dirty="0" smtClean="0">
                  <a:solidFill>
                    <a:srgbClr val="FF0000"/>
                  </a:solidFill>
                  <a:latin typeface="ＤＦ特太ゴシック体" pitchFamily="49" charset="-128"/>
                  <a:ea typeface="ＤＦ特太ゴシック体" pitchFamily="49" charset="-128"/>
                </a:rPr>
                <a:t>幸 福 感　</a:t>
              </a:r>
              <a:endParaRPr kumimoji="1" lang="ja-JP" altLang="en-US" sz="3600" dirty="0">
                <a:solidFill>
                  <a:srgbClr val="FF0000"/>
                </a:solidFill>
                <a:latin typeface="ＤＦ特太ゴシック体" pitchFamily="49" charset="-128"/>
                <a:ea typeface="ＤＦ特太ゴシック体" pitchFamily="49" charset="-128"/>
              </a:endParaRPr>
            </a:p>
          </p:txBody>
        </p:sp>
      </p:grpSp>
      <p:grpSp>
        <p:nvGrpSpPr>
          <p:cNvPr id="105" name="グループ化 104"/>
          <p:cNvGrpSpPr/>
          <p:nvPr/>
        </p:nvGrpSpPr>
        <p:grpSpPr>
          <a:xfrm>
            <a:off x="3152699" y="391886"/>
            <a:ext cx="1981020" cy="2259873"/>
            <a:chOff x="3152699" y="391886"/>
            <a:chExt cx="1981020" cy="2259873"/>
          </a:xfrm>
        </p:grpSpPr>
        <p:sp>
          <p:nvSpPr>
            <p:cNvPr id="210" name="円/楕円 209"/>
            <p:cNvSpPr/>
            <p:nvPr/>
          </p:nvSpPr>
          <p:spPr>
            <a:xfrm>
              <a:off x="4127879" y="670192"/>
              <a:ext cx="1005840" cy="1981567"/>
            </a:xfrm>
            <a:prstGeom prst="ellipse">
              <a:avLst/>
            </a:prstGeom>
            <a:solidFill>
              <a:schemeClr val="accent2">
                <a:lumMod val="75000"/>
                <a:alpha val="78039"/>
              </a:schemeClr>
            </a:soli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3152699" y="391886"/>
              <a:ext cx="1471552" cy="461665"/>
            </a:xfrm>
            <a:prstGeom prst="rect">
              <a:avLst/>
            </a:prstGeom>
            <a:noFill/>
          </p:spPr>
          <p:txBody>
            <a:bodyPr wrap="square" rtlCol="0">
              <a:spAutoFit/>
            </a:bodyPr>
            <a:lstStyle/>
            <a:p>
              <a:r>
                <a:rPr kumimoji="1" lang="ja-JP" altLang="en-US" sz="2400" b="1" dirty="0" smtClean="0">
                  <a:ln w="17780" cmpd="sng">
                    <a:solidFill>
                      <a:schemeClr val="accent1">
                        <a:tint val="3000"/>
                      </a:schemeClr>
                    </a:solidFill>
                    <a:prstDash val="solid"/>
                    <a:miter lim="800000"/>
                  </a:ln>
                  <a:effectLst>
                    <a:outerShdw blurRad="55000" dist="50800" dir="5400000" algn="tl">
                      <a:srgbClr val="000000">
                        <a:alpha val="33000"/>
                      </a:srgbClr>
                    </a:outerShdw>
                  </a:effectLst>
                  <a:latin typeface="ＤＨＰ特太ゴシック体" pitchFamily="50" charset="-128"/>
                  <a:ea typeface="ＤＨＰ特太ゴシック体" pitchFamily="50" charset="-128"/>
                </a:rPr>
                <a:t>前頭前野</a:t>
              </a:r>
              <a:endParaRPr kumimoji="1" lang="ja-JP" altLang="en-US" sz="2400" b="1" dirty="0">
                <a:ln w="17780" cmpd="sng">
                  <a:solidFill>
                    <a:schemeClr val="accent1">
                      <a:tint val="3000"/>
                    </a:schemeClr>
                  </a:solidFill>
                  <a:prstDash val="solid"/>
                  <a:miter lim="800000"/>
                </a:ln>
                <a:effectLst>
                  <a:outerShdw blurRad="55000" dist="50800" dir="5400000" algn="tl">
                    <a:srgbClr val="000000">
                      <a:alpha val="33000"/>
                    </a:srgbClr>
                  </a:outerShdw>
                </a:effectLst>
                <a:latin typeface="ＤＨＰ特太ゴシック体" pitchFamily="50" charset="-128"/>
                <a:ea typeface="ＤＨＰ特太ゴシック体" pitchFamily="50" charset="-128"/>
              </a:endParaRPr>
            </a:p>
          </p:txBody>
        </p:sp>
      </p:grpSp>
      <p:sp>
        <p:nvSpPr>
          <p:cNvPr id="97" name="テキスト ボックス 96"/>
          <p:cNvSpPr txBox="1"/>
          <p:nvPr/>
        </p:nvSpPr>
        <p:spPr>
          <a:xfrm>
            <a:off x="5408253" y="570416"/>
            <a:ext cx="3446777" cy="923330"/>
          </a:xfrm>
          <a:prstGeom prst="rect">
            <a:avLst/>
          </a:prstGeom>
          <a:noFill/>
        </p:spPr>
        <p:txBody>
          <a:bodyPr wrap="none" rtlCol="0">
            <a:spAutoFit/>
          </a:bodyPr>
          <a:lstStyle/>
          <a:p>
            <a:r>
              <a:rPr kumimoji="1" lang="ja-JP" altLang="en-US" sz="5400" dirty="0" smtClean="0">
                <a:ln w="28575" cmpd="sng">
                  <a:solidFill>
                    <a:srgbClr val="FFFFFF"/>
                  </a:solidFill>
                  <a:prstDash val="solid"/>
                </a:ln>
                <a:solidFill>
                  <a:srgbClr val="FF0000"/>
                </a:solidFill>
                <a:effectLst>
                  <a:outerShdw blurRad="63500" dir="3600000" algn="tl" rotWithShape="0">
                    <a:srgbClr val="000000">
                      <a:alpha val="70000"/>
                    </a:srgbClr>
                  </a:outerShdw>
                </a:effectLst>
                <a:latin typeface="ＤＨＰ特太ゴシック体" pitchFamily="50" charset="-128"/>
                <a:ea typeface="ＤＨＰ特太ゴシック体" pitchFamily="50" charset="-128"/>
              </a:rPr>
              <a:t>ドーパミン</a:t>
            </a:r>
            <a:endParaRPr kumimoji="1" lang="ja-JP" altLang="en-US" sz="5400" dirty="0">
              <a:ln w="28575" cmpd="sng">
                <a:solidFill>
                  <a:srgbClr val="FFFFFF"/>
                </a:solidFill>
                <a:prstDash val="solid"/>
              </a:ln>
              <a:solidFill>
                <a:srgbClr val="FF0000"/>
              </a:solidFill>
              <a:effectLst>
                <a:outerShdw blurRad="63500" dir="3600000" algn="tl" rotWithShape="0">
                  <a:srgbClr val="000000">
                    <a:alpha val="70000"/>
                  </a:srgbClr>
                </a:outerShdw>
              </a:effectLst>
              <a:latin typeface="ＤＨＰ特太ゴシック体" pitchFamily="50" charset="-128"/>
              <a:ea typeface="ＤＨＰ特太ゴシック体" pitchFamily="50" charset="-128"/>
            </a:endParaRPr>
          </a:p>
        </p:txBody>
      </p:sp>
      <p:grpSp>
        <p:nvGrpSpPr>
          <p:cNvPr id="117" name="グループ化 116"/>
          <p:cNvGrpSpPr/>
          <p:nvPr/>
        </p:nvGrpSpPr>
        <p:grpSpPr>
          <a:xfrm>
            <a:off x="0" y="940525"/>
            <a:ext cx="3872631" cy="3126394"/>
            <a:chOff x="0" y="940525"/>
            <a:chExt cx="3872631" cy="3126394"/>
          </a:xfrm>
        </p:grpSpPr>
        <p:grpSp>
          <p:nvGrpSpPr>
            <p:cNvPr id="89" name="グループ化 88"/>
            <p:cNvGrpSpPr/>
            <p:nvPr/>
          </p:nvGrpSpPr>
          <p:grpSpPr>
            <a:xfrm>
              <a:off x="0" y="940525"/>
              <a:ext cx="2978331" cy="1306286"/>
              <a:chOff x="0" y="940525"/>
              <a:chExt cx="2978331" cy="1306286"/>
            </a:xfrm>
          </p:grpSpPr>
          <p:sp>
            <p:nvSpPr>
              <p:cNvPr id="88" name="雲 87"/>
              <p:cNvSpPr/>
              <p:nvPr/>
            </p:nvSpPr>
            <p:spPr>
              <a:xfrm>
                <a:off x="0" y="940525"/>
                <a:ext cx="2978331" cy="1306286"/>
              </a:xfrm>
              <a:prstGeom prst="clou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a:xfrm>
                <a:off x="326573" y="1214846"/>
                <a:ext cx="2492990" cy="646331"/>
              </a:xfrm>
              <a:prstGeom prst="rect">
                <a:avLst/>
              </a:prstGeom>
              <a:noFill/>
            </p:spPr>
            <p:txBody>
              <a:bodyPr wrap="none" rtlCol="0">
                <a:spAutoFit/>
              </a:bodyPr>
              <a:lstStyle/>
              <a:p>
                <a:r>
                  <a:rPr lang="ja-JP" altLang="en-US" sz="3600" dirty="0" smtClean="0">
                    <a:solidFill>
                      <a:schemeClr val="bg1"/>
                    </a:solidFill>
                    <a:latin typeface="ＤＦ特太ゴシック体" pitchFamily="49" charset="-128"/>
                    <a:ea typeface="ＤＦ特太ゴシック体" pitchFamily="49" charset="-128"/>
                  </a:rPr>
                  <a:t>楽しいもの</a:t>
                </a:r>
                <a:endParaRPr kumimoji="1" lang="ja-JP" altLang="en-US" sz="3600" dirty="0">
                  <a:solidFill>
                    <a:schemeClr val="bg1"/>
                  </a:solidFill>
                  <a:latin typeface="ＤＦ特太ゴシック体" pitchFamily="49" charset="-128"/>
                  <a:ea typeface="ＤＦ特太ゴシック体" pitchFamily="49" charset="-128"/>
                </a:endParaRPr>
              </a:p>
            </p:txBody>
          </p:sp>
        </p:grpSp>
        <p:grpSp>
          <p:nvGrpSpPr>
            <p:cNvPr id="93" name="グループ化 92"/>
            <p:cNvGrpSpPr/>
            <p:nvPr/>
          </p:nvGrpSpPr>
          <p:grpSpPr>
            <a:xfrm>
              <a:off x="69666" y="2760633"/>
              <a:ext cx="2978331" cy="1306286"/>
              <a:chOff x="0" y="940525"/>
              <a:chExt cx="2978331" cy="1306286"/>
            </a:xfrm>
          </p:grpSpPr>
          <p:sp>
            <p:nvSpPr>
              <p:cNvPr id="94" name="雲 93"/>
              <p:cNvSpPr/>
              <p:nvPr/>
            </p:nvSpPr>
            <p:spPr>
              <a:xfrm>
                <a:off x="0" y="940525"/>
                <a:ext cx="2978331" cy="1306286"/>
              </a:xfrm>
              <a:prstGeom prst="clou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p:cNvSpPr txBox="1"/>
              <p:nvPr/>
            </p:nvSpPr>
            <p:spPr>
              <a:xfrm>
                <a:off x="326573" y="1214846"/>
                <a:ext cx="2492990" cy="646331"/>
              </a:xfrm>
              <a:prstGeom prst="rect">
                <a:avLst/>
              </a:prstGeom>
              <a:noFill/>
            </p:spPr>
            <p:txBody>
              <a:bodyPr wrap="none" rtlCol="0">
                <a:spAutoFit/>
              </a:bodyPr>
              <a:lstStyle/>
              <a:p>
                <a:r>
                  <a:rPr kumimoji="1" lang="ja-JP" altLang="en-US" sz="3600" dirty="0" smtClean="0">
                    <a:solidFill>
                      <a:schemeClr val="bg1"/>
                    </a:solidFill>
                    <a:latin typeface="ＤＦ特太ゴシック体" pitchFamily="49" charset="-128"/>
                    <a:ea typeface="ＤＦ特太ゴシック体" pitchFamily="49" charset="-128"/>
                  </a:rPr>
                  <a:t>好きなもの</a:t>
                </a:r>
                <a:endParaRPr kumimoji="1" lang="ja-JP" altLang="en-US" sz="3600" dirty="0">
                  <a:solidFill>
                    <a:schemeClr val="bg1"/>
                  </a:solidFill>
                  <a:latin typeface="ＤＦ特太ゴシック体" pitchFamily="49" charset="-128"/>
                  <a:ea typeface="ＤＦ特太ゴシック体" pitchFamily="49" charset="-128"/>
                </a:endParaRPr>
              </a:p>
            </p:txBody>
          </p:sp>
        </p:grpSp>
        <p:cxnSp>
          <p:nvCxnSpPr>
            <p:cNvPr id="102" name="直線矢印コネクタ 101"/>
            <p:cNvCxnSpPr/>
            <p:nvPr/>
          </p:nvCxnSpPr>
          <p:spPr>
            <a:xfrm flipV="1">
              <a:off x="3108960" y="3043646"/>
              <a:ext cx="574766" cy="261257"/>
            </a:xfrm>
            <a:prstGeom prst="straightConnector1">
              <a:avLst/>
            </a:prstGeom>
            <a:ln w="57150">
              <a:solidFill>
                <a:srgbClr val="FF0000"/>
              </a:solidFill>
              <a:tailEnd type="arrow"/>
            </a:ln>
          </p:spPr>
          <p:style>
            <a:lnRef idx="1">
              <a:schemeClr val="accent2"/>
            </a:lnRef>
            <a:fillRef idx="0">
              <a:schemeClr val="accent2"/>
            </a:fillRef>
            <a:effectRef idx="0">
              <a:schemeClr val="accent2"/>
            </a:effectRef>
            <a:fontRef idx="minor">
              <a:schemeClr val="tx1"/>
            </a:fontRef>
          </p:style>
        </p:cxnSp>
        <p:grpSp>
          <p:nvGrpSpPr>
            <p:cNvPr id="107" name="グループ化 106"/>
            <p:cNvGrpSpPr/>
            <p:nvPr/>
          </p:nvGrpSpPr>
          <p:grpSpPr>
            <a:xfrm>
              <a:off x="2730137" y="1894114"/>
              <a:ext cx="1142494" cy="1018903"/>
              <a:chOff x="2730137" y="1894114"/>
              <a:chExt cx="1142494" cy="1018903"/>
            </a:xfrm>
          </p:grpSpPr>
          <p:cxnSp>
            <p:nvCxnSpPr>
              <p:cNvPr id="99" name="直線矢印コネクタ 98"/>
              <p:cNvCxnSpPr/>
              <p:nvPr/>
            </p:nvCxnSpPr>
            <p:spPr>
              <a:xfrm>
                <a:off x="2730137" y="1894114"/>
                <a:ext cx="822960" cy="1018903"/>
              </a:xfrm>
              <a:prstGeom prst="straightConnector1">
                <a:avLst/>
              </a:prstGeom>
              <a:ln w="57150">
                <a:solidFill>
                  <a:srgbClr val="FF0000"/>
                </a:solidFill>
                <a:tailEnd type="arrow"/>
              </a:ln>
            </p:spPr>
            <p:style>
              <a:lnRef idx="1">
                <a:schemeClr val="accent2"/>
              </a:lnRef>
              <a:fillRef idx="0">
                <a:schemeClr val="accent2"/>
              </a:fillRef>
              <a:effectRef idx="0">
                <a:schemeClr val="accent2"/>
              </a:effectRef>
              <a:fontRef idx="minor">
                <a:schemeClr val="tx1"/>
              </a:fontRef>
            </p:style>
          </p:cxnSp>
          <p:sp>
            <p:nvSpPr>
              <p:cNvPr id="104" name="テキスト ボックス 103"/>
              <p:cNvSpPr txBox="1"/>
              <p:nvPr/>
            </p:nvSpPr>
            <p:spPr>
              <a:xfrm>
                <a:off x="2969820" y="1920240"/>
                <a:ext cx="902811" cy="523218"/>
              </a:xfrm>
              <a:prstGeom prst="rect">
                <a:avLst/>
              </a:prstGeom>
              <a:noFill/>
            </p:spPr>
            <p:txBody>
              <a:bodyPr wrap="square" rtlCol="0">
                <a:spAutoFit/>
              </a:bodyPr>
              <a:lstStyle/>
              <a:p>
                <a:r>
                  <a:rPr kumimoji="1" lang="ja-JP" altLang="en-US" sz="2800" b="1" dirty="0" smtClean="0">
                    <a:ln w="17780" cmpd="sng">
                      <a:solidFill>
                        <a:schemeClr val="accent1">
                          <a:tint val="3000"/>
                        </a:schemeClr>
                      </a:solidFill>
                      <a:prstDash val="solid"/>
                      <a:miter lim="800000"/>
                    </a:ln>
                    <a:effectLst>
                      <a:outerShdw blurRad="55000" dist="50800" dir="5400000" algn="tl">
                        <a:srgbClr val="000000">
                          <a:alpha val="33000"/>
                        </a:srgbClr>
                      </a:outerShdw>
                    </a:effectLst>
                    <a:latin typeface="ＤＨＰ特太ゴシック体" pitchFamily="50" charset="-128"/>
                    <a:ea typeface="ＤＨＰ特太ゴシック体" pitchFamily="50" charset="-128"/>
                  </a:rPr>
                  <a:t>刺激</a:t>
                </a:r>
                <a:endParaRPr kumimoji="1" lang="ja-JP" altLang="en-US" sz="2800" b="1" dirty="0">
                  <a:ln w="17780" cmpd="sng">
                    <a:solidFill>
                      <a:schemeClr val="accent1">
                        <a:tint val="3000"/>
                      </a:schemeClr>
                    </a:solidFill>
                    <a:prstDash val="solid"/>
                    <a:miter lim="800000"/>
                  </a:ln>
                  <a:effectLst>
                    <a:outerShdw blurRad="55000" dist="50800" dir="5400000" algn="tl">
                      <a:srgbClr val="000000">
                        <a:alpha val="33000"/>
                      </a:srgbClr>
                    </a:outerShdw>
                  </a:effectLst>
                  <a:latin typeface="ＤＨＰ特太ゴシック体" pitchFamily="50" charset="-128"/>
                  <a:ea typeface="ＤＨＰ特太ゴシック体" pitchFamily="50" charset="-128"/>
                </a:endParaRPr>
              </a:p>
            </p:txBody>
          </p:sp>
        </p:grpSp>
      </p:grpSp>
      <p:sp>
        <p:nvSpPr>
          <p:cNvPr id="119" name="角丸四角形吹き出し 118"/>
          <p:cNvSpPr/>
          <p:nvPr/>
        </p:nvSpPr>
        <p:spPr>
          <a:xfrm>
            <a:off x="3108958" y="4519750"/>
            <a:ext cx="5878286" cy="2299063"/>
          </a:xfrm>
          <a:prstGeom prst="wedgeRoundRectCallout">
            <a:avLst>
              <a:gd name="adj1" fmla="val -388"/>
              <a:gd name="adj2" fmla="val -92614"/>
              <a:gd name="adj3" fmla="val 16667"/>
            </a:avLst>
          </a:prstGeom>
          <a:ln/>
        </p:spPr>
        <p:style>
          <a:lnRef idx="1">
            <a:schemeClr val="accent6"/>
          </a:lnRef>
          <a:fillRef idx="2">
            <a:schemeClr val="accent6"/>
          </a:fillRef>
          <a:effectRef idx="1">
            <a:schemeClr val="accent6"/>
          </a:effectRef>
          <a:fontRef idx="minor">
            <a:schemeClr val="dk1"/>
          </a:fontRef>
        </p:style>
        <p:txBody>
          <a:bodyPr rtlCol="0" anchor="t"/>
          <a:lstStyle/>
          <a:p>
            <a:r>
              <a:rPr kumimoji="1" lang="ja-JP" altLang="en-US" dirty="0" smtClean="0"/>
              <a:t>　人間の脳は、</a:t>
            </a:r>
            <a:r>
              <a:rPr kumimoji="1" lang="en-US" altLang="ja-JP" dirty="0" smtClean="0"/>
              <a:t>｢</a:t>
            </a:r>
            <a:r>
              <a:rPr kumimoji="1" lang="ja-JP" altLang="en-US" dirty="0" smtClean="0"/>
              <a:t>好きなもの</a:t>
            </a:r>
            <a:r>
              <a:rPr kumimoji="1" lang="en-US" altLang="ja-JP" dirty="0" smtClean="0"/>
              <a:t>｣</a:t>
            </a:r>
            <a:r>
              <a:rPr kumimoji="1" lang="ja-JP" altLang="en-US" dirty="0" smtClean="0"/>
              <a:t>や</a:t>
            </a:r>
            <a:r>
              <a:rPr kumimoji="1" lang="en-US" altLang="ja-JP" dirty="0" smtClean="0"/>
              <a:t>｢</a:t>
            </a:r>
            <a:r>
              <a:rPr kumimoji="1" lang="ja-JP" altLang="en-US" dirty="0" smtClean="0"/>
              <a:t>楽しいもの</a:t>
            </a:r>
            <a:r>
              <a:rPr kumimoji="1" lang="en-US" altLang="ja-JP" dirty="0" smtClean="0"/>
              <a:t>｣</a:t>
            </a:r>
            <a:r>
              <a:rPr kumimoji="1" lang="ja-JP" altLang="en-US" dirty="0" smtClean="0"/>
              <a:t>の刺激が入ると、</a:t>
            </a:r>
            <a:r>
              <a:rPr kumimoji="1" lang="ja-JP" altLang="en-US" dirty="0" smtClean="0">
                <a:solidFill>
                  <a:srgbClr val="FF0000"/>
                </a:solidFill>
              </a:rPr>
              <a:t>ドーパミン</a:t>
            </a:r>
            <a:r>
              <a:rPr kumimoji="1" lang="ja-JP" altLang="en-US" dirty="0" smtClean="0"/>
              <a:t>が分泌され、それによって</a:t>
            </a:r>
            <a:r>
              <a:rPr kumimoji="1" lang="en-US" altLang="ja-JP" dirty="0" smtClean="0">
                <a:solidFill>
                  <a:srgbClr val="FF0000"/>
                </a:solidFill>
              </a:rPr>
              <a:t>｢</a:t>
            </a:r>
            <a:r>
              <a:rPr kumimoji="1" lang="ja-JP" altLang="en-US" dirty="0" smtClean="0">
                <a:solidFill>
                  <a:srgbClr val="FF0000"/>
                </a:solidFill>
              </a:rPr>
              <a:t>快感</a:t>
            </a:r>
            <a:r>
              <a:rPr kumimoji="1" lang="en-US" altLang="ja-JP" dirty="0" smtClean="0">
                <a:solidFill>
                  <a:srgbClr val="FF0000"/>
                </a:solidFill>
              </a:rPr>
              <a:t>｣</a:t>
            </a:r>
            <a:r>
              <a:rPr kumimoji="1" lang="ja-JP" altLang="en-US" dirty="0" smtClean="0">
                <a:solidFill>
                  <a:srgbClr val="FF0000"/>
                </a:solidFill>
              </a:rPr>
              <a:t>や</a:t>
            </a:r>
            <a:r>
              <a:rPr kumimoji="1" lang="en-US" altLang="ja-JP" dirty="0" smtClean="0">
                <a:solidFill>
                  <a:srgbClr val="FF0000"/>
                </a:solidFill>
              </a:rPr>
              <a:t>｢</a:t>
            </a:r>
            <a:r>
              <a:rPr kumimoji="1" lang="ja-JP" altLang="en-US" dirty="0" smtClean="0">
                <a:solidFill>
                  <a:srgbClr val="FF0000"/>
                </a:solidFill>
              </a:rPr>
              <a:t>幸福感</a:t>
            </a:r>
            <a:r>
              <a:rPr kumimoji="1" lang="en-US" altLang="ja-JP" dirty="0" smtClean="0">
                <a:solidFill>
                  <a:srgbClr val="FF0000"/>
                </a:solidFill>
              </a:rPr>
              <a:t>｣</a:t>
            </a:r>
            <a:r>
              <a:rPr kumimoji="1" lang="ja-JP" altLang="en-US" dirty="0" smtClean="0">
                <a:solidFill>
                  <a:srgbClr val="FF0000"/>
                </a:solidFill>
              </a:rPr>
              <a:t>を得る</a:t>
            </a:r>
            <a:r>
              <a:rPr kumimoji="1" lang="ja-JP" altLang="en-US" dirty="0" smtClean="0"/>
              <a:t>ことができます。</a:t>
            </a:r>
            <a:endParaRPr kumimoji="1" lang="en-US" altLang="ja-JP" dirty="0" smtClean="0"/>
          </a:p>
          <a:p>
            <a:endParaRPr lang="en-US" altLang="ja-JP" dirty="0" smtClean="0"/>
          </a:p>
          <a:p>
            <a:r>
              <a:rPr kumimoji="1" lang="ja-JP" altLang="en-US" dirty="0" smtClean="0"/>
              <a:t>　楽しいことを繰り返し行いたくなるのは、ある行為や行動でドーパミンが放出されて快楽を感じると、</a:t>
            </a:r>
            <a:r>
              <a:rPr kumimoji="1" lang="ja-JP" altLang="en-US" dirty="0" smtClean="0">
                <a:solidFill>
                  <a:srgbClr val="FF0000"/>
                </a:solidFill>
              </a:rPr>
              <a:t>脳がそれを学習して再びその行為や行動をしたくなる</a:t>
            </a:r>
            <a:r>
              <a:rPr kumimoji="1" lang="ja-JP" altLang="en-US" dirty="0" smtClean="0"/>
              <a:t>わけです。</a:t>
            </a:r>
            <a:endParaRPr kumimoji="1" lang="ja-JP" altLang="en-US" dirty="0"/>
          </a:p>
        </p:txBody>
      </p:sp>
      <p:grpSp>
        <p:nvGrpSpPr>
          <p:cNvPr id="129" name="グループ化 128"/>
          <p:cNvGrpSpPr/>
          <p:nvPr/>
        </p:nvGrpSpPr>
        <p:grpSpPr>
          <a:xfrm>
            <a:off x="0" y="5603966"/>
            <a:ext cx="3313728" cy="1068100"/>
            <a:chOff x="0" y="5603966"/>
            <a:chExt cx="3313728" cy="1068100"/>
          </a:xfrm>
        </p:grpSpPr>
        <p:sp>
          <p:nvSpPr>
            <p:cNvPr id="120" name="下矢印 119"/>
            <p:cNvSpPr/>
            <p:nvPr/>
          </p:nvSpPr>
          <p:spPr>
            <a:xfrm>
              <a:off x="1306284" y="5603966"/>
              <a:ext cx="600892" cy="58782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テキスト ボックス 120"/>
            <p:cNvSpPr txBox="1"/>
            <p:nvPr/>
          </p:nvSpPr>
          <p:spPr>
            <a:xfrm>
              <a:off x="0" y="6087291"/>
              <a:ext cx="3313728" cy="584775"/>
            </a:xfrm>
            <a:prstGeom prst="rect">
              <a:avLst/>
            </a:prstGeom>
            <a:noFill/>
          </p:spPr>
          <p:txBody>
            <a:bodyPr wrap="none" rtlCol="0">
              <a:spAutoFit/>
            </a:bodyPr>
            <a:lstStyle/>
            <a:p>
              <a:r>
                <a:rPr kumimoji="1" lang="ja-JP" altLang="en-US" sz="3200" dirty="0" smtClean="0">
                  <a:solidFill>
                    <a:srgbClr val="FFFF00"/>
                  </a:solidFill>
                </a:rPr>
                <a:t>また味わいたい！</a:t>
              </a:r>
              <a:endParaRPr kumimoji="1" lang="ja-JP" altLang="en-US" sz="3200" dirty="0">
                <a:solidFill>
                  <a:srgbClr val="FFFF00"/>
                </a:solidFill>
              </a:endParaRPr>
            </a:p>
          </p:txBody>
        </p:sp>
      </p:grpSp>
    </p:spTree>
    <p:extLst>
      <p:ext uri="{BB962C8B-B14F-4D97-AF65-F5344CB8AC3E}">
        <p14:creationId xmlns:p14="http://schemas.microsoft.com/office/powerpoint/2010/main" val="299388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par>
                          <p:cTn id="8" fill="hold">
                            <p:stCondLst>
                              <p:cond delay="500"/>
                            </p:stCondLst>
                            <p:childTnLst>
                              <p:par>
                                <p:cTn id="9" presetID="10" presetClass="entr" presetSubtype="0" fill="hold" nodeType="afterEffect">
                                  <p:stCondLst>
                                    <p:cond delay="2000"/>
                                  </p:stCondLst>
                                  <p:childTnLst>
                                    <p:set>
                                      <p:cBhvr>
                                        <p:cTn id="10" dur="1" fill="hold">
                                          <p:stCondLst>
                                            <p:cond delay="0"/>
                                          </p:stCondLst>
                                        </p:cTn>
                                        <p:tgtEl>
                                          <p:spTgt spid="117"/>
                                        </p:tgtEl>
                                        <p:attrNameLst>
                                          <p:attrName>style.visibility</p:attrName>
                                        </p:attrNameLst>
                                      </p:cBhvr>
                                      <p:to>
                                        <p:strVal val="visible"/>
                                      </p:to>
                                    </p:set>
                                    <p:animEffect transition="in" filter="fade">
                                      <p:cBhvr>
                                        <p:cTn id="11" dur="1000"/>
                                        <p:tgtEl>
                                          <p:spTgt spid="117"/>
                                        </p:tgtEl>
                                      </p:cBhvr>
                                    </p:animEffect>
                                  </p:childTnLst>
                                </p:cTn>
                              </p:par>
                            </p:childTnLst>
                          </p:cTn>
                        </p:par>
                        <p:par>
                          <p:cTn id="12" fill="hold">
                            <p:stCondLst>
                              <p:cond delay="3500"/>
                            </p:stCondLst>
                            <p:childTnLst>
                              <p:par>
                                <p:cTn id="13" presetID="10" presetClass="entr" presetSubtype="0" fill="hold" nodeType="afterEffect">
                                  <p:stCondLst>
                                    <p:cond delay="2000"/>
                                  </p:stCondLst>
                                  <p:childTnLst>
                                    <p:set>
                                      <p:cBhvr>
                                        <p:cTn id="14" dur="1" fill="hold">
                                          <p:stCondLst>
                                            <p:cond delay="0"/>
                                          </p:stCondLst>
                                        </p:cTn>
                                        <p:tgtEl>
                                          <p:spTgt spid="105"/>
                                        </p:tgtEl>
                                        <p:attrNameLst>
                                          <p:attrName>style.visibility</p:attrName>
                                        </p:attrNameLst>
                                      </p:cBhvr>
                                      <p:to>
                                        <p:strVal val="visible"/>
                                      </p:to>
                                    </p:set>
                                    <p:animEffect transition="in" filter="fade">
                                      <p:cBhvr>
                                        <p:cTn id="15" dur="500"/>
                                        <p:tgtEl>
                                          <p:spTgt spid="105"/>
                                        </p:tgtEl>
                                      </p:cBhvr>
                                    </p:animEffect>
                                  </p:childTnLst>
                                </p:cTn>
                              </p:par>
                            </p:childTnLst>
                          </p:cTn>
                        </p:par>
                        <p:par>
                          <p:cTn id="16" fill="hold">
                            <p:stCondLst>
                              <p:cond delay="6000"/>
                            </p:stCondLst>
                            <p:childTnLst>
                              <p:par>
                                <p:cTn id="17" presetID="10" presetClass="entr" presetSubtype="0" fill="hold" nodeType="afterEffect">
                                  <p:stCondLst>
                                    <p:cond delay="1000"/>
                                  </p:stCondLst>
                                  <p:childTnLst>
                                    <p:set>
                                      <p:cBhvr>
                                        <p:cTn id="18" dur="1" fill="hold">
                                          <p:stCondLst>
                                            <p:cond delay="0"/>
                                          </p:stCondLst>
                                        </p:cTn>
                                        <p:tgtEl>
                                          <p:spTgt spid="84"/>
                                        </p:tgtEl>
                                        <p:attrNameLst>
                                          <p:attrName>style.visibility</p:attrName>
                                        </p:attrNameLst>
                                      </p:cBhvr>
                                      <p:to>
                                        <p:strVal val="visible"/>
                                      </p:to>
                                    </p:set>
                                    <p:animEffect transition="in" filter="fade">
                                      <p:cBhvr>
                                        <p:cTn id="19" dur="2000"/>
                                        <p:tgtEl>
                                          <p:spTgt spid="84"/>
                                        </p:tgtEl>
                                      </p:cBhvr>
                                    </p:animEffect>
                                  </p:childTnLst>
                                </p:cTn>
                              </p:par>
                            </p:childTnLst>
                          </p:cTn>
                        </p:par>
                        <p:par>
                          <p:cTn id="20" fill="hold">
                            <p:stCondLst>
                              <p:cond delay="9000"/>
                            </p:stCondLst>
                            <p:childTnLst>
                              <p:par>
                                <p:cTn id="21" presetID="10" presetClass="entr" presetSubtype="0" fill="hold" grpId="0" nodeType="afterEffect">
                                  <p:stCondLst>
                                    <p:cond delay="1000"/>
                                  </p:stCondLst>
                                  <p:childTnLst>
                                    <p:set>
                                      <p:cBhvr>
                                        <p:cTn id="22" dur="1" fill="hold">
                                          <p:stCondLst>
                                            <p:cond delay="0"/>
                                          </p:stCondLst>
                                        </p:cTn>
                                        <p:tgtEl>
                                          <p:spTgt spid="97"/>
                                        </p:tgtEl>
                                        <p:attrNameLst>
                                          <p:attrName>style.visibility</p:attrName>
                                        </p:attrNameLst>
                                      </p:cBhvr>
                                      <p:to>
                                        <p:strVal val="visible"/>
                                      </p:to>
                                    </p:set>
                                    <p:animEffect transition="in" filter="fade">
                                      <p:cBhvr>
                                        <p:cTn id="23" dur="2000"/>
                                        <p:tgtEl>
                                          <p:spTgt spid="97"/>
                                        </p:tgtEl>
                                      </p:cBhvr>
                                    </p:animEffect>
                                  </p:childTnLst>
                                </p:cTn>
                              </p:par>
                            </p:childTnLst>
                          </p:cTn>
                        </p:par>
                        <p:par>
                          <p:cTn id="24" fill="hold">
                            <p:stCondLst>
                              <p:cond delay="12000"/>
                            </p:stCondLst>
                            <p:childTnLst>
                              <p:par>
                                <p:cTn id="25" presetID="10" presetClass="entr" presetSubtype="0" fill="hold" grpId="0" nodeType="afterEffect">
                                  <p:stCondLst>
                                    <p:cond delay="2000"/>
                                  </p:stCondLst>
                                  <p:childTnLst>
                                    <p:set>
                                      <p:cBhvr>
                                        <p:cTn id="26" dur="1" fill="hold">
                                          <p:stCondLst>
                                            <p:cond delay="0"/>
                                          </p:stCondLst>
                                        </p:cTn>
                                        <p:tgtEl>
                                          <p:spTgt spid="119"/>
                                        </p:tgtEl>
                                        <p:attrNameLst>
                                          <p:attrName>style.visibility</p:attrName>
                                        </p:attrNameLst>
                                      </p:cBhvr>
                                      <p:to>
                                        <p:strVal val="visible"/>
                                      </p:to>
                                    </p:set>
                                    <p:animEffect transition="in" filter="fade">
                                      <p:cBhvr>
                                        <p:cTn id="27" dur="1000"/>
                                        <p:tgtEl>
                                          <p:spTgt spid="119"/>
                                        </p:tgtEl>
                                      </p:cBhvr>
                                    </p:animEffect>
                                  </p:childTnLst>
                                </p:cTn>
                              </p:par>
                            </p:childTnLst>
                          </p:cTn>
                        </p:par>
                        <p:par>
                          <p:cTn id="28" fill="hold">
                            <p:stCondLst>
                              <p:cond delay="15000"/>
                            </p:stCondLst>
                            <p:childTnLst>
                              <p:par>
                                <p:cTn id="29" presetID="10" presetClass="entr" presetSubtype="0" fill="hold" nodeType="afterEffect">
                                  <p:stCondLst>
                                    <p:cond delay="3500"/>
                                  </p:stCondLst>
                                  <p:childTnLst>
                                    <p:set>
                                      <p:cBhvr>
                                        <p:cTn id="30" dur="1" fill="hold">
                                          <p:stCondLst>
                                            <p:cond delay="0"/>
                                          </p:stCondLst>
                                        </p:cTn>
                                        <p:tgtEl>
                                          <p:spTgt spid="90"/>
                                        </p:tgtEl>
                                        <p:attrNameLst>
                                          <p:attrName>style.visibility</p:attrName>
                                        </p:attrNameLst>
                                      </p:cBhvr>
                                      <p:to>
                                        <p:strVal val="visible"/>
                                      </p:to>
                                    </p:set>
                                    <p:animEffect transition="in" filter="fade">
                                      <p:cBhvr>
                                        <p:cTn id="31" dur="500"/>
                                        <p:tgtEl>
                                          <p:spTgt spid="90"/>
                                        </p:tgtEl>
                                      </p:cBhvr>
                                    </p:animEffect>
                                  </p:childTnLst>
                                </p:cTn>
                              </p:par>
                            </p:childTnLst>
                          </p:cTn>
                        </p:par>
                        <p:par>
                          <p:cTn id="32" fill="hold">
                            <p:stCondLst>
                              <p:cond delay="19000"/>
                            </p:stCondLst>
                            <p:childTnLst>
                              <p:par>
                                <p:cTn id="33" presetID="10" presetClass="entr" presetSubtype="0" fill="hold" nodeType="afterEffect">
                                  <p:stCondLst>
                                    <p:cond delay="1000"/>
                                  </p:stCondLst>
                                  <p:childTnLst>
                                    <p:set>
                                      <p:cBhvr>
                                        <p:cTn id="34" dur="1" fill="hold">
                                          <p:stCondLst>
                                            <p:cond delay="0"/>
                                          </p:stCondLst>
                                        </p:cTn>
                                        <p:tgtEl>
                                          <p:spTgt spid="129"/>
                                        </p:tgtEl>
                                        <p:attrNameLst>
                                          <p:attrName>style.visibility</p:attrName>
                                        </p:attrNameLst>
                                      </p:cBhvr>
                                      <p:to>
                                        <p:strVal val="visible"/>
                                      </p:to>
                                    </p:set>
                                    <p:animEffect transition="in" filter="fade">
                                      <p:cBhvr>
                                        <p:cTn id="35"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1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図 45" descr="brain-anatomy-diagram-sectioned-different-colours-vector-image-illustration-splinting-broken-leg-61345209.jpg"/>
          <p:cNvPicPr>
            <a:picLocks noChangeAspect="1"/>
          </p:cNvPicPr>
          <p:nvPr/>
        </p:nvPicPr>
        <p:blipFill>
          <a:blip r:embed="rId3" cstate="print"/>
          <a:stretch>
            <a:fillRect/>
          </a:stretch>
        </p:blipFill>
        <p:spPr>
          <a:xfrm>
            <a:off x="3159766" y="88261"/>
            <a:ext cx="5881211" cy="6769739"/>
          </a:xfrm>
          <a:prstGeom prst="rect">
            <a:avLst/>
          </a:prstGeom>
        </p:spPr>
      </p:pic>
      <p:grpSp>
        <p:nvGrpSpPr>
          <p:cNvPr id="88" name="グループ化 87"/>
          <p:cNvGrpSpPr/>
          <p:nvPr/>
        </p:nvGrpSpPr>
        <p:grpSpPr>
          <a:xfrm>
            <a:off x="425412" y="718459"/>
            <a:ext cx="1965351" cy="5431095"/>
            <a:chOff x="425412" y="718459"/>
            <a:chExt cx="1965351" cy="5431095"/>
          </a:xfrm>
        </p:grpSpPr>
        <p:pic>
          <p:nvPicPr>
            <p:cNvPr id="85" name="図 84" descr="モノ_11.PNG"/>
            <p:cNvPicPr>
              <a:picLocks noChangeAspect="1"/>
            </p:cNvPicPr>
            <p:nvPr/>
          </p:nvPicPr>
          <p:blipFill>
            <a:blip r:embed="rId4" cstate="print"/>
            <a:stretch>
              <a:fillRect/>
            </a:stretch>
          </p:blipFill>
          <p:spPr>
            <a:xfrm>
              <a:off x="425412" y="1589312"/>
              <a:ext cx="1965351" cy="3779522"/>
            </a:xfrm>
            <a:prstGeom prst="rect">
              <a:avLst/>
            </a:prstGeom>
          </p:spPr>
        </p:pic>
        <p:sp>
          <p:nvSpPr>
            <p:cNvPr id="86" name="テキスト ボックス 85"/>
            <p:cNvSpPr txBox="1"/>
            <p:nvPr/>
          </p:nvSpPr>
          <p:spPr>
            <a:xfrm>
              <a:off x="862154" y="718459"/>
              <a:ext cx="1133644" cy="584775"/>
            </a:xfrm>
            <a:prstGeom prst="rect">
              <a:avLst/>
            </a:prstGeom>
            <a:noFill/>
          </p:spPr>
          <p:txBody>
            <a:bodyPr wrap="none" rtlCol="0">
              <a:spAutoFit/>
            </a:bodyPr>
            <a:lstStyle/>
            <a:p>
              <a:r>
                <a:rPr kumimoji="1" lang="ja-JP" altLang="en-US" sz="3200" dirty="0" smtClean="0">
                  <a:solidFill>
                    <a:schemeClr val="bg1"/>
                  </a:solidFill>
                </a:rPr>
                <a:t>ネット</a:t>
              </a:r>
              <a:endParaRPr kumimoji="1" lang="ja-JP" altLang="en-US" sz="3200" dirty="0">
                <a:solidFill>
                  <a:schemeClr val="bg1"/>
                </a:solidFill>
              </a:endParaRPr>
            </a:p>
          </p:txBody>
        </p:sp>
        <p:sp>
          <p:nvSpPr>
            <p:cNvPr id="87" name="テキスト ボックス 86"/>
            <p:cNvSpPr txBox="1"/>
            <p:nvPr/>
          </p:nvSpPr>
          <p:spPr>
            <a:xfrm>
              <a:off x="783777" y="5564779"/>
              <a:ext cx="1109599" cy="584775"/>
            </a:xfrm>
            <a:prstGeom prst="rect">
              <a:avLst/>
            </a:prstGeom>
            <a:noFill/>
          </p:spPr>
          <p:txBody>
            <a:bodyPr wrap="none" rtlCol="0">
              <a:spAutoFit/>
            </a:bodyPr>
            <a:lstStyle/>
            <a:p>
              <a:r>
                <a:rPr kumimoji="1" lang="ja-JP" altLang="en-US" sz="3200" dirty="0" smtClean="0">
                  <a:solidFill>
                    <a:schemeClr val="bg1"/>
                  </a:solidFill>
                </a:rPr>
                <a:t>ＳＮＳ</a:t>
              </a:r>
              <a:endParaRPr kumimoji="1" lang="ja-JP" altLang="en-US" sz="3200" dirty="0">
                <a:solidFill>
                  <a:schemeClr val="bg1"/>
                </a:solidFill>
              </a:endParaRPr>
            </a:p>
          </p:txBody>
        </p:sp>
      </p:grpSp>
      <p:grpSp>
        <p:nvGrpSpPr>
          <p:cNvPr id="129" name="グループ化 128"/>
          <p:cNvGrpSpPr/>
          <p:nvPr/>
        </p:nvGrpSpPr>
        <p:grpSpPr>
          <a:xfrm>
            <a:off x="4676503" y="169818"/>
            <a:ext cx="4293350" cy="4363024"/>
            <a:chOff x="4676503" y="169818"/>
            <a:chExt cx="4293350" cy="4363024"/>
          </a:xfrm>
        </p:grpSpPr>
        <p:grpSp>
          <p:nvGrpSpPr>
            <p:cNvPr id="91" name="グループ化 90"/>
            <p:cNvGrpSpPr/>
            <p:nvPr/>
          </p:nvGrpSpPr>
          <p:grpSpPr>
            <a:xfrm>
              <a:off x="4676503" y="169818"/>
              <a:ext cx="1920240" cy="705394"/>
              <a:chOff x="757645" y="404949"/>
              <a:chExt cx="1920240" cy="705394"/>
            </a:xfrm>
          </p:grpSpPr>
          <p:sp>
            <p:nvSpPr>
              <p:cNvPr id="90" name="雲 89"/>
              <p:cNvSpPr/>
              <p:nvPr/>
            </p:nvSpPr>
            <p:spPr>
              <a:xfrm>
                <a:off x="757645" y="404949"/>
                <a:ext cx="1920240" cy="705394"/>
              </a:xfrm>
              <a:prstGeom prst="clou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888274" y="548640"/>
                <a:ext cx="1670650" cy="369332"/>
              </a:xfrm>
              <a:prstGeom prst="rect">
                <a:avLst/>
              </a:prstGeom>
              <a:noFill/>
            </p:spPr>
            <p:txBody>
              <a:bodyPr wrap="none" rtlCol="0">
                <a:spAutoFit/>
              </a:bodyPr>
              <a:lstStyle/>
              <a:p>
                <a:r>
                  <a:rPr kumimoji="1" lang="ja-JP" altLang="en-US" dirty="0" smtClean="0">
                    <a:solidFill>
                      <a:srgbClr val="FF0000"/>
                    </a:solidFill>
                  </a:rPr>
                  <a:t>スマホ＝楽しい</a:t>
                </a:r>
                <a:endParaRPr kumimoji="1" lang="ja-JP" altLang="en-US" dirty="0">
                  <a:solidFill>
                    <a:srgbClr val="FF0000"/>
                  </a:solidFill>
                </a:endParaRPr>
              </a:p>
            </p:txBody>
          </p:sp>
        </p:grpSp>
        <p:grpSp>
          <p:nvGrpSpPr>
            <p:cNvPr id="92" name="グループ化 91"/>
            <p:cNvGrpSpPr/>
            <p:nvPr/>
          </p:nvGrpSpPr>
          <p:grpSpPr>
            <a:xfrm>
              <a:off x="6226644" y="583478"/>
              <a:ext cx="1920240" cy="705394"/>
              <a:chOff x="757645" y="404949"/>
              <a:chExt cx="1920240" cy="705394"/>
            </a:xfrm>
          </p:grpSpPr>
          <p:sp>
            <p:nvSpPr>
              <p:cNvPr id="93" name="雲 92"/>
              <p:cNvSpPr/>
              <p:nvPr/>
            </p:nvSpPr>
            <p:spPr>
              <a:xfrm>
                <a:off x="757645" y="404949"/>
                <a:ext cx="1920240" cy="705394"/>
              </a:xfrm>
              <a:prstGeom prst="clou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p:cNvSpPr txBox="1"/>
              <p:nvPr/>
            </p:nvSpPr>
            <p:spPr>
              <a:xfrm>
                <a:off x="888274" y="548640"/>
                <a:ext cx="1670650" cy="369332"/>
              </a:xfrm>
              <a:prstGeom prst="rect">
                <a:avLst/>
              </a:prstGeom>
              <a:noFill/>
            </p:spPr>
            <p:txBody>
              <a:bodyPr wrap="none" rtlCol="0">
                <a:spAutoFit/>
              </a:bodyPr>
              <a:lstStyle/>
              <a:p>
                <a:r>
                  <a:rPr kumimoji="1" lang="ja-JP" altLang="en-US" dirty="0" smtClean="0">
                    <a:solidFill>
                      <a:srgbClr val="FF0000"/>
                    </a:solidFill>
                  </a:rPr>
                  <a:t>スマホ＝楽しい</a:t>
                </a:r>
                <a:endParaRPr kumimoji="1" lang="ja-JP" altLang="en-US" dirty="0">
                  <a:solidFill>
                    <a:srgbClr val="FF0000"/>
                  </a:solidFill>
                </a:endParaRPr>
              </a:p>
            </p:txBody>
          </p:sp>
        </p:grpSp>
        <p:grpSp>
          <p:nvGrpSpPr>
            <p:cNvPr id="98" name="グループ化 97"/>
            <p:cNvGrpSpPr/>
            <p:nvPr/>
          </p:nvGrpSpPr>
          <p:grpSpPr>
            <a:xfrm>
              <a:off x="5316585" y="1959444"/>
              <a:ext cx="1920240" cy="705394"/>
              <a:chOff x="757645" y="404949"/>
              <a:chExt cx="1920240" cy="705394"/>
            </a:xfrm>
          </p:grpSpPr>
          <p:sp>
            <p:nvSpPr>
              <p:cNvPr id="99" name="雲 98"/>
              <p:cNvSpPr/>
              <p:nvPr/>
            </p:nvSpPr>
            <p:spPr>
              <a:xfrm>
                <a:off x="757645" y="404949"/>
                <a:ext cx="1920240" cy="705394"/>
              </a:xfrm>
              <a:prstGeom prst="clou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888274" y="548640"/>
                <a:ext cx="1670650" cy="369332"/>
              </a:xfrm>
              <a:prstGeom prst="rect">
                <a:avLst/>
              </a:prstGeom>
              <a:noFill/>
            </p:spPr>
            <p:txBody>
              <a:bodyPr wrap="none" rtlCol="0">
                <a:spAutoFit/>
              </a:bodyPr>
              <a:lstStyle/>
              <a:p>
                <a:r>
                  <a:rPr kumimoji="1" lang="ja-JP" altLang="en-US" dirty="0" smtClean="0">
                    <a:solidFill>
                      <a:srgbClr val="FF0000"/>
                    </a:solidFill>
                  </a:rPr>
                  <a:t>スマホ＝楽しい</a:t>
                </a:r>
                <a:endParaRPr kumimoji="1" lang="ja-JP" altLang="en-US" dirty="0">
                  <a:solidFill>
                    <a:srgbClr val="FF0000"/>
                  </a:solidFill>
                </a:endParaRPr>
              </a:p>
            </p:txBody>
          </p:sp>
        </p:grpSp>
        <p:grpSp>
          <p:nvGrpSpPr>
            <p:cNvPr id="101" name="グループ化 100"/>
            <p:cNvGrpSpPr/>
            <p:nvPr/>
          </p:nvGrpSpPr>
          <p:grpSpPr>
            <a:xfrm>
              <a:off x="7023482" y="2255537"/>
              <a:ext cx="1920240" cy="705394"/>
              <a:chOff x="757645" y="404949"/>
              <a:chExt cx="1920240" cy="705394"/>
            </a:xfrm>
          </p:grpSpPr>
          <p:sp>
            <p:nvSpPr>
              <p:cNvPr id="102" name="雲 101"/>
              <p:cNvSpPr/>
              <p:nvPr/>
            </p:nvSpPr>
            <p:spPr>
              <a:xfrm>
                <a:off x="757645" y="404949"/>
                <a:ext cx="1920240" cy="705394"/>
              </a:xfrm>
              <a:prstGeom prst="clou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p:cNvSpPr txBox="1"/>
              <p:nvPr/>
            </p:nvSpPr>
            <p:spPr>
              <a:xfrm>
                <a:off x="888274" y="548640"/>
                <a:ext cx="1670650" cy="369332"/>
              </a:xfrm>
              <a:prstGeom prst="rect">
                <a:avLst/>
              </a:prstGeom>
              <a:noFill/>
            </p:spPr>
            <p:txBody>
              <a:bodyPr wrap="none" rtlCol="0">
                <a:spAutoFit/>
              </a:bodyPr>
              <a:lstStyle/>
              <a:p>
                <a:r>
                  <a:rPr kumimoji="1" lang="ja-JP" altLang="en-US" dirty="0" smtClean="0">
                    <a:solidFill>
                      <a:srgbClr val="FF0000"/>
                    </a:solidFill>
                  </a:rPr>
                  <a:t>スマホ＝楽しい</a:t>
                </a:r>
                <a:endParaRPr kumimoji="1" lang="ja-JP" altLang="en-US" dirty="0">
                  <a:solidFill>
                    <a:srgbClr val="FF0000"/>
                  </a:solidFill>
                </a:endParaRPr>
              </a:p>
            </p:txBody>
          </p:sp>
        </p:grpSp>
        <p:grpSp>
          <p:nvGrpSpPr>
            <p:cNvPr id="104" name="グループ化 103"/>
            <p:cNvGrpSpPr/>
            <p:nvPr/>
          </p:nvGrpSpPr>
          <p:grpSpPr>
            <a:xfrm>
              <a:off x="6339850" y="2969646"/>
              <a:ext cx="1920240" cy="705394"/>
              <a:chOff x="757645" y="404949"/>
              <a:chExt cx="1920240" cy="705394"/>
            </a:xfrm>
          </p:grpSpPr>
          <p:sp>
            <p:nvSpPr>
              <p:cNvPr id="105" name="雲 104"/>
              <p:cNvSpPr/>
              <p:nvPr/>
            </p:nvSpPr>
            <p:spPr>
              <a:xfrm>
                <a:off x="757645" y="404949"/>
                <a:ext cx="1920240" cy="705394"/>
              </a:xfrm>
              <a:prstGeom prst="clou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888274" y="548640"/>
                <a:ext cx="1670650" cy="369332"/>
              </a:xfrm>
              <a:prstGeom prst="rect">
                <a:avLst/>
              </a:prstGeom>
              <a:noFill/>
            </p:spPr>
            <p:txBody>
              <a:bodyPr wrap="none" rtlCol="0">
                <a:spAutoFit/>
              </a:bodyPr>
              <a:lstStyle/>
              <a:p>
                <a:r>
                  <a:rPr kumimoji="1" lang="ja-JP" altLang="en-US" dirty="0" smtClean="0">
                    <a:solidFill>
                      <a:srgbClr val="FF0000"/>
                    </a:solidFill>
                  </a:rPr>
                  <a:t>スマホ＝楽しい</a:t>
                </a:r>
                <a:endParaRPr kumimoji="1" lang="ja-JP" altLang="en-US" dirty="0">
                  <a:solidFill>
                    <a:srgbClr val="FF0000"/>
                  </a:solidFill>
                </a:endParaRPr>
              </a:p>
            </p:txBody>
          </p:sp>
        </p:grpSp>
        <p:grpSp>
          <p:nvGrpSpPr>
            <p:cNvPr id="107" name="グループ化 106"/>
            <p:cNvGrpSpPr/>
            <p:nvPr/>
          </p:nvGrpSpPr>
          <p:grpSpPr>
            <a:xfrm>
              <a:off x="6649006" y="3827448"/>
              <a:ext cx="1920240" cy="705394"/>
              <a:chOff x="757645" y="404949"/>
              <a:chExt cx="1920240" cy="705394"/>
            </a:xfrm>
          </p:grpSpPr>
          <p:sp>
            <p:nvSpPr>
              <p:cNvPr id="108" name="雲 107"/>
              <p:cNvSpPr/>
              <p:nvPr/>
            </p:nvSpPr>
            <p:spPr>
              <a:xfrm>
                <a:off x="757645" y="404949"/>
                <a:ext cx="1920240" cy="705394"/>
              </a:xfrm>
              <a:prstGeom prst="clou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888274" y="548640"/>
                <a:ext cx="1670650" cy="369332"/>
              </a:xfrm>
              <a:prstGeom prst="rect">
                <a:avLst/>
              </a:prstGeom>
              <a:noFill/>
            </p:spPr>
            <p:txBody>
              <a:bodyPr wrap="none" rtlCol="0">
                <a:spAutoFit/>
              </a:bodyPr>
              <a:lstStyle/>
              <a:p>
                <a:r>
                  <a:rPr kumimoji="1" lang="ja-JP" altLang="en-US" dirty="0" smtClean="0">
                    <a:solidFill>
                      <a:srgbClr val="FF0000"/>
                    </a:solidFill>
                  </a:rPr>
                  <a:t>スマホ＝楽しい</a:t>
                </a:r>
                <a:endParaRPr kumimoji="1" lang="ja-JP" altLang="en-US" dirty="0">
                  <a:solidFill>
                    <a:srgbClr val="FF0000"/>
                  </a:solidFill>
                </a:endParaRPr>
              </a:p>
            </p:txBody>
          </p:sp>
        </p:grpSp>
        <p:grpSp>
          <p:nvGrpSpPr>
            <p:cNvPr id="117" name="グループ化 116"/>
            <p:cNvGrpSpPr/>
            <p:nvPr/>
          </p:nvGrpSpPr>
          <p:grpSpPr>
            <a:xfrm>
              <a:off x="7049613" y="1458699"/>
              <a:ext cx="1920240" cy="705394"/>
              <a:chOff x="757645" y="404949"/>
              <a:chExt cx="1920240" cy="705394"/>
            </a:xfrm>
          </p:grpSpPr>
          <p:sp>
            <p:nvSpPr>
              <p:cNvPr id="119" name="雲 118"/>
              <p:cNvSpPr/>
              <p:nvPr/>
            </p:nvSpPr>
            <p:spPr>
              <a:xfrm>
                <a:off x="757645" y="404949"/>
                <a:ext cx="1920240" cy="705394"/>
              </a:xfrm>
              <a:prstGeom prst="clou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p:cNvSpPr txBox="1"/>
              <p:nvPr/>
            </p:nvSpPr>
            <p:spPr>
              <a:xfrm>
                <a:off x="888274" y="548640"/>
                <a:ext cx="1670650" cy="369332"/>
              </a:xfrm>
              <a:prstGeom prst="rect">
                <a:avLst/>
              </a:prstGeom>
              <a:noFill/>
            </p:spPr>
            <p:txBody>
              <a:bodyPr wrap="none" rtlCol="0">
                <a:spAutoFit/>
              </a:bodyPr>
              <a:lstStyle/>
              <a:p>
                <a:r>
                  <a:rPr kumimoji="1" lang="ja-JP" altLang="en-US" dirty="0" smtClean="0">
                    <a:solidFill>
                      <a:srgbClr val="FF0000"/>
                    </a:solidFill>
                  </a:rPr>
                  <a:t>スマホ＝楽しい</a:t>
                </a:r>
                <a:endParaRPr kumimoji="1" lang="ja-JP" altLang="en-US" dirty="0">
                  <a:solidFill>
                    <a:srgbClr val="FF0000"/>
                  </a:solidFill>
                </a:endParaRPr>
              </a:p>
            </p:txBody>
          </p:sp>
        </p:grpSp>
        <p:grpSp>
          <p:nvGrpSpPr>
            <p:cNvPr id="95" name="グループ化 94"/>
            <p:cNvGrpSpPr/>
            <p:nvPr/>
          </p:nvGrpSpPr>
          <p:grpSpPr>
            <a:xfrm>
              <a:off x="5621390" y="1258398"/>
              <a:ext cx="1920240" cy="705394"/>
              <a:chOff x="757645" y="404949"/>
              <a:chExt cx="1920240" cy="705394"/>
            </a:xfrm>
          </p:grpSpPr>
          <p:sp>
            <p:nvSpPr>
              <p:cNvPr id="96" name="雲 95"/>
              <p:cNvSpPr/>
              <p:nvPr/>
            </p:nvSpPr>
            <p:spPr>
              <a:xfrm>
                <a:off x="757645" y="404949"/>
                <a:ext cx="1920240" cy="705394"/>
              </a:xfrm>
              <a:prstGeom prst="clou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p:cNvSpPr txBox="1"/>
              <p:nvPr/>
            </p:nvSpPr>
            <p:spPr>
              <a:xfrm>
                <a:off x="888274" y="548640"/>
                <a:ext cx="1670650" cy="369332"/>
              </a:xfrm>
              <a:prstGeom prst="rect">
                <a:avLst/>
              </a:prstGeom>
              <a:noFill/>
            </p:spPr>
            <p:txBody>
              <a:bodyPr wrap="none" rtlCol="0">
                <a:spAutoFit/>
              </a:bodyPr>
              <a:lstStyle/>
              <a:p>
                <a:r>
                  <a:rPr kumimoji="1" lang="ja-JP" altLang="en-US" dirty="0" smtClean="0">
                    <a:solidFill>
                      <a:srgbClr val="FF0000"/>
                    </a:solidFill>
                  </a:rPr>
                  <a:t>スマホ＝楽しい</a:t>
                </a:r>
                <a:endParaRPr kumimoji="1" lang="ja-JP" altLang="en-US" dirty="0">
                  <a:solidFill>
                    <a:srgbClr val="FF0000"/>
                  </a:solidFill>
                </a:endParaRPr>
              </a:p>
            </p:txBody>
          </p:sp>
        </p:grpSp>
      </p:grpSp>
      <p:sp>
        <p:nvSpPr>
          <p:cNvPr id="130" name="角丸四角形吹き出し 129"/>
          <p:cNvSpPr/>
          <p:nvPr/>
        </p:nvSpPr>
        <p:spPr>
          <a:xfrm>
            <a:off x="2769326" y="4441370"/>
            <a:ext cx="6374673" cy="2416629"/>
          </a:xfrm>
          <a:prstGeom prst="wedgeRoundRectCallout">
            <a:avLst>
              <a:gd name="adj1" fmla="val -752"/>
              <a:gd name="adj2" fmla="val -68739"/>
              <a:gd name="adj3" fmla="val 16667"/>
            </a:avLst>
          </a:prstGeom>
          <a:ln w="57150"/>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2800" dirty="0" smtClean="0"/>
              <a:t>　スマホ環境なしではドーパミンが出にくくなる。脳は快楽を求め、</a:t>
            </a:r>
            <a:r>
              <a:rPr kumimoji="1" lang="ja-JP" altLang="en-US" sz="2800" dirty="0" smtClean="0">
                <a:solidFill>
                  <a:srgbClr val="FF0000"/>
                </a:solidFill>
              </a:rPr>
              <a:t>スマホ利用時間やネット接続が長時間化</a:t>
            </a:r>
            <a:r>
              <a:rPr kumimoji="1" lang="ja-JP" altLang="en-US" sz="2800" dirty="0" smtClean="0"/>
              <a:t>することになる。これが</a:t>
            </a:r>
            <a:r>
              <a:rPr kumimoji="1" lang="ja-JP" altLang="en-US" sz="2800" dirty="0" smtClean="0">
                <a:solidFill>
                  <a:srgbClr val="FF0000"/>
                </a:solidFill>
              </a:rPr>
              <a:t>スマホ依存</a:t>
            </a:r>
            <a:r>
              <a:rPr kumimoji="1" lang="ja-JP" altLang="en-US" sz="2800" dirty="0" smtClean="0"/>
              <a:t>。</a:t>
            </a:r>
            <a:endParaRPr kumimoji="1" lang="ja-JP" altLang="en-US" sz="2800" dirty="0"/>
          </a:p>
        </p:txBody>
      </p:sp>
      <p:grpSp>
        <p:nvGrpSpPr>
          <p:cNvPr id="135" name="グループ化 134"/>
          <p:cNvGrpSpPr/>
          <p:nvPr/>
        </p:nvGrpSpPr>
        <p:grpSpPr>
          <a:xfrm>
            <a:off x="2495011" y="640084"/>
            <a:ext cx="4145293" cy="3714218"/>
            <a:chOff x="2495011" y="640084"/>
            <a:chExt cx="4145293" cy="3714218"/>
          </a:xfrm>
        </p:grpSpPr>
        <p:grpSp>
          <p:nvGrpSpPr>
            <p:cNvPr id="121" name="グループ化 120"/>
            <p:cNvGrpSpPr/>
            <p:nvPr/>
          </p:nvGrpSpPr>
          <p:grpSpPr>
            <a:xfrm>
              <a:off x="4127879" y="718456"/>
              <a:ext cx="2512425" cy="3635846"/>
              <a:chOff x="4127879" y="718456"/>
              <a:chExt cx="2512425" cy="3635846"/>
            </a:xfrm>
          </p:grpSpPr>
          <p:sp>
            <p:nvSpPr>
              <p:cNvPr id="210" name="円/楕円 209"/>
              <p:cNvSpPr/>
              <p:nvPr/>
            </p:nvSpPr>
            <p:spPr>
              <a:xfrm>
                <a:off x="4127879" y="718456"/>
                <a:ext cx="1005840" cy="1933303"/>
              </a:xfrm>
              <a:prstGeom prst="ellipse">
                <a:avLst/>
              </a:prstGeom>
              <a:solidFill>
                <a:srgbClr val="FFC000">
                  <a:alpha val="78039"/>
                </a:srgbClr>
              </a:soli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grpSp>
            <p:nvGrpSpPr>
              <p:cNvPr id="2" name="グループ化 83"/>
              <p:cNvGrpSpPr/>
              <p:nvPr/>
            </p:nvGrpSpPr>
            <p:grpSpPr>
              <a:xfrm>
                <a:off x="4531453" y="979710"/>
                <a:ext cx="2108851" cy="3374592"/>
                <a:chOff x="3016145" y="979710"/>
                <a:chExt cx="2108851" cy="3374592"/>
              </a:xfrm>
            </p:grpSpPr>
            <p:grpSp>
              <p:nvGrpSpPr>
                <p:cNvPr id="3" name="グループ化 148"/>
                <p:cNvGrpSpPr/>
                <p:nvPr/>
              </p:nvGrpSpPr>
              <p:grpSpPr>
                <a:xfrm>
                  <a:off x="3095899" y="979710"/>
                  <a:ext cx="2029097" cy="3317969"/>
                  <a:chOff x="3095899" y="1293223"/>
                  <a:chExt cx="2029097" cy="2699670"/>
                </a:xfrm>
              </p:grpSpPr>
              <p:grpSp>
                <p:nvGrpSpPr>
                  <p:cNvPr id="4" name="グループ化 115"/>
                  <p:cNvGrpSpPr/>
                  <p:nvPr/>
                </p:nvGrpSpPr>
                <p:grpSpPr>
                  <a:xfrm>
                    <a:off x="3095899" y="1293223"/>
                    <a:ext cx="2029097" cy="2699670"/>
                    <a:chOff x="2978332" y="1293223"/>
                    <a:chExt cx="2029097" cy="2699670"/>
                  </a:xfrm>
                </p:grpSpPr>
                <p:sp>
                  <p:nvSpPr>
                    <p:cNvPr id="48" name="円/楕円 47"/>
                    <p:cNvSpPr/>
                    <p:nvPr/>
                  </p:nvSpPr>
                  <p:spPr>
                    <a:xfrm>
                      <a:off x="2978332" y="1293223"/>
                      <a:ext cx="143691" cy="11756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p:cNvSpPr/>
                    <p:nvPr/>
                  </p:nvSpPr>
                  <p:spPr>
                    <a:xfrm flipH="1" flipV="1">
                      <a:off x="3631475" y="1580606"/>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円/楕円 108"/>
                    <p:cNvSpPr/>
                    <p:nvPr/>
                  </p:nvSpPr>
                  <p:spPr>
                    <a:xfrm flipH="1" flipV="1">
                      <a:off x="3862252" y="199426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円/楕円 109"/>
                    <p:cNvSpPr/>
                    <p:nvPr/>
                  </p:nvSpPr>
                  <p:spPr>
                    <a:xfrm flipH="1" flipV="1">
                      <a:off x="4093029" y="2394858"/>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円/楕円 110"/>
                    <p:cNvSpPr/>
                    <p:nvPr/>
                  </p:nvSpPr>
                  <p:spPr>
                    <a:xfrm flipH="1" flipV="1">
                      <a:off x="4389120" y="2573382"/>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円/楕円 111"/>
                    <p:cNvSpPr/>
                    <p:nvPr/>
                  </p:nvSpPr>
                  <p:spPr>
                    <a:xfrm flipH="1" flipV="1">
                      <a:off x="4750526" y="3339737"/>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円/楕円 112"/>
                    <p:cNvSpPr/>
                    <p:nvPr/>
                  </p:nvSpPr>
                  <p:spPr>
                    <a:xfrm flipH="1" flipV="1">
                      <a:off x="4889863" y="3061063"/>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円/楕円 113"/>
                    <p:cNvSpPr/>
                    <p:nvPr/>
                  </p:nvSpPr>
                  <p:spPr>
                    <a:xfrm flipH="1" flipV="1">
                      <a:off x="4702629" y="279545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円/楕円 114"/>
                    <p:cNvSpPr/>
                    <p:nvPr/>
                  </p:nvSpPr>
                  <p:spPr>
                    <a:xfrm flipH="1" flipV="1">
                      <a:off x="4828903" y="3823075"/>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137"/>
                  <p:cNvGrpSpPr/>
                  <p:nvPr/>
                </p:nvGrpSpPr>
                <p:grpSpPr>
                  <a:xfrm>
                    <a:off x="3174275" y="1358537"/>
                    <a:ext cx="1911539" cy="2489407"/>
                    <a:chOff x="3174275" y="1358537"/>
                    <a:chExt cx="1911539" cy="2489407"/>
                  </a:xfrm>
                </p:grpSpPr>
                <p:cxnSp>
                  <p:nvCxnSpPr>
                    <p:cNvPr id="118" name="直線コネクタ 117"/>
                    <p:cNvCxnSpPr>
                      <a:endCxn id="54" idx="6"/>
                    </p:cNvCxnSpPr>
                    <p:nvPr/>
                  </p:nvCxnSpPr>
                  <p:spPr>
                    <a:xfrm>
                      <a:off x="3174275" y="1358537"/>
                      <a:ext cx="574767" cy="30697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a:stCxn id="54" idx="1"/>
                    </p:cNvCxnSpPr>
                    <p:nvPr/>
                  </p:nvCxnSpPr>
                  <p:spPr>
                    <a:xfrm>
                      <a:off x="3849391" y="1725555"/>
                      <a:ext cx="208807" cy="36668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a:stCxn id="109" idx="1"/>
                    </p:cNvCxnSpPr>
                    <p:nvPr/>
                  </p:nvCxnSpPr>
                  <p:spPr>
                    <a:xfrm>
                      <a:off x="4080168" y="2139213"/>
                      <a:ext cx="182682" cy="35362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a:stCxn id="110" idx="1"/>
                    </p:cNvCxnSpPr>
                    <p:nvPr/>
                  </p:nvCxnSpPr>
                  <p:spPr>
                    <a:xfrm>
                      <a:off x="4310945" y="2539807"/>
                      <a:ext cx="261061" cy="118491"/>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a:stCxn id="111" idx="1"/>
                    </p:cNvCxnSpPr>
                    <p:nvPr/>
                  </p:nvCxnSpPr>
                  <p:spPr>
                    <a:xfrm>
                      <a:off x="4607036" y="2718331"/>
                      <a:ext cx="274126" cy="15768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a:stCxn id="114" idx="1"/>
                    </p:cNvCxnSpPr>
                    <p:nvPr/>
                  </p:nvCxnSpPr>
                  <p:spPr>
                    <a:xfrm>
                      <a:off x="4920545" y="2940403"/>
                      <a:ext cx="165269" cy="21864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a:endCxn id="112" idx="2"/>
                    </p:cNvCxnSpPr>
                    <p:nvPr/>
                  </p:nvCxnSpPr>
                  <p:spPr>
                    <a:xfrm flipH="1">
                      <a:off x="4985659" y="3148158"/>
                      <a:ext cx="95804" cy="27648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a:endCxn id="115" idx="5"/>
                    </p:cNvCxnSpPr>
                    <p:nvPr/>
                  </p:nvCxnSpPr>
                  <p:spPr>
                    <a:xfrm>
                      <a:off x="4946477" y="3431188"/>
                      <a:ext cx="17210" cy="41675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6" name="グループ化 149"/>
                <p:cNvGrpSpPr/>
                <p:nvPr/>
              </p:nvGrpSpPr>
              <p:grpSpPr>
                <a:xfrm rot="21334696">
                  <a:off x="3078480" y="1354182"/>
                  <a:ext cx="2029097" cy="2699670"/>
                  <a:chOff x="3095899" y="1293223"/>
                  <a:chExt cx="2029097" cy="2699670"/>
                </a:xfrm>
              </p:grpSpPr>
              <p:grpSp>
                <p:nvGrpSpPr>
                  <p:cNvPr id="7" name="グループ化 115"/>
                  <p:cNvGrpSpPr/>
                  <p:nvPr/>
                </p:nvGrpSpPr>
                <p:grpSpPr>
                  <a:xfrm>
                    <a:off x="3095899" y="1293223"/>
                    <a:ext cx="2029097" cy="2699670"/>
                    <a:chOff x="2978332" y="1293223"/>
                    <a:chExt cx="2029097" cy="2699670"/>
                  </a:xfrm>
                </p:grpSpPr>
                <p:sp>
                  <p:nvSpPr>
                    <p:cNvPr id="161" name="円/楕円 160"/>
                    <p:cNvSpPr/>
                    <p:nvPr/>
                  </p:nvSpPr>
                  <p:spPr>
                    <a:xfrm>
                      <a:off x="2978332" y="1293223"/>
                      <a:ext cx="143691" cy="11756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円/楕円 161"/>
                    <p:cNvSpPr/>
                    <p:nvPr/>
                  </p:nvSpPr>
                  <p:spPr>
                    <a:xfrm flipH="1" flipV="1">
                      <a:off x="3631475" y="1580606"/>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円/楕円 162"/>
                    <p:cNvSpPr/>
                    <p:nvPr/>
                  </p:nvSpPr>
                  <p:spPr>
                    <a:xfrm flipH="1" flipV="1">
                      <a:off x="3862252" y="199426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円/楕円 163"/>
                    <p:cNvSpPr/>
                    <p:nvPr/>
                  </p:nvSpPr>
                  <p:spPr>
                    <a:xfrm flipH="1" flipV="1">
                      <a:off x="4093029" y="2394858"/>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円/楕円 164"/>
                    <p:cNvSpPr/>
                    <p:nvPr/>
                  </p:nvSpPr>
                  <p:spPr>
                    <a:xfrm flipH="1" flipV="1">
                      <a:off x="4389120" y="2573382"/>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円/楕円 165"/>
                    <p:cNvSpPr/>
                    <p:nvPr/>
                  </p:nvSpPr>
                  <p:spPr>
                    <a:xfrm flipH="1" flipV="1">
                      <a:off x="4750526" y="3339737"/>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円/楕円 166"/>
                    <p:cNvSpPr/>
                    <p:nvPr/>
                  </p:nvSpPr>
                  <p:spPr>
                    <a:xfrm flipH="1" flipV="1">
                      <a:off x="4889863" y="3061063"/>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円/楕円 167"/>
                    <p:cNvSpPr/>
                    <p:nvPr/>
                  </p:nvSpPr>
                  <p:spPr>
                    <a:xfrm flipH="1" flipV="1">
                      <a:off x="4702629" y="279545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円/楕円 168"/>
                    <p:cNvSpPr/>
                    <p:nvPr/>
                  </p:nvSpPr>
                  <p:spPr>
                    <a:xfrm flipH="1" flipV="1">
                      <a:off x="4828903" y="3823075"/>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137"/>
                  <p:cNvGrpSpPr/>
                  <p:nvPr/>
                </p:nvGrpSpPr>
                <p:grpSpPr>
                  <a:xfrm>
                    <a:off x="3174275" y="1358537"/>
                    <a:ext cx="1911539" cy="2489407"/>
                    <a:chOff x="3174275" y="1358537"/>
                    <a:chExt cx="1911539" cy="2489407"/>
                  </a:xfrm>
                </p:grpSpPr>
                <p:cxnSp>
                  <p:nvCxnSpPr>
                    <p:cNvPr id="153" name="直線コネクタ 152"/>
                    <p:cNvCxnSpPr>
                      <a:endCxn id="162" idx="6"/>
                    </p:cNvCxnSpPr>
                    <p:nvPr/>
                  </p:nvCxnSpPr>
                  <p:spPr>
                    <a:xfrm>
                      <a:off x="3174275" y="1358537"/>
                      <a:ext cx="574767" cy="30697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stCxn id="162" idx="1"/>
                    </p:cNvCxnSpPr>
                    <p:nvPr/>
                  </p:nvCxnSpPr>
                  <p:spPr>
                    <a:xfrm>
                      <a:off x="3849391" y="1725555"/>
                      <a:ext cx="208807" cy="36668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5" name="直線コネクタ 154"/>
                    <p:cNvCxnSpPr>
                      <a:stCxn id="163" idx="1"/>
                    </p:cNvCxnSpPr>
                    <p:nvPr/>
                  </p:nvCxnSpPr>
                  <p:spPr>
                    <a:xfrm>
                      <a:off x="4080168" y="2139213"/>
                      <a:ext cx="182682" cy="35362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6" name="直線コネクタ 155"/>
                    <p:cNvCxnSpPr>
                      <a:stCxn id="164" idx="1"/>
                    </p:cNvCxnSpPr>
                    <p:nvPr/>
                  </p:nvCxnSpPr>
                  <p:spPr>
                    <a:xfrm>
                      <a:off x="4310945" y="2539807"/>
                      <a:ext cx="261061" cy="118491"/>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a:stCxn id="165" idx="1"/>
                    </p:cNvCxnSpPr>
                    <p:nvPr/>
                  </p:nvCxnSpPr>
                  <p:spPr>
                    <a:xfrm>
                      <a:off x="4607036" y="2718331"/>
                      <a:ext cx="274126" cy="15768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8" name="直線コネクタ 157"/>
                    <p:cNvCxnSpPr>
                      <a:stCxn id="168" idx="1"/>
                    </p:cNvCxnSpPr>
                    <p:nvPr/>
                  </p:nvCxnSpPr>
                  <p:spPr>
                    <a:xfrm>
                      <a:off x="4920545" y="2940403"/>
                      <a:ext cx="165269" cy="21864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59" name="直線コネクタ 158"/>
                    <p:cNvCxnSpPr>
                      <a:endCxn id="166" idx="2"/>
                    </p:cNvCxnSpPr>
                    <p:nvPr/>
                  </p:nvCxnSpPr>
                  <p:spPr>
                    <a:xfrm flipH="1">
                      <a:off x="4985659" y="3148158"/>
                      <a:ext cx="95804" cy="27648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60" name="直線コネクタ 159"/>
                    <p:cNvCxnSpPr>
                      <a:endCxn id="169" idx="5"/>
                    </p:cNvCxnSpPr>
                    <p:nvPr/>
                  </p:nvCxnSpPr>
                  <p:spPr>
                    <a:xfrm>
                      <a:off x="4946477" y="3431188"/>
                      <a:ext cx="17210" cy="41675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9" name="グループ化 169"/>
                <p:cNvGrpSpPr/>
                <p:nvPr/>
              </p:nvGrpSpPr>
              <p:grpSpPr>
                <a:xfrm rot="20615496">
                  <a:off x="3016145" y="1493436"/>
                  <a:ext cx="1812693" cy="2699670"/>
                  <a:chOff x="3095899" y="1293223"/>
                  <a:chExt cx="2029097" cy="2699670"/>
                </a:xfrm>
              </p:grpSpPr>
              <p:grpSp>
                <p:nvGrpSpPr>
                  <p:cNvPr id="10" name="グループ化 115"/>
                  <p:cNvGrpSpPr/>
                  <p:nvPr/>
                </p:nvGrpSpPr>
                <p:grpSpPr>
                  <a:xfrm>
                    <a:off x="3095899" y="1293223"/>
                    <a:ext cx="2029097" cy="2699670"/>
                    <a:chOff x="2978332" y="1293223"/>
                    <a:chExt cx="2029097" cy="2699670"/>
                  </a:xfrm>
                </p:grpSpPr>
                <p:sp>
                  <p:nvSpPr>
                    <p:cNvPr id="181" name="円/楕円 180"/>
                    <p:cNvSpPr/>
                    <p:nvPr/>
                  </p:nvSpPr>
                  <p:spPr>
                    <a:xfrm>
                      <a:off x="2978332" y="1293223"/>
                      <a:ext cx="143691" cy="11756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円/楕円 181"/>
                    <p:cNvSpPr/>
                    <p:nvPr/>
                  </p:nvSpPr>
                  <p:spPr>
                    <a:xfrm flipH="1" flipV="1">
                      <a:off x="3631475" y="1580606"/>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円/楕円 182"/>
                    <p:cNvSpPr/>
                    <p:nvPr/>
                  </p:nvSpPr>
                  <p:spPr>
                    <a:xfrm flipH="1" flipV="1">
                      <a:off x="3862252" y="199426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円/楕円 183"/>
                    <p:cNvSpPr/>
                    <p:nvPr/>
                  </p:nvSpPr>
                  <p:spPr>
                    <a:xfrm flipH="1" flipV="1">
                      <a:off x="4093029" y="2394858"/>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円/楕円 184"/>
                    <p:cNvSpPr/>
                    <p:nvPr/>
                  </p:nvSpPr>
                  <p:spPr>
                    <a:xfrm flipH="1" flipV="1">
                      <a:off x="4389120" y="2573382"/>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円/楕円 185"/>
                    <p:cNvSpPr/>
                    <p:nvPr/>
                  </p:nvSpPr>
                  <p:spPr>
                    <a:xfrm flipH="1" flipV="1">
                      <a:off x="4750526" y="3339737"/>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円/楕円 186"/>
                    <p:cNvSpPr/>
                    <p:nvPr/>
                  </p:nvSpPr>
                  <p:spPr>
                    <a:xfrm flipH="1" flipV="1">
                      <a:off x="4889863" y="3061063"/>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円/楕円 187"/>
                    <p:cNvSpPr/>
                    <p:nvPr/>
                  </p:nvSpPr>
                  <p:spPr>
                    <a:xfrm flipH="1" flipV="1">
                      <a:off x="4702629" y="279545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円/楕円 188"/>
                    <p:cNvSpPr/>
                    <p:nvPr/>
                  </p:nvSpPr>
                  <p:spPr>
                    <a:xfrm flipH="1" flipV="1">
                      <a:off x="4828903" y="3823075"/>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37"/>
                  <p:cNvGrpSpPr/>
                  <p:nvPr/>
                </p:nvGrpSpPr>
                <p:grpSpPr>
                  <a:xfrm>
                    <a:off x="3174275" y="1358537"/>
                    <a:ext cx="1911539" cy="2489407"/>
                    <a:chOff x="3174275" y="1358537"/>
                    <a:chExt cx="1911539" cy="2489407"/>
                  </a:xfrm>
                </p:grpSpPr>
                <p:cxnSp>
                  <p:nvCxnSpPr>
                    <p:cNvPr id="173" name="直線コネクタ 172"/>
                    <p:cNvCxnSpPr>
                      <a:endCxn id="182" idx="6"/>
                    </p:cNvCxnSpPr>
                    <p:nvPr/>
                  </p:nvCxnSpPr>
                  <p:spPr>
                    <a:xfrm>
                      <a:off x="3174275" y="1358537"/>
                      <a:ext cx="574767" cy="30697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a:stCxn id="182" idx="1"/>
                    </p:cNvCxnSpPr>
                    <p:nvPr/>
                  </p:nvCxnSpPr>
                  <p:spPr>
                    <a:xfrm>
                      <a:off x="3849391" y="1725555"/>
                      <a:ext cx="208807" cy="36668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a:stCxn id="183" idx="1"/>
                    </p:cNvCxnSpPr>
                    <p:nvPr/>
                  </p:nvCxnSpPr>
                  <p:spPr>
                    <a:xfrm>
                      <a:off x="4080168" y="2139213"/>
                      <a:ext cx="182682" cy="35362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6" name="直線コネクタ 175"/>
                    <p:cNvCxnSpPr>
                      <a:stCxn id="184" idx="1"/>
                    </p:cNvCxnSpPr>
                    <p:nvPr/>
                  </p:nvCxnSpPr>
                  <p:spPr>
                    <a:xfrm>
                      <a:off x="4310945" y="2539807"/>
                      <a:ext cx="261061" cy="118491"/>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a:stCxn id="185" idx="1"/>
                    </p:cNvCxnSpPr>
                    <p:nvPr/>
                  </p:nvCxnSpPr>
                  <p:spPr>
                    <a:xfrm>
                      <a:off x="4607036" y="2718331"/>
                      <a:ext cx="274126" cy="15768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8" name="直線コネクタ 177"/>
                    <p:cNvCxnSpPr>
                      <a:stCxn id="188" idx="1"/>
                    </p:cNvCxnSpPr>
                    <p:nvPr/>
                  </p:nvCxnSpPr>
                  <p:spPr>
                    <a:xfrm>
                      <a:off x="4920545" y="2940403"/>
                      <a:ext cx="165269" cy="21864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a:endCxn id="186" idx="2"/>
                    </p:cNvCxnSpPr>
                    <p:nvPr/>
                  </p:nvCxnSpPr>
                  <p:spPr>
                    <a:xfrm flipH="1">
                      <a:off x="4985659" y="3148158"/>
                      <a:ext cx="95804" cy="27648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80" name="直線コネクタ 179"/>
                    <p:cNvCxnSpPr>
                      <a:endCxn id="189" idx="5"/>
                    </p:cNvCxnSpPr>
                    <p:nvPr/>
                  </p:nvCxnSpPr>
                  <p:spPr>
                    <a:xfrm>
                      <a:off x="4946477" y="3431188"/>
                      <a:ext cx="17210" cy="41675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2" name="グループ化 189"/>
                <p:cNvGrpSpPr/>
                <p:nvPr/>
              </p:nvGrpSpPr>
              <p:grpSpPr>
                <a:xfrm rot="20439155">
                  <a:off x="3331030" y="2076994"/>
                  <a:ext cx="1476094" cy="2277308"/>
                  <a:chOff x="3095899" y="1293223"/>
                  <a:chExt cx="2029097" cy="2699670"/>
                </a:xfrm>
              </p:grpSpPr>
              <p:grpSp>
                <p:nvGrpSpPr>
                  <p:cNvPr id="13" name="グループ化 115"/>
                  <p:cNvGrpSpPr/>
                  <p:nvPr/>
                </p:nvGrpSpPr>
                <p:grpSpPr>
                  <a:xfrm>
                    <a:off x="3095899" y="1293223"/>
                    <a:ext cx="2029097" cy="2699670"/>
                    <a:chOff x="2978332" y="1293223"/>
                    <a:chExt cx="2029097" cy="2699670"/>
                  </a:xfrm>
                </p:grpSpPr>
                <p:sp>
                  <p:nvSpPr>
                    <p:cNvPr id="201" name="円/楕円 200"/>
                    <p:cNvSpPr/>
                    <p:nvPr/>
                  </p:nvSpPr>
                  <p:spPr>
                    <a:xfrm>
                      <a:off x="2978332" y="1293223"/>
                      <a:ext cx="143691" cy="11756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円/楕円 201"/>
                    <p:cNvSpPr/>
                    <p:nvPr/>
                  </p:nvSpPr>
                  <p:spPr>
                    <a:xfrm flipH="1" flipV="1">
                      <a:off x="3631475" y="1580606"/>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円/楕円 202"/>
                    <p:cNvSpPr/>
                    <p:nvPr/>
                  </p:nvSpPr>
                  <p:spPr>
                    <a:xfrm flipH="1" flipV="1">
                      <a:off x="3862252" y="199426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円/楕円 203"/>
                    <p:cNvSpPr/>
                    <p:nvPr/>
                  </p:nvSpPr>
                  <p:spPr>
                    <a:xfrm flipH="1" flipV="1">
                      <a:off x="4093029" y="2394858"/>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円/楕円 204"/>
                    <p:cNvSpPr/>
                    <p:nvPr/>
                  </p:nvSpPr>
                  <p:spPr>
                    <a:xfrm flipH="1" flipV="1">
                      <a:off x="4389120" y="2573382"/>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円/楕円 205"/>
                    <p:cNvSpPr/>
                    <p:nvPr/>
                  </p:nvSpPr>
                  <p:spPr>
                    <a:xfrm flipH="1" flipV="1">
                      <a:off x="4750526" y="3339737"/>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円/楕円 206"/>
                    <p:cNvSpPr/>
                    <p:nvPr/>
                  </p:nvSpPr>
                  <p:spPr>
                    <a:xfrm flipH="1" flipV="1">
                      <a:off x="4889863" y="3061063"/>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円/楕円 207"/>
                    <p:cNvSpPr/>
                    <p:nvPr/>
                  </p:nvSpPr>
                  <p:spPr>
                    <a:xfrm flipH="1" flipV="1">
                      <a:off x="4702629" y="2795454"/>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円/楕円 208"/>
                    <p:cNvSpPr/>
                    <p:nvPr/>
                  </p:nvSpPr>
                  <p:spPr>
                    <a:xfrm flipH="1" flipV="1">
                      <a:off x="4828903" y="3823075"/>
                      <a:ext cx="117566" cy="16981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グループ化 137"/>
                  <p:cNvGrpSpPr/>
                  <p:nvPr/>
                </p:nvGrpSpPr>
                <p:grpSpPr>
                  <a:xfrm>
                    <a:off x="3174275" y="1358537"/>
                    <a:ext cx="1911539" cy="2489407"/>
                    <a:chOff x="3174275" y="1358537"/>
                    <a:chExt cx="1911539" cy="2489407"/>
                  </a:xfrm>
                </p:grpSpPr>
                <p:cxnSp>
                  <p:nvCxnSpPr>
                    <p:cNvPr id="193" name="直線コネクタ 192"/>
                    <p:cNvCxnSpPr>
                      <a:endCxn id="202" idx="6"/>
                    </p:cNvCxnSpPr>
                    <p:nvPr/>
                  </p:nvCxnSpPr>
                  <p:spPr>
                    <a:xfrm>
                      <a:off x="3174275" y="1358537"/>
                      <a:ext cx="574767" cy="30697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a:stCxn id="202" idx="1"/>
                    </p:cNvCxnSpPr>
                    <p:nvPr/>
                  </p:nvCxnSpPr>
                  <p:spPr>
                    <a:xfrm>
                      <a:off x="3849391" y="1725555"/>
                      <a:ext cx="208807" cy="36668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a:stCxn id="203" idx="1"/>
                    </p:cNvCxnSpPr>
                    <p:nvPr/>
                  </p:nvCxnSpPr>
                  <p:spPr>
                    <a:xfrm>
                      <a:off x="4080168" y="2139213"/>
                      <a:ext cx="182682" cy="35362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6" name="直線コネクタ 195"/>
                    <p:cNvCxnSpPr>
                      <a:stCxn id="204" idx="1"/>
                    </p:cNvCxnSpPr>
                    <p:nvPr/>
                  </p:nvCxnSpPr>
                  <p:spPr>
                    <a:xfrm>
                      <a:off x="4310945" y="2539807"/>
                      <a:ext cx="261061" cy="118491"/>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a:stCxn id="205" idx="1"/>
                    </p:cNvCxnSpPr>
                    <p:nvPr/>
                  </p:nvCxnSpPr>
                  <p:spPr>
                    <a:xfrm>
                      <a:off x="4607036" y="2718331"/>
                      <a:ext cx="274126" cy="15768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a:stCxn id="208" idx="1"/>
                    </p:cNvCxnSpPr>
                    <p:nvPr/>
                  </p:nvCxnSpPr>
                  <p:spPr>
                    <a:xfrm>
                      <a:off x="4920545" y="2940403"/>
                      <a:ext cx="165269" cy="21864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a:endCxn id="206" idx="2"/>
                    </p:cNvCxnSpPr>
                    <p:nvPr/>
                  </p:nvCxnSpPr>
                  <p:spPr>
                    <a:xfrm flipH="1">
                      <a:off x="4985659" y="3148158"/>
                      <a:ext cx="95804" cy="27648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a:endCxn id="209" idx="5"/>
                    </p:cNvCxnSpPr>
                    <p:nvPr/>
                  </p:nvCxnSpPr>
                  <p:spPr>
                    <a:xfrm>
                      <a:off x="4946477" y="3431188"/>
                      <a:ext cx="17210" cy="41675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grpSp>
          </p:grpSp>
        </p:grpSp>
        <p:sp>
          <p:nvSpPr>
            <p:cNvPr id="131" name="テキスト ボックス 130"/>
            <p:cNvSpPr txBox="1"/>
            <p:nvPr/>
          </p:nvSpPr>
          <p:spPr>
            <a:xfrm>
              <a:off x="2495011" y="640084"/>
              <a:ext cx="2117887" cy="584775"/>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kumimoji="1" lang="ja-JP" alt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ＤＨＰ特太ゴシック体" pitchFamily="50" charset="-128"/>
                  <a:ea typeface="ＤＨＰ特太ゴシック体" pitchFamily="50" charset="-128"/>
                </a:rPr>
                <a:t>ドーパミン</a:t>
              </a:r>
              <a:endParaRPr kumimoji="1" lang="ja-JP" alt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ＤＨＰ特太ゴシック体" pitchFamily="50" charset="-128"/>
                <a:ea typeface="ＤＨＰ特太ゴシック体" pitchFamily="50" charset="-128"/>
              </a:endParaRPr>
            </a:p>
          </p:txBody>
        </p:sp>
      </p:grpSp>
      <p:grpSp>
        <p:nvGrpSpPr>
          <p:cNvPr id="134" name="グループ化 133"/>
          <p:cNvGrpSpPr/>
          <p:nvPr/>
        </p:nvGrpSpPr>
        <p:grpSpPr>
          <a:xfrm>
            <a:off x="1985559" y="2351318"/>
            <a:ext cx="1867984" cy="1084212"/>
            <a:chOff x="1985559" y="2351318"/>
            <a:chExt cx="1867984" cy="1084212"/>
          </a:xfrm>
        </p:grpSpPr>
        <p:sp>
          <p:nvSpPr>
            <p:cNvPr id="132" name="右矢印 131"/>
            <p:cNvSpPr/>
            <p:nvPr/>
          </p:nvSpPr>
          <p:spPr>
            <a:xfrm>
              <a:off x="2103120" y="2834639"/>
              <a:ext cx="1750423" cy="600891"/>
            </a:xfrm>
            <a:prstGeom prst="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
          <p:nvSpPr>
            <p:cNvPr id="133" name="テキスト ボックス 132"/>
            <p:cNvSpPr txBox="1"/>
            <p:nvPr/>
          </p:nvSpPr>
          <p:spPr>
            <a:xfrm>
              <a:off x="1985559" y="2351318"/>
              <a:ext cx="1819729" cy="584775"/>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kumimoji="1" lang="ja-JP" alt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ＤＨＰ特太ゴシック体" pitchFamily="50" charset="-128"/>
                  <a:ea typeface="ＤＨＰ特太ゴシック体" pitchFamily="50" charset="-128"/>
                </a:rPr>
                <a:t>強い刺激</a:t>
              </a:r>
              <a:endParaRPr kumimoji="1" lang="ja-JP" alt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ＤＨＰ特太ゴシック体" pitchFamily="50" charset="-128"/>
                <a:ea typeface="ＤＨＰ特太ゴシック体" pitchFamily="50" charset="-128"/>
              </a:endParaRPr>
            </a:p>
          </p:txBody>
        </p:sp>
      </p:grpSp>
      <p:sp>
        <p:nvSpPr>
          <p:cNvPr id="136" name="テキスト ボックス 135"/>
          <p:cNvSpPr txBox="1"/>
          <p:nvPr/>
        </p:nvSpPr>
        <p:spPr>
          <a:xfrm>
            <a:off x="2764983" y="3378939"/>
            <a:ext cx="1683474" cy="584775"/>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ＤＨＰ特太ゴシック体" pitchFamily="50" charset="-128"/>
                <a:ea typeface="ＤＨＰ特太ゴシック体" pitchFamily="50" charset="-128"/>
              </a:rPr>
              <a:t>繰り返し</a:t>
            </a:r>
            <a:endParaRPr kumimoji="1" lang="ja-JP" alt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ＤＨＰ特太ゴシック体" pitchFamily="50" charset="-128"/>
              <a:ea typeface="ＤＨＰ特太ゴシック体" pitchFamily="50" charset="-128"/>
            </a:endParaRPr>
          </a:p>
        </p:txBody>
      </p:sp>
    </p:spTree>
    <p:extLst>
      <p:ext uri="{BB962C8B-B14F-4D97-AF65-F5344CB8AC3E}">
        <p14:creationId xmlns:p14="http://schemas.microsoft.com/office/powerpoint/2010/main" val="299388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par>
                          <p:cTn id="8" fill="hold">
                            <p:stCondLst>
                              <p:cond delay="500"/>
                            </p:stCondLst>
                            <p:childTnLst>
                              <p:par>
                                <p:cTn id="9" presetID="10" presetClass="entr" presetSubtype="0" fill="hold" nodeType="afterEffect">
                                  <p:stCondLst>
                                    <p:cond delay="1500"/>
                                  </p:stCondLst>
                                  <p:childTnLst>
                                    <p:set>
                                      <p:cBhvr>
                                        <p:cTn id="10" dur="1" fill="hold">
                                          <p:stCondLst>
                                            <p:cond delay="0"/>
                                          </p:stCondLst>
                                        </p:cTn>
                                        <p:tgtEl>
                                          <p:spTgt spid="88"/>
                                        </p:tgtEl>
                                        <p:attrNameLst>
                                          <p:attrName>style.visibility</p:attrName>
                                        </p:attrNameLst>
                                      </p:cBhvr>
                                      <p:to>
                                        <p:strVal val="visible"/>
                                      </p:to>
                                    </p:set>
                                    <p:animEffect transition="in" filter="fade">
                                      <p:cBhvr>
                                        <p:cTn id="11" dur="500"/>
                                        <p:tgtEl>
                                          <p:spTgt spid="88"/>
                                        </p:tgtEl>
                                      </p:cBhvr>
                                    </p:animEffect>
                                  </p:childTnLst>
                                </p:cTn>
                              </p:par>
                            </p:childTnLst>
                          </p:cTn>
                        </p:par>
                        <p:par>
                          <p:cTn id="12" fill="hold">
                            <p:stCondLst>
                              <p:cond delay="2500"/>
                            </p:stCondLst>
                            <p:childTnLst>
                              <p:par>
                                <p:cTn id="13" presetID="2" presetClass="entr" presetSubtype="8" fill="hold" nodeType="afterEffect">
                                  <p:stCondLst>
                                    <p:cond delay="2000"/>
                                  </p:stCondLst>
                                  <p:childTnLst>
                                    <p:set>
                                      <p:cBhvr>
                                        <p:cTn id="14" dur="1" fill="hold">
                                          <p:stCondLst>
                                            <p:cond delay="0"/>
                                          </p:stCondLst>
                                        </p:cTn>
                                        <p:tgtEl>
                                          <p:spTgt spid="134"/>
                                        </p:tgtEl>
                                        <p:attrNameLst>
                                          <p:attrName>style.visibility</p:attrName>
                                        </p:attrNameLst>
                                      </p:cBhvr>
                                      <p:to>
                                        <p:strVal val="visible"/>
                                      </p:to>
                                    </p:set>
                                    <p:anim calcmode="lin" valueType="num">
                                      <p:cBhvr additive="base">
                                        <p:cTn id="15" dur="500" fill="hold"/>
                                        <p:tgtEl>
                                          <p:spTgt spid="134"/>
                                        </p:tgtEl>
                                        <p:attrNameLst>
                                          <p:attrName>ppt_x</p:attrName>
                                        </p:attrNameLst>
                                      </p:cBhvr>
                                      <p:tavLst>
                                        <p:tav tm="0">
                                          <p:val>
                                            <p:strVal val="0-#ppt_w/2"/>
                                          </p:val>
                                        </p:tav>
                                        <p:tav tm="100000">
                                          <p:val>
                                            <p:strVal val="#ppt_x"/>
                                          </p:val>
                                        </p:tav>
                                      </p:tavLst>
                                    </p:anim>
                                    <p:anim calcmode="lin" valueType="num">
                                      <p:cBhvr additive="base">
                                        <p:cTn id="16" dur="500" fill="hold"/>
                                        <p:tgtEl>
                                          <p:spTgt spid="134"/>
                                        </p:tgtEl>
                                        <p:attrNameLst>
                                          <p:attrName>ppt_y</p:attrName>
                                        </p:attrNameLst>
                                      </p:cBhvr>
                                      <p:tavLst>
                                        <p:tav tm="0">
                                          <p:val>
                                            <p:strVal val="#ppt_y"/>
                                          </p:val>
                                        </p:tav>
                                        <p:tav tm="100000">
                                          <p:val>
                                            <p:strVal val="#ppt_y"/>
                                          </p:val>
                                        </p:tav>
                                      </p:tavLst>
                                    </p:anim>
                                  </p:childTnLst>
                                </p:cTn>
                              </p:par>
                            </p:childTnLst>
                          </p:cTn>
                        </p:par>
                        <p:par>
                          <p:cTn id="17" fill="hold">
                            <p:stCondLst>
                              <p:cond delay="5000"/>
                            </p:stCondLst>
                            <p:childTnLst>
                              <p:par>
                                <p:cTn id="18" presetID="10" presetClass="entr" presetSubtype="0" fill="hold" nodeType="afterEffect">
                                  <p:stCondLst>
                                    <p:cond delay="1500"/>
                                  </p:stCondLst>
                                  <p:childTnLst>
                                    <p:set>
                                      <p:cBhvr>
                                        <p:cTn id="19" dur="1" fill="hold">
                                          <p:stCondLst>
                                            <p:cond delay="0"/>
                                          </p:stCondLst>
                                        </p:cTn>
                                        <p:tgtEl>
                                          <p:spTgt spid="135"/>
                                        </p:tgtEl>
                                        <p:attrNameLst>
                                          <p:attrName>style.visibility</p:attrName>
                                        </p:attrNameLst>
                                      </p:cBhvr>
                                      <p:to>
                                        <p:strVal val="visible"/>
                                      </p:to>
                                    </p:set>
                                    <p:animEffect transition="in" filter="fade">
                                      <p:cBhvr>
                                        <p:cTn id="20" dur="500"/>
                                        <p:tgtEl>
                                          <p:spTgt spid="135"/>
                                        </p:tgtEl>
                                      </p:cBhvr>
                                    </p:animEffect>
                                  </p:childTnLst>
                                </p:cTn>
                              </p:par>
                            </p:childTnLst>
                          </p:cTn>
                        </p:par>
                        <p:par>
                          <p:cTn id="21" fill="hold">
                            <p:stCondLst>
                              <p:cond delay="7000"/>
                            </p:stCondLst>
                            <p:childTnLst>
                              <p:par>
                                <p:cTn id="22" presetID="10" presetClass="entr" presetSubtype="0" fill="hold" grpId="0" nodeType="afterEffect">
                                  <p:stCondLst>
                                    <p:cond delay="1500"/>
                                  </p:stCondLst>
                                  <p:childTnLst>
                                    <p:set>
                                      <p:cBhvr>
                                        <p:cTn id="23" dur="1" fill="hold">
                                          <p:stCondLst>
                                            <p:cond delay="0"/>
                                          </p:stCondLst>
                                        </p:cTn>
                                        <p:tgtEl>
                                          <p:spTgt spid="136"/>
                                        </p:tgtEl>
                                        <p:attrNameLst>
                                          <p:attrName>style.visibility</p:attrName>
                                        </p:attrNameLst>
                                      </p:cBhvr>
                                      <p:to>
                                        <p:strVal val="visible"/>
                                      </p:to>
                                    </p:set>
                                    <p:animEffect transition="in" filter="fade">
                                      <p:cBhvr>
                                        <p:cTn id="24" dur="500"/>
                                        <p:tgtEl>
                                          <p:spTgt spid="136"/>
                                        </p:tgtEl>
                                      </p:cBhvr>
                                    </p:animEffect>
                                  </p:childTnLst>
                                </p:cTn>
                              </p:par>
                            </p:childTnLst>
                          </p:cTn>
                        </p:par>
                        <p:par>
                          <p:cTn id="25" fill="hold">
                            <p:stCondLst>
                              <p:cond delay="9000"/>
                            </p:stCondLst>
                            <p:childTnLst>
                              <p:par>
                                <p:cTn id="26" presetID="10" presetClass="entr" presetSubtype="0" fill="hold" nodeType="afterEffect">
                                  <p:stCondLst>
                                    <p:cond delay="2000"/>
                                  </p:stCondLst>
                                  <p:childTnLst>
                                    <p:set>
                                      <p:cBhvr>
                                        <p:cTn id="27" dur="1" fill="hold">
                                          <p:stCondLst>
                                            <p:cond delay="0"/>
                                          </p:stCondLst>
                                        </p:cTn>
                                        <p:tgtEl>
                                          <p:spTgt spid="129"/>
                                        </p:tgtEl>
                                        <p:attrNameLst>
                                          <p:attrName>style.visibility</p:attrName>
                                        </p:attrNameLst>
                                      </p:cBhvr>
                                      <p:to>
                                        <p:strVal val="visible"/>
                                      </p:to>
                                    </p:set>
                                    <p:animEffect transition="in" filter="fade">
                                      <p:cBhvr>
                                        <p:cTn id="28" dur="500"/>
                                        <p:tgtEl>
                                          <p:spTgt spid="129"/>
                                        </p:tgtEl>
                                      </p:cBhvr>
                                    </p:animEffect>
                                  </p:childTnLst>
                                </p:cTn>
                              </p:par>
                            </p:childTnLst>
                          </p:cTn>
                        </p:par>
                        <p:par>
                          <p:cTn id="29" fill="hold">
                            <p:stCondLst>
                              <p:cond delay="11500"/>
                            </p:stCondLst>
                            <p:childTnLst>
                              <p:par>
                                <p:cTn id="30" presetID="10" presetClass="entr" presetSubtype="0" fill="hold" grpId="0" nodeType="afterEffect">
                                  <p:stCondLst>
                                    <p:cond delay="2500"/>
                                  </p:stCondLst>
                                  <p:childTnLst>
                                    <p:set>
                                      <p:cBhvr>
                                        <p:cTn id="31" dur="1" fill="hold">
                                          <p:stCondLst>
                                            <p:cond delay="0"/>
                                          </p:stCondLst>
                                        </p:cTn>
                                        <p:tgtEl>
                                          <p:spTgt spid="130"/>
                                        </p:tgtEl>
                                        <p:attrNameLst>
                                          <p:attrName>style.visibility</p:attrName>
                                        </p:attrNameLst>
                                      </p:cBhvr>
                                      <p:to>
                                        <p:strVal val="visible"/>
                                      </p:to>
                                    </p:set>
                                    <p:animEffect transition="in" filter="fade">
                                      <p:cBhvr>
                                        <p:cTn id="32"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animBg="1"/>
      <p:bldP spid="13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248194" y="2578560"/>
            <a:ext cx="8647612" cy="795479"/>
          </a:xfrm>
          <a:prstGeom prst="rect">
            <a:avLst/>
          </a:prstGeom>
          <a:noFill/>
        </p:spPr>
        <p:txBody>
          <a:bodyPr wrap="square" lIns="117226" tIns="58613" rIns="117226" bIns="58613" rtlCol="0">
            <a:spAutoFit/>
          </a:bodyPr>
          <a:lstStyle/>
          <a:p>
            <a:pPr algn="ctr"/>
            <a:r>
              <a:rPr lang="en-US" altLang="ja-JP" sz="4400" dirty="0" smtClean="0">
                <a:solidFill>
                  <a:schemeClr val="bg1"/>
                </a:solidFill>
                <a:latin typeface="ＤＦ平成明朝体W7" pitchFamily="17" charset="-128"/>
                <a:ea typeface="ＤＦ平成明朝体W7" pitchFamily="17" charset="-128"/>
              </a:rPr>
              <a:t>｢</a:t>
            </a:r>
            <a:r>
              <a:rPr lang="ja-JP" altLang="en-US" sz="4400" dirty="0" smtClean="0">
                <a:solidFill>
                  <a:schemeClr val="bg1"/>
                </a:solidFill>
                <a:latin typeface="ＤＦ平成明朝体W7" pitchFamily="17" charset="-128"/>
                <a:ea typeface="ＤＦ平成明朝体W7" pitchFamily="17" charset="-128"/>
              </a:rPr>
              <a:t>スマホ脳</a:t>
            </a:r>
            <a:r>
              <a:rPr lang="en-US" altLang="ja-JP" sz="4400" dirty="0" smtClean="0">
                <a:solidFill>
                  <a:schemeClr val="bg1"/>
                </a:solidFill>
                <a:latin typeface="ＤＦ平成明朝体W7" pitchFamily="17" charset="-128"/>
                <a:ea typeface="ＤＦ平成明朝体W7" pitchFamily="17" charset="-128"/>
              </a:rPr>
              <a:t>｣</a:t>
            </a:r>
            <a:r>
              <a:rPr lang="ja-JP" altLang="en-US" sz="4400" dirty="0" smtClean="0">
                <a:solidFill>
                  <a:schemeClr val="bg1"/>
                </a:solidFill>
                <a:latin typeface="ＤＦ平成明朝体W7" pitchFamily="17" charset="-128"/>
                <a:ea typeface="ＤＦ平成明朝体W7" pitchFamily="17" charset="-128"/>
              </a:rPr>
              <a:t>になるとどうなるか</a:t>
            </a:r>
            <a:endParaRPr lang="ja-JP" altLang="en-US" sz="4400" dirty="0">
              <a:solidFill>
                <a:schemeClr val="bg1"/>
              </a:solidFill>
              <a:latin typeface="ＤＦ平成明朝体W7" pitchFamily="17" charset="-128"/>
              <a:ea typeface="ＤＦ平成明朝体W7" pitchFamily="17"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角丸四角形 5"/>
          <p:cNvSpPr/>
          <p:nvPr/>
        </p:nvSpPr>
        <p:spPr>
          <a:xfrm>
            <a:off x="0" y="1155388"/>
            <a:ext cx="9144000" cy="1767060"/>
          </a:xfrm>
          <a:prstGeom prst="roundRect">
            <a:avLst>
              <a:gd name="adj" fmla="val 50000"/>
            </a:avLst>
          </a:prstGeom>
          <a:solidFill>
            <a:schemeClr val="bg1">
              <a:lumMod val="85000"/>
            </a:schemeClr>
          </a:solidFill>
          <a:ln w="38100">
            <a:solidFill>
              <a:srgbClr val="FF0000"/>
            </a:solidFill>
          </a:ln>
        </p:spPr>
        <p:style>
          <a:lnRef idx="2">
            <a:schemeClr val="accent2"/>
          </a:lnRef>
          <a:fillRef idx="1">
            <a:schemeClr val="lt1"/>
          </a:fillRef>
          <a:effectRef idx="0">
            <a:schemeClr val="accent2"/>
          </a:effectRef>
          <a:fontRef idx="minor">
            <a:schemeClr val="dk1"/>
          </a:fontRef>
        </p:style>
        <p:txBody>
          <a:bodyPr lIns="117226" tIns="58613" rIns="117226" bIns="58613" rtlCol="0" anchor="ctr" anchorCtr="0"/>
          <a:lstStyle/>
          <a:p>
            <a:pPr algn="ctr"/>
            <a:r>
              <a:rPr lang="ja-JP" altLang="en-US" sz="3200" dirty="0" smtClean="0">
                <a:solidFill>
                  <a:schemeClr val="tx1"/>
                </a:solidFill>
                <a:latin typeface="ＤＦ平成明朝体W7" pitchFamily="17" charset="-128"/>
                <a:ea typeface="ＤＦ平成明朝体W7" pitchFamily="17" charset="-128"/>
              </a:rPr>
              <a:t>コミュニケーションに障害が出るおそれ</a:t>
            </a:r>
            <a:endParaRPr lang="ja-JP" altLang="en-US" sz="600" dirty="0">
              <a:solidFill>
                <a:srgbClr val="FF0000"/>
              </a:solidFill>
              <a:latin typeface="ＤＦ平成明朝体W7" pitchFamily="17" charset="-128"/>
              <a:ea typeface="ＤＦ平成明朝体W7" pitchFamily="17" charset="-128"/>
            </a:endParaRPr>
          </a:p>
        </p:txBody>
      </p:sp>
      <p:sp>
        <p:nvSpPr>
          <p:cNvPr id="7" name="角丸四角形 6"/>
          <p:cNvSpPr/>
          <p:nvPr/>
        </p:nvSpPr>
        <p:spPr>
          <a:xfrm>
            <a:off x="0" y="3116268"/>
            <a:ext cx="9144000" cy="1767060"/>
          </a:xfrm>
          <a:prstGeom prst="roundRect">
            <a:avLst>
              <a:gd name="adj" fmla="val 50000"/>
            </a:avLst>
          </a:prstGeom>
          <a:solidFill>
            <a:schemeClr val="bg1">
              <a:lumMod val="85000"/>
            </a:schemeClr>
          </a:solidFill>
          <a:ln w="38100">
            <a:solidFill>
              <a:srgbClr val="FF0000"/>
            </a:solidFill>
          </a:ln>
        </p:spPr>
        <p:style>
          <a:lnRef idx="2">
            <a:schemeClr val="accent2"/>
          </a:lnRef>
          <a:fillRef idx="1">
            <a:schemeClr val="lt1"/>
          </a:fillRef>
          <a:effectRef idx="0">
            <a:schemeClr val="accent2"/>
          </a:effectRef>
          <a:fontRef idx="minor">
            <a:schemeClr val="dk1"/>
          </a:fontRef>
        </p:style>
        <p:txBody>
          <a:bodyPr lIns="117226" tIns="58613" rIns="117226" bIns="58613" rtlCol="0" anchor="ctr" anchorCtr="0"/>
          <a:lstStyle/>
          <a:p>
            <a:pPr algn="ctr"/>
            <a:r>
              <a:rPr lang="ja-JP" altLang="en-US" sz="3200" dirty="0" smtClean="0">
                <a:solidFill>
                  <a:schemeClr val="tx1"/>
                </a:solidFill>
                <a:latin typeface="ＤＦ平成明朝体W7" pitchFamily="17" charset="-128"/>
                <a:ea typeface="ＤＦ平成明朝体W7" pitchFamily="17" charset="-128"/>
              </a:rPr>
              <a:t>他人に対する</a:t>
            </a:r>
            <a:r>
              <a:rPr lang="ja-JP" altLang="en-US" sz="3200" dirty="0" smtClean="0">
                <a:solidFill>
                  <a:srgbClr val="FF0000"/>
                </a:solidFill>
                <a:latin typeface="ＤＦ平成明朝体W7" pitchFamily="17" charset="-128"/>
                <a:ea typeface="ＤＦ平成明朝体W7" pitchFamily="17" charset="-128"/>
              </a:rPr>
              <a:t>思いやり</a:t>
            </a:r>
            <a:r>
              <a:rPr lang="ja-JP" altLang="en-US" sz="3200" dirty="0" smtClean="0">
                <a:solidFill>
                  <a:schemeClr val="tx1"/>
                </a:solidFill>
                <a:latin typeface="ＤＦ平成明朝体W7" pitchFamily="17" charset="-128"/>
                <a:ea typeface="ＤＦ平成明朝体W7" pitchFamily="17" charset="-128"/>
              </a:rPr>
              <a:t>に欠けてくるおそれ</a:t>
            </a:r>
            <a:endParaRPr lang="en-US" altLang="ja-JP" sz="3200" dirty="0" smtClean="0">
              <a:solidFill>
                <a:schemeClr val="tx1"/>
              </a:solidFill>
              <a:latin typeface="ＤＦ平成明朝体W7" pitchFamily="17" charset="-128"/>
              <a:ea typeface="ＤＦ平成明朝体W7" pitchFamily="17" charset="-128"/>
            </a:endParaRPr>
          </a:p>
          <a:p>
            <a:pPr algn="ctr"/>
            <a:r>
              <a:rPr lang="ja-JP" altLang="en-US" sz="3200" dirty="0" smtClean="0">
                <a:solidFill>
                  <a:schemeClr val="tx1"/>
                </a:solidFill>
                <a:latin typeface="ＤＦ平成明朝体W7" pitchFamily="17" charset="-128"/>
                <a:ea typeface="ＤＦ平成明朝体W7" pitchFamily="17" charset="-128"/>
              </a:rPr>
              <a:t>（自己中心的になる）</a:t>
            </a:r>
            <a:endParaRPr lang="ja-JP" altLang="en-US" sz="600" dirty="0">
              <a:solidFill>
                <a:srgbClr val="FF0000"/>
              </a:solidFill>
              <a:latin typeface="ＤＦ平成明朝体W7" pitchFamily="17" charset="-128"/>
              <a:ea typeface="ＤＦ平成明朝体W7" pitchFamily="17" charset="-128"/>
            </a:endParaRPr>
          </a:p>
        </p:txBody>
      </p:sp>
      <p:sp>
        <p:nvSpPr>
          <p:cNvPr id="8" name="角丸四角形 7"/>
          <p:cNvSpPr/>
          <p:nvPr/>
        </p:nvSpPr>
        <p:spPr>
          <a:xfrm>
            <a:off x="0" y="5090940"/>
            <a:ext cx="9144000" cy="1767060"/>
          </a:xfrm>
          <a:prstGeom prst="roundRect">
            <a:avLst>
              <a:gd name="adj" fmla="val 50000"/>
            </a:avLst>
          </a:prstGeom>
          <a:solidFill>
            <a:schemeClr val="bg1">
              <a:lumMod val="85000"/>
            </a:schemeClr>
          </a:solidFill>
          <a:ln w="38100">
            <a:solidFill>
              <a:srgbClr val="FF0000"/>
            </a:solidFill>
          </a:ln>
        </p:spPr>
        <p:style>
          <a:lnRef idx="2">
            <a:schemeClr val="accent2"/>
          </a:lnRef>
          <a:fillRef idx="1">
            <a:schemeClr val="lt1"/>
          </a:fillRef>
          <a:effectRef idx="0">
            <a:schemeClr val="accent2"/>
          </a:effectRef>
          <a:fontRef idx="minor">
            <a:schemeClr val="dk1"/>
          </a:fontRef>
        </p:style>
        <p:txBody>
          <a:bodyPr lIns="117226" tIns="58613" rIns="117226" bIns="58613" rtlCol="0" anchor="ctr" anchorCtr="0"/>
          <a:lstStyle/>
          <a:p>
            <a:pPr algn="ctr"/>
            <a:r>
              <a:rPr lang="en-US" altLang="ja-JP" sz="3600" dirty="0" smtClean="0">
                <a:solidFill>
                  <a:schemeClr val="tx1"/>
                </a:solidFill>
                <a:latin typeface="ＤＦ平成明朝体W7" pitchFamily="17" charset="-128"/>
                <a:ea typeface="ＤＦ平成明朝体W7" pitchFamily="17" charset="-128"/>
              </a:rPr>
              <a:t>｢</a:t>
            </a:r>
            <a:r>
              <a:rPr lang="ja-JP" altLang="en-US" sz="3600" dirty="0" smtClean="0">
                <a:solidFill>
                  <a:schemeClr val="tx1"/>
                </a:solidFill>
                <a:latin typeface="ＤＦ平成明朝体W7" pitchFamily="17" charset="-128"/>
                <a:ea typeface="ＤＦ平成明朝体W7" pitchFamily="17" charset="-128"/>
              </a:rPr>
              <a:t>つながり依存</a:t>
            </a:r>
            <a:r>
              <a:rPr lang="en-US" altLang="ja-JP" sz="3600" dirty="0" smtClean="0">
                <a:solidFill>
                  <a:schemeClr val="tx1"/>
                </a:solidFill>
                <a:latin typeface="ＤＦ平成明朝体W7" pitchFamily="17" charset="-128"/>
                <a:ea typeface="ＤＦ平成明朝体W7" pitchFamily="17" charset="-128"/>
              </a:rPr>
              <a:t>｣</a:t>
            </a:r>
            <a:r>
              <a:rPr lang="en-US" altLang="ja-JP" sz="3600" dirty="0" smtClean="0">
                <a:solidFill>
                  <a:srgbClr val="FF0000"/>
                </a:solidFill>
                <a:latin typeface="ＤＦ平成明朝体W7" pitchFamily="17" charset="-128"/>
                <a:ea typeface="ＤＦ平成明朝体W7" pitchFamily="17" charset="-128"/>
              </a:rPr>
              <a:t>(</a:t>
            </a:r>
            <a:r>
              <a:rPr lang="ja-JP" altLang="en-US" sz="3600" dirty="0" smtClean="0">
                <a:solidFill>
                  <a:srgbClr val="FF0000"/>
                </a:solidFill>
                <a:latin typeface="ＤＦ平成明朝体W7" pitchFamily="17" charset="-128"/>
                <a:ea typeface="ＤＦ平成明朝体W7" pitchFamily="17" charset="-128"/>
              </a:rPr>
              <a:t>依存症の状態</a:t>
            </a:r>
            <a:r>
              <a:rPr lang="en-US" altLang="ja-JP" sz="3600" dirty="0" smtClean="0">
                <a:solidFill>
                  <a:srgbClr val="FF0000"/>
                </a:solidFill>
                <a:latin typeface="ＤＦ平成明朝体W7" pitchFamily="17" charset="-128"/>
                <a:ea typeface="ＤＦ平成明朝体W7" pitchFamily="17" charset="-128"/>
              </a:rPr>
              <a:t>)</a:t>
            </a:r>
            <a:r>
              <a:rPr lang="ja-JP" altLang="en-US" sz="3600" dirty="0" smtClean="0">
                <a:solidFill>
                  <a:schemeClr val="tx1"/>
                </a:solidFill>
                <a:latin typeface="ＤＦ平成明朝体W7" pitchFamily="17" charset="-128"/>
                <a:ea typeface="ＤＦ平成明朝体W7" pitchFamily="17" charset="-128"/>
              </a:rPr>
              <a:t>のおそれ</a:t>
            </a:r>
            <a:endParaRPr lang="en-US" altLang="ja-JP" sz="3600" dirty="0" smtClean="0">
              <a:solidFill>
                <a:schemeClr val="tx1"/>
              </a:solidFill>
              <a:latin typeface="ＤＦ平成明朝体W7" pitchFamily="17" charset="-128"/>
              <a:ea typeface="ＤＦ平成明朝体W7" pitchFamily="17" charset="-128"/>
            </a:endParaRPr>
          </a:p>
          <a:p>
            <a:pPr algn="ctr"/>
            <a:r>
              <a:rPr lang="ja-JP" altLang="en-US" sz="2800" dirty="0" smtClean="0">
                <a:solidFill>
                  <a:schemeClr val="tx1"/>
                </a:solidFill>
                <a:latin typeface="ＤＦ平成明朝体W7" pitchFamily="17" charset="-128"/>
                <a:ea typeface="ＤＦ平成明朝体W7" pitchFamily="17" charset="-128"/>
              </a:rPr>
              <a:t>（常に</a:t>
            </a:r>
            <a:r>
              <a:rPr lang="en-US" altLang="ja-JP" sz="2800" dirty="0" smtClean="0">
                <a:solidFill>
                  <a:schemeClr val="tx1"/>
                </a:solidFill>
                <a:latin typeface="ＤＦ平成明朝体W7" pitchFamily="17" charset="-128"/>
                <a:ea typeface="ＤＦ平成明朝体W7" pitchFamily="17" charset="-128"/>
              </a:rPr>
              <a:t>SNS</a:t>
            </a:r>
            <a:r>
              <a:rPr lang="ja-JP" altLang="en-US" sz="2800" dirty="0" smtClean="0">
                <a:solidFill>
                  <a:schemeClr val="tx1"/>
                </a:solidFill>
                <a:latin typeface="ＤＦ平成明朝体W7" pitchFamily="17" charset="-128"/>
                <a:ea typeface="ＤＦ平成明朝体W7" pitchFamily="17" charset="-128"/>
              </a:rPr>
              <a:t>でつながっていないと落ち着かない）</a:t>
            </a:r>
            <a:endParaRPr lang="ja-JP" altLang="en-US" sz="3600" dirty="0">
              <a:solidFill>
                <a:schemeClr val="tx1"/>
              </a:solidFill>
              <a:latin typeface="ＤＦ平成明朝体W7" pitchFamily="17" charset="-128"/>
              <a:ea typeface="ＤＦ平成明朝体W7" pitchFamily="17" charset="-128"/>
            </a:endParaRPr>
          </a:p>
        </p:txBody>
      </p:sp>
      <p:sp>
        <p:nvSpPr>
          <p:cNvPr id="11" name="正方形/長方形 10"/>
          <p:cNvSpPr/>
          <p:nvPr/>
        </p:nvSpPr>
        <p:spPr>
          <a:xfrm>
            <a:off x="0" y="0"/>
            <a:ext cx="9144000" cy="108321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3600" dirty="0" smtClean="0">
                <a:solidFill>
                  <a:srgbClr val="FFC000"/>
                </a:solidFill>
              </a:rPr>
              <a:t>◎スマホ漬けで</a:t>
            </a:r>
            <a:r>
              <a:rPr lang="en-US" altLang="ja-JP" sz="3600" dirty="0" smtClean="0">
                <a:solidFill>
                  <a:srgbClr val="FFC000"/>
                </a:solidFill>
              </a:rPr>
              <a:t>｢</a:t>
            </a:r>
            <a:r>
              <a:rPr lang="ja-JP" altLang="en-US" sz="3600" dirty="0" smtClean="0">
                <a:solidFill>
                  <a:srgbClr val="FFC000"/>
                </a:solidFill>
              </a:rPr>
              <a:t>脳が変質</a:t>
            </a:r>
            <a:r>
              <a:rPr lang="en-US" altLang="ja-JP" sz="3600" dirty="0" smtClean="0">
                <a:solidFill>
                  <a:srgbClr val="FFC000"/>
                </a:solidFill>
              </a:rPr>
              <a:t>｣</a:t>
            </a:r>
            <a:r>
              <a:rPr lang="ja-JP" altLang="en-US" sz="3600" dirty="0" smtClean="0">
                <a:solidFill>
                  <a:srgbClr val="FFC000"/>
                </a:solidFill>
              </a:rPr>
              <a:t>してくると・・・◎</a:t>
            </a:r>
            <a:endParaRPr kumimoji="1" lang="ja-JP" altLang="en-US" sz="3600" dirty="0">
              <a:solidFill>
                <a:srgbClr val="FFC000"/>
              </a:solidFill>
            </a:endParaRPr>
          </a:p>
        </p:txBody>
      </p:sp>
      <p:sp>
        <p:nvSpPr>
          <p:cNvPr id="10" name="正方形/長方形 9"/>
          <p:cNvSpPr/>
          <p:nvPr/>
        </p:nvSpPr>
        <p:spPr>
          <a:xfrm>
            <a:off x="0" y="1016000"/>
            <a:ext cx="9144000" cy="5842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smtClean="0">
                <a:solidFill>
                  <a:srgbClr val="FF0000"/>
                </a:solidFill>
                <a:latin typeface="ＤＦ特太ゴシック体" pitchFamily="49" charset="-128"/>
                <a:ea typeface="ＤＦ特太ゴシック体" pitchFamily="49" charset="-128"/>
              </a:rPr>
              <a:t>　　</a:t>
            </a:r>
            <a:r>
              <a:rPr kumimoji="1" lang="en-US" altLang="ja-JP" sz="4400" dirty="0" smtClean="0">
                <a:solidFill>
                  <a:srgbClr val="FF0000"/>
                </a:solidFill>
                <a:latin typeface="ＤＦ特太ゴシック体" pitchFamily="49" charset="-128"/>
                <a:ea typeface="ＤＦ特太ゴシック体" pitchFamily="49" charset="-128"/>
              </a:rPr>
              <a:t>｢</a:t>
            </a:r>
            <a:r>
              <a:rPr kumimoji="1" lang="ja-JP" altLang="en-US" sz="4400" dirty="0" smtClean="0">
                <a:solidFill>
                  <a:srgbClr val="FF0000"/>
                </a:solidFill>
                <a:latin typeface="ＤＦ特太ゴシック体" pitchFamily="49" charset="-128"/>
                <a:ea typeface="ＤＦ特太ゴシック体" pitchFamily="49" charset="-128"/>
              </a:rPr>
              <a:t>どうして、</a:t>
            </a:r>
            <a:endParaRPr kumimoji="1" lang="en-US" altLang="ja-JP" sz="4400" dirty="0" smtClean="0">
              <a:solidFill>
                <a:srgbClr val="FF0000"/>
              </a:solidFill>
              <a:latin typeface="ＤＦ特太ゴシック体" pitchFamily="49" charset="-128"/>
              <a:ea typeface="ＤＦ特太ゴシック体" pitchFamily="49" charset="-128"/>
            </a:endParaRPr>
          </a:p>
          <a:p>
            <a:r>
              <a:rPr lang="ja-JP" altLang="en-US" sz="4400" dirty="0" smtClean="0">
                <a:solidFill>
                  <a:srgbClr val="FF0000"/>
                </a:solidFill>
                <a:latin typeface="ＤＦ特太ゴシック体" pitchFamily="49" charset="-128"/>
                <a:ea typeface="ＤＦ特太ゴシック体" pitchFamily="49" charset="-128"/>
              </a:rPr>
              <a:t>　　　</a:t>
            </a:r>
            <a:r>
              <a:rPr kumimoji="1" lang="ja-JP" altLang="en-US" sz="4400" dirty="0" smtClean="0">
                <a:solidFill>
                  <a:srgbClr val="FF0000"/>
                </a:solidFill>
                <a:latin typeface="ＤＦ特太ゴシック体" pitchFamily="49" charset="-128"/>
                <a:ea typeface="ＤＦ特太ゴシック体" pitchFamily="49" charset="-128"/>
              </a:rPr>
              <a:t>スマホ</a:t>
            </a:r>
            <a:r>
              <a:rPr kumimoji="1" lang="ja-JP" altLang="en-US" sz="4400" dirty="0" err="1" smtClean="0">
                <a:solidFill>
                  <a:srgbClr val="FF0000"/>
                </a:solidFill>
                <a:latin typeface="ＤＦ特太ゴシック体" pitchFamily="49" charset="-128"/>
                <a:ea typeface="ＤＦ特太ゴシック体" pitchFamily="49" charset="-128"/>
              </a:rPr>
              <a:t>ばっか</a:t>
            </a:r>
            <a:r>
              <a:rPr kumimoji="1" lang="ja-JP" altLang="en-US" sz="4400" dirty="0" smtClean="0">
                <a:solidFill>
                  <a:srgbClr val="FF0000"/>
                </a:solidFill>
                <a:latin typeface="ＤＦ特太ゴシック体" pitchFamily="49" charset="-128"/>
                <a:ea typeface="ＤＦ特太ゴシック体" pitchFamily="49" charset="-128"/>
              </a:rPr>
              <a:t>やってんの？</a:t>
            </a:r>
            <a:r>
              <a:rPr kumimoji="1" lang="en-US" altLang="ja-JP" sz="4400" dirty="0" smtClean="0">
                <a:solidFill>
                  <a:srgbClr val="FF0000"/>
                </a:solidFill>
                <a:latin typeface="ＤＦ特太ゴシック体" pitchFamily="49" charset="-128"/>
                <a:ea typeface="ＤＦ特太ゴシック体" pitchFamily="49" charset="-128"/>
              </a:rPr>
              <a:t>｣</a:t>
            </a:r>
          </a:p>
          <a:p>
            <a:pPr algn="ctr"/>
            <a:endParaRPr kumimoji="1" lang="en-US" altLang="ja-JP" sz="3600" dirty="0" smtClean="0">
              <a:solidFill>
                <a:srgbClr val="FF0000"/>
              </a:solidFill>
              <a:latin typeface="ＤＦ特太ゴシック体" pitchFamily="49" charset="-128"/>
              <a:ea typeface="ＤＦ特太ゴシック体" pitchFamily="49" charset="-128"/>
            </a:endParaRPr>
          </a:p>
          <a:p>
            <a:pPr algn="ctr"/>
            <a:endParaRPr kumimoji="1" lang="en-US" altLang="ja-JP" sz="3600" dirty="0" smtClean="0">
              <a:solidFill>
                <a:srgbClr val="FF0000"/>
              </a:solidFill>
              <a:latin typeface="ＤＦ特太ゴシック体" pitchFamily="49" charset="-128"/>
              <a:ea typeface="ＤＦ特太ゴシック体" pitchFamily="49" charset="-128"/>
            </a:endParaRPr>
          </a:p>
          <a:p>
            <a:r>
              <a:rPr lang="ja-JP" altLang="en-US" sz="5400" dirty="0" smtClean="0">
                <a:solidFill>
                  <a:srgbClr val="FF0000"/>
                </a:solidFill>
                <a:latin typeface="ＤＦ特太ゴシック体" pitchFamily="49" charset="-128"/>
                <a:ea typeface="ＤＦ特太ゴシック体" pitchFamily="49" charset="-128"/>
              </a:rPr>
              <a:t>　「･･･ヒマだから。」</a:t>
            </a:r>
            <a:endParaRPr kumimoji="1" lang="ja-JP" altLang="en-US" sz="5400" dirty="0">
              <a:solidFill>
                <a:srgbClr val="FF0000"/>
              </a:solidFill>
              <a:latin typeface="ＤＦ特太ゴシック体" pitchFamily="49" charset="-128"/>
              <a:ea typeface="ＤＦ特太ゴシック体" pitchFamily="49" charset="-128"/>
            </a:endParaRPr>
          </a:p>
        </p:txBody>
      </p:sp>
    </p:spTree>
    <p:extLst>
      <p:ext uri="{BB962C8B-B14F-4D97-AF65-F5344CB8AC3E}">
        <p14:creationId xmlns:p14="http://schemas.microsoft.com/office/powerpoint/2010/main" val="3777812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1"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248194" y="2578560"/>
            <a:ext cx="8647612" cy="795479"/>
          </a:xfrm>
          <a:prstGeom prst="rect">
            <a:avLst/>
          </a:prstGeom>
          <a:noFill/>
        </p:spPr>
        <p:txBody>
          <a:bodyPr wrap="square" lIns="117226" tIns="58613" rIns="117226" bIns="58613" rtlCol="0">
            <a:spAutoFit/>
          </a:bodyPr>
          <a:lstStyle/>
          <a:p>
            <a:pPr algn="ctr"/>
            <a:r>
              <a:rPr lang="ja-JP" altLang="en-US" sz="4400" dirty="0" smtClean="0">
                <a:solidFill>
                  <a:schemeClr val="bg1"/>
                </a:solidFill>
                <a:latin typeface="ＤＦ平成明朝体W7" pitchFamily="17" charset="-128"/>
                <a:ea typeface="ＤＦ平成明朝体W7" pitchFamily="17" charset="-128"/>
              </a:rPr>
              <a:t>沖縄県内の中学生の実例</a:t>
            </a:r>
            <a:endParaRPr lang="ja-JP" altLang="en-US" sz="4400" dirty="0">
              <a:solidFill>
                <a:schemeClr val="bg1"/>
              </a:solidFill>
              <a:latin typeface="ＤＦ平成明朝体W7" pitchFamily="17" charset="-128"/>
              <a:ea typeface="ＤＦ平成明朝体W7" pitchFamily="17"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グループ化 8"/>
          <p:cNvGrpSpPr/>
          <p:nvPr/>
        </p:nvGrpSpPr>
        <p:grpSpPr>
          <a:xfrm>
            <a:off x="168651" y="-149109"/>
            <a:ext cx="2855024" cy="4034494"/>
            <a:chOff x="224867" y="-149109"/>
            <a:chExt cx="3806699" cy="4034494"/>
          </a:xfrm>
        </p:grpSpPr>
        <p:pic>
          <p:nvPicPr>
            <p:cNvPr id="2" name="図 1" descr="人D-04.png"/>
            <p:cNvPicPr>
              <a:picLocks noChangeAspect="1"/>
            </p:cNvPicPr>
            <p:nvPr/>
          </p:nvPicPr>
          <p:blipFill>
            <a:blip r:embed="rId3" cstate="print"/>
            <a:stretch>
              <a:fillRect/>
            </a:stretch>
          </p:blipFill>
          <p:spPr>
            <a:xfrm>
              <a:off x="224867" y="-149109"/>
              <a:ext cx="3806699" cy="3806699"/>
            </a:xfrm>
            <a:prstGeom prst="rect">
              <a:avLst/>
            </a:prstGeom>
          </p:spPr>
        </p:pic>
        <p:sp>
          <p:nvSpPr>
            <p:cNvPr id="3" name="テキスト ボックス 2"/>
            <p:cNvSpPr txBox="1"/>
            <p:nvPr/>
          </p:nvSpPr>
          <p:spPr>
            <a:xfrm>
              <a:off x="335611" y="3362165"/>
              <a:ext cx="3379558" cy="523220"/>
            </a:xfrm>
            <a:prstGeom prst="rect">
              <a:avLst/>
            </a:prstGeom>
            <a:noFill/>
          </p:spPr>
          <p:txBody>
            <a:bodyPr wrap="none" rtlCol="0">
              <a:spAutoFit/>
            </a:bodyPr>
            <a:lstStyle/>
            <a:p>
              <a:r>
                <a:rPr kumimoji="1" lang="ja-JP" altLang="en-US" sz="2800" dirty="0" smtClean="0">
                  <a:solidFill>
                    <a:schemeClr val="bg1"/>
                  </a:solidFill>
                </a:rPr>
                <a:t>女子中学生</a:t>
              </a:r>
              <a:r>
                <a:rPr kumimoji="1" lang="en-US" altLang="ja-JP" sz="2800" dirty="0" smtClean="0">
                  <a:solidFill>
                    <a:schemeClr val="bg1"/>
                  </a:solidFill>
                </a:rPr>
                <a:t>B</a:t>
              </a:r>
              <a:r>
                <a:rPr kumimoji="1" lang="ja-JP" altLang="en-US" sz="2800" dirty="0" smtClean="0">
                  <a:solidFill>
                    <a:schemeClr val="bg1"/>
                  </a:solidFill>
                </a:rPr>
                <a:t>子</a:t>
              </a:r>
              <a:endParaRPr kumimoji="1" lang="ja-JP" altLang="en-US" sz="2800" dirty="0">
                <a:solidFill>
                  <a:schemeClr val="bg1"/>
                </a:solidFill>
              </a:endParaRPr>
            </a:p>
          </p:txBody>
        </p:sp>
      </p:grpSp>
      <p:sp>
        <p:nvSpPr>
          <p:cNvPr id="4" name="テキスト ボックス 3"/>
          <p:cNvSpPr txBox="1"/>
          <p:nvPr/>
        </p:nvSpPr>
        <p:spPr>
          <a:xfrm>
            <a:off x="3006969" y="140659"/>
            <a:ext cx="4767652" cy="523220"/>
          </a:xfrm>
          <a:prstGeom prst="rect">
            <a:avLst/>
          </a:prstGeom>
          <a:noFill/>
        </p:spPr>
        <p:txBody>
          <a:bodyPr wrap="none" rtlCol="0">
            <a:spAutoFit/>
          </a:bodyPr>
          <a:lstStyle/>
          <a:p>
            <a:r>
              <a:rPr kumimoji="1" lang="ja-JP" altLang="en-US" sz="2800" dirty="0" smtClean="0">
                <a:solidFill>
                  <a:schemeClr val="bg1"/>
                </a:solidFill>
              </a:rPr>
              <a:t>●</a:t>
            </a:r>
            <a:r>
              <a:rPr kumimoji="1" lang="en-US" altLang="ja-JP" sz="2800" dirty="0" smtClean="0">
                <a:solidFill>
                  <a:schemeClr val="bg1"/>
                </a:solidFill>
              </a:rPr>
              <a:t>2</a:t>
            </a:r>
            <a:r>
              <a:rPr kumimoji="1" lang="ja-JP" altLang="en-US" sz="2800" dirty="0" smtClean="0">
                <a:solidFill>
                  <a:schemeClr val="bg1"/>
                </a:solidFill>
              </a:rPr>
              <a:t>年生になり、成績が急降下</a:t>
            </a:r>
            <a:endParaRPr kumimoji="1" lang="ja-JP" altLang="en-US" sz="2800" dirty="0">
              <a:solidFill>
                <a:schemeClr val="bg1"/>
              </a:solidFill>
            </a:endParaRPr>
          </a:p>
        </p:txBody>
      </p:sp>
      <p:sp>
        <p:nvSpPr>
          <p:cNvPr id="7" name="テキスト ボックス 6"/>
          <p:cNvSpPr txBox="1"/>
          <p:nvPr/>
        </p:nvSpPr>
        <p:spPr>
          <a:xfrm>
            <a:off x="3006970" y="914387"/>
            <a:ext cx="4281941" cy="523220"/>
          </a:xfrm>
          <a:prstGeom prst="rect">
            <a:avLst/>
          </a:prstGeom>
          <a:noFill/>
        </p:spPr>
        <p:txBody>
          <a:bodyPr wrap="none" rtlCol="0">
            <a:spAutoFit/>
          </a:bodyPr>
          <a:lstStyle/>
          <a:p>
            <a:r>
              <a:rPr kumimoji="1" lang="ja-JP" altLang="en-US" sz="2800" dirty="0" smtClean="0">
                <a:solidFill>
                  <a:schemeClr val="bg1"/>
                </a:solidFill>
              </a:rPr>
              <a:t>●授業中の居眠り　常態化</a:t>
            </a:r>
            <a:endParaRPr kumimoji="1" lang="ja-JP" altLang="en-US" sz="2800" dirty="0">
              <a:solidFill>
                <a:schemeClr val="bg1"/>
              </a:solidFill>
            </a:endParaRPr>
          </a:p>
        </p:txBody>
      </p:sp>
      <p:sp>
        <p:nvSpPr>
          <p:cNvPr id="8" name="テキスト ボックス 7"/>
          <p:cNvSpPr txBox="1"/>
          <p:nvPr/>
        </p:nvSpPr>
        <p:spPr>
          <a:xfrm>
            <a:off x="3017521" y="1716241"/>
            <a:ext cx="5166799" cy="523220"/>
          </a:xfrm>
          <a:prstGeom prst="rect">
            <a:avLst/>
          </a:prstGeom>
          <a:noFill/>
        </p:spPr>
        <p:txBody>
          <a:bodyPr wrap="none" rtlCol="0">
            <a:spAutoFit/>
          </a:bodyPr>
          <a:lstStyle/>
          <a:p>
            <a:r>
              <a:rPr kumimoji="1" lang="ja-JP" altLang="en-US" sz="2800" dirty="0" smtClean="0">
                <a:solidFill>
                  <a:schemeClr val="bg1"/>
                </a:solidFill>
              </a:rPr>
              <a:t>●体調不良を訴え、よく保健室へ</a:t>
            </a:r>
            <a:endParaRPr kumimoji="1" lang="ja-JP" altLang="en-US" sz="2800" dirty="0">
              <a:solidFill>
                <a:schemeClr val="bg1"/>
              </a:solidFill>
            </a:endParaRPr>
          </a:p>
        </p:txBody>
      </p:sp>
      <p:grpSp>
        <p:nvGrpSpPr>
          <p:cNvPr id="9" name="グループ化 17"/>
          <p:cNvGrpSpPr/>
          <p:nvPr/>
        </p:nvGrpSpPr>
        <p:grpSpPr>
          <a:xfrm>
            <a:off x="2722099" y="2672861"/>
            <a:ext cx="5642891" cy="1423535"/>
            <a:chOff x="3629466" y="2672861"/>
            <a:chExt cx="7523853" cy="1423535"/>
          </a:xfrm>
        </p:grpSpPr>
        <p:sp>
          <p:nvSpPr>
            <p:cNvPr id="6" name="下矢印 5"/>
            <p:cNvSpPr/>
            <p:nvPr/>
          </p:nvSpPr>
          <p:spPr>
            <a:xfrm>
              <a:off x="6780628" y="2672861"/>
              <a:ext cx="878531" cy="67525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200"/>
            </a:p>
          </p:txBody>
        </p:sp>
        <p:sp>
          <p:nvSpPr>
            <p:cNvPr id="10" name="テキスト ボックス 9"/>
            <p:cNvSpPr txBox="1"/>
            <p:nvPr/>
          </p:nvSpPr>
          <p:spPr>
            <a:xfrm>
              <a:off x="3629466" y="3573176"/>
              <a:ext cx="7523853" cy="523220"/>
            </a:xfrm>
            <a:prstGeom prst="rect">
              <a:avLst/>
            </a:prstGeom>
            <a:noFill/>
          </p:spPr>
          <p:txBody>
            <a:bodyPr wrap="none" rtlCol="0">
              <a:spAutoFit/>
            </a:bodyPr>
            <a:lstStyle/>
            <a:p>
              <a:r>
                <a:rPr lang="ja-JP" altLang="en-US" sz="2800" dirty="0" smtClean="0">
                  <a:solidFill>
                    <a:schemeClr val="bg1"/>
                  </a:solidFill>
                </a:rPr>
                <a:t>☆担任が保護者と連携し、三者面談</a:t>
              </a:r>
              <a:endParaRPr kumimoji="1" lang="ja-JP" altLang="en-US" sz="2800" dirty="0">
                <a:solidFill>
                  <a:schemeClr val="bg1"/>
                </a:solidFill>
              </a:endParaRPr>
            </a:p>
          </p:txBody>
        </p:sp>
      </p:grpSp>
      <p:grpSp>
        <p:nvGrpSpPr>
          <p:cNvPr id="21" name="グループ化 20"/>
          <p:cNvGrpSpPr/>
          <p:nvPr/>
        </p:nvGrpSpPr>
        <p:grpSpPr>
          <a:xfrm>
            <a:off x="78377" y="4284617"/>
            <a:ext cx="8987246" cy="2403566"/>
            <a:chOff x="78377" y="4284617"/>
            <a:chExt cx="8987246" cy="2403566"/>
          </a:xfrm>
        </p:grpSpPr>
        <p:grpSp>
          <p:nvGrpSpPr>
            <p:cNvPr id="19" name="グループ化 18"/>
            <p:cNvGrpSpPr/>
            <p:nvPr/>
          </p:nvGrpSpPr>
          <p:grpSpPr>
            <a:xfrm>
              <a:off x="78377" y="4284617"/>
              <a:ext cx="8987246" cy="2403566"/>
              <a:chOff x="78377" y="4284617"/>
              <a:chExt cx="8987246" cy="2403566"/>
            </a:xfrm>
          </p:grpSpPr>
          <p:grpSp>
            <p:nvGrpSpPr>
              <p:cNvPr id="12" name="グループ化 15"/>
              <p:cNvGrpSpPr/>
              <p:nvPr/>
            </p:nvGrpSpPr>
            <p:grpSpPr>
              <a:xfrm>
                <a:off x="1252036" y="4501645"/>
                <a:ext cx="7793667" cy="2107591"/>
                <a:chOff x="1669358" y="4501644"/>
                <a:chExt cx="10391566" cy="2107591"/>
              </a:xfrm>
            </p:grpSpPr>
            <p:sp>
              <p:nvSpPr>
                <p:cNvPr id="11" name="テキスト ボックス 10"/>
                <p:cNvSpPr txBox="1"/>
                <p:nvPr/>
              </p:nvSpPr>
              <p:spPr>
                <a:xfrm>
                  <a:off x="1707566" y="4501644"/>
                  <a:ext cx="4307162" cy="461665"/>
                </a:xfrm>
                <a:prstGeom prst="rect">
                  <a:avLst/>
                </a:prstGeom>
                <a:noFill/>
              </p:spPr>
              <p:txBody>
                <a:bodyPr wrap="none" rtlCol="0">
                  <a:spAutoFit/>
                </a:bodyPr>
                <a:lstStyle/>
                <a:p>
                  <a:r>
                    <a:rPr lang="ja-JP" altLang="en-US" sz="2400" dirty="0" smtClean="0">
                      <a:solidFill>
                        <a:schemeClr val="bg1"/>
                      </a:solidFill>
                    </a:rPr>
                    <a:t>「</a:t>
                  </a:r>
                  <a:r>
                    <a:rPr lang="ja-JP" altLang="en-US" sz="2400" dirty="0" smtClean="0">
                      <a:solidFill>
                        <a:srgbClr val="FFFF00"/>
                      </a:solidFill>
                    </a:rPr>
                    <a:t>夜中に</a:t>
                  </a:r>
                  <a:r>
                    <a:rPr lang="en-US" altLang="ja-JP" sz="2400" dirty="0" smtClean="0">
                      <a:solidFill>
                        <a:srgbClr val="FFFF00"/>
                      </a:solidFill>
                    </a:rPr>
                    <a:t>LINE</a:t>
                  </a:r>
                  <a:r>
                    <a:rPr lang="ja-JP" altLang="en-US" sz="2400" dirty="0" smtClean="0">
                      <a:solidFill>
                        <a:schemeClr val="bg1"/>
                      </a:solidFill>
                    </a:rPr>
                    <a:t>している。」</a:t>
                  </a:r>
                  <a:endParaRPr kumimoji="1" lang="ja-JP" altLang="en-US" sz="2400" dirty="0">
                    <a:solidFill>
                      <a:schemeClr val="bg1"/>
                    </a:solidFill>
                  </a:endParaRPr>
                </a:p>
              </p:txBody>
            </p:sp>
            <p:sp>
              <p:nvSpPr>
                <p:cNvPr id="13" name="テキスト ボックス 12"/>
                <p:cNvSpPr txBox="1"/>
                <p:nvPr/>
              </p:nvSpPr>
              <p:spPr>
                <a:xfrm>
                  <a:off x="6733738" y="4515711"/>
                  <a:ext cx="5181329" cy="461665"/>
                </a:xfrm>
                <a:prstGeom prst="rect">
                  <a:avLst/>
                </a:prstGeom>
                <a:noFill/>
              </p:spPr>
              <p:txBody>
                <a:bodyPr wrap="none" rtlCol="0">
                  <a:spAutoFit/>
                </a:bodyPr>
                <a:lstStyle/>
                <a:p>
                  <a:r>
                    <a:rPr lang="ja-JP" altLang="en-US" sz="2400" dirty="0" smtClean="0">
                      <a:solidFill>
                        <a:schemeClr val="bg1"/>
                      </a:solidFill>
                    </a:rPr>
                    <a:t>「</a:t>
                  </a:r>
                  <a:r>
                    <a:rPr lang="ja-JP" altLang="en-US" sz="2400" dirty="0" smtClean="0">
                      <a:solidFill>
                        <a:srgbClr val="FFFF00"/>
                      </a:solidFill>
                    </a:rPr>
                    <a:t>寝落ち</a:t>
                  </a:r>
                  <a:r>
                    <a:rPr lang="ja-JP" altLang="en-US" sz="2400" dirty="0" smtClean="0">
                      <a:solidFill>
                        <a:schemeClr val="bg1"/>
                      </a:solidFill>
                    </a:rPr>
                    <a:t>は普通。みんなそう」</a:t>
                  </a:r>
                  <a:endParaRPr kumimoji="1" lang="ja-JP" altLang="en-US" sz="2400" dirty="0">
                    <a:solidFill>
                      <a:schemeClr val="bg1"/>
                    </a:solidFill>
                  </a:endParaRPr>
                </a:p>
              </p:txBody>
            </p:sp>
            <p:sp>
              <p:nvSpPr>
                <p:cNvPr id="14" name="テキスト ボックス 13"/>
                <p:cNvSpPr txBox="1"/>
                <p:nvPr/>
              </p:nvSpPr>
              <p:spPr>
                <a:xfrm>
                  <a:off x="1690148" y="5317573"/>
                  <a:ext cx="10370776" cy="461665"/>
                </a:xfrm>
                <a:prstGeom prst="rect">
                  <a:avLst/>
                </a:prstGeom>
                <a:noFill/>
              </p:spPr>
              <p:txBody>
                <a:bodyPr wrap="none" rtlCol="0">
                  <a:spAutoFit/>
                </a:bodyPr>
                <a:lstStyle/>
                <a:p>
                  <a:r>
                    <a:rPr lang="ja-JP" altLang="en-US" sz="2400" dirty="0" smtClean="0">
                      <a:solidFill>
                        <a:schemeClr val="bg1"/>
                      </a:solidFill>
                    </a:rPr>
                    <a:t>「みんな机の下で</a:t>
                  </a:r>
                  <a:r>
                    <a:rPr lang="en-US" altLang="ja-JP" sz="2400" dirty="0" smtClean="0">
                      <a:solidFill>
                        <a:schemeClr val="bg1"/>
                      </a:solidFill>
                    </a:rPr>
                    <a:t>LINE</a:t>
                  </a:r>
                  <a:r>
                    <a:rPr lang="ja-JP" altLang="en-US" sz="2400" dirty="0" smtClean="0">
                      <a:solidFill>
                        <a:schemeClr val="bg1"/>
                      </a:solidFill>
                    </a:rPr>
                    <a:t>してる」　</a:t>
                  </a:r>
                  <a:r>
                    <a:rPr lang="en-US" altLang="ja-JP" sz="2400" dirty="0" smtClean="0">
                      <a:solidFill>
                        <a:schemeClr val="bg1"/>
                      </a:solidFill>
                    </a:rPr>
                    <a:t>(</a:t>
                  </a:r>
                  <a:r>
                    <a:rPr lang="ja-JP" altLang="en-US" sz="2400" dirty="0" smtClean="0">
                      <a:solidFill>
                        <a:schemeClr val="bg1"/>
                      </a:solidFill>
                    </a:rPr>
                    <a:t>事実、</a:t>
                  </a:r>
                  <a:r>
                    <a:rPr lang="ja-JP" altLang="en-US" sz="2400" dirty="0" smtClean="0">
                      <a:solidFill>
                        <a:srgbClr val="FFFF00"/>
                      </a:solidFill>
                    </a:rPr>
                    <a:t>授業時間に履歴</a:t>
                  </a:r>
                  <a:r>
                    <a:rPr lang="ja-JP" altLang="en-US" sz="2400" dirty="0" smtClean="0">
                      <a:solidFill>
                        <a:schemeClr val="bg1"/>
                      </a:solidFill>
                    </a:rPr>
                    <a:t>あり</a:t>
                  </a:r>
                  <a:r>
                    <a:rPr lang="en-US" altLang="ja-JP" sz="2400" dirty="0" smtClean="0">
                      <a:solidFill>
                        <a:schemeClr val="bg1"/>
                      </a:solidFill>
                    </a:rPr>
                    <a:t>)</a:t>
                  </a:r>
                  <a:endParaRPr kumimoji="1" lang="ja-JP" altLang="en-US" sz="2400" dirty="0">
                    <a:solidFill>
                      <a:schemeClr val="bg1"/>
                    </a:solidFill>
                  </a:endParaRPr>
                </a:p>
              </p:txBody>
            </p:sp>
            <p:sp>
              <p:nvSpPr>
                <p:cNvPr id="15" name="テキスト ボックス 14"/>
                <p:cNvSpPr txBox="1"/>
                <p:nvPr/>
              </p:nvSpPr>
              <p:spPr>
                <a:xfrm>
                  <a:off x="1669358" y="6133503"/>
                  <a:ext cx="4931269" cy="461665"/>
                </a:xfrm>
                <a:prstGeom prst="rect">
                  <a:avLst/>
                </a:prstGeom>
                <a:noFill/>
              </p:spPr>
              <p:txBody>
                <a:bodyPr wrap="none" rtlCol="0">
                  <a:spAutoFit/>
                </a:bodyPr>
                <a:lstStyle/>
                <a:p>
                  <a:r>
                    <a:rPr lang="ja-JP" altLang="en-US" sz="2400" dirty="0" smtClean="0">
                      <a:solidFill>
                        <a:schemeClr val="bg1"/>
                      </a:solidFill>
                    </a:rPr>
                    <a:t>「</a:t>
                  </a:r>
                  <a:r>
                    <a:rPr lang="ja-JP" altLang="en-US" sz="2400" dirty="0" smtClean="0">
                      <a:solidFill>
                        <a:srgbClr val="FFFF00"/>
                      </a:solidFill>
                    </a:rPr>
                    <a:t>既読無視は犯罪</a:t>
                  </a:r>
                  <a:r>
                    <a:rPr lang="ja-JP" altLang="en-US" sz="2400" dirty="0" smtClean="0">
                      <a:solidFill>
                        <a:schemeClr val="bg1"/>
                      </a:solidFill>
                    </a:rPr>
                    <a:t>って思う」</a:t>
                  </a:r>
                  <a:endParaRPr kumimoji="1" lang="ja-JP" altLang="en-US" sz="2400" dirty="0">
                    <a:solidFill>
                      <a:schemeClr val="bg1"/>
                    </a:solidFill>
                  </a:endParaRPr>
                </a:p>
              </p:txBody>
            </p:sp>
            <p:sp>
              <p:nvSpPr>
                <p:cNvPr id="17" name="テキスト ボックス 16"/>
                <p:cNvSpPr txBox="1"/>
                <p:nvPr/>
              </p:nvSpPr>
              <p:spPr>
                <a:xfrm>
                  <a:off x="6939384" y="6147570"/>
                  <a:ext cx="4685477" cy="461665"/>
                </a:xfrm>
                <a:prstGeom prst="rect">
                  <a:avLst/>
                </a:prstGeom>
                <a:noFill/>
              </p:spPr>
              <p:txBody>
                <a:bodyPr wrap="none" rtlCol="0">
                  <a:spAutoFit/>
                </a:bodyPr>
                <a:lstStyle/>
                <a:p>
                  <a:r>
                    <a:rPr lang="ja-JP" altLang="en-US" sz="2400" dirty="0" smtClean="0">
                      <a:solidFill>
                        <a:schemeClr val="bg1"/>
                      </a:solidFill>
                    </a:rPr>
                    <a:t>「</a:t>
                  </a:r>
                  <a:r>
                    <a:rPr lang="ja-JP" altLang="en-US" sz="2400" dirty="0" smtClean="0">
                      <a:solidFill>
                        <a:srgbClr val="FFFF00"/>
                      </a:solidFill>
                    </a:rPr>
                    <a:t>未読は</a:t>
                  </a:r>
                  <a:r>
                    <a:rPr lang="ja-JP" altLang="en-US" sz="2400" dirty="0" smtClean="0">
                      <a:solidFill>
                        <a:schemeClr val="bg1"/>
                      </a:solidFill>
                    </a:rPr>
                    <a:t>もっと</a:t>
                  </a:r>
                  <a:r>
                    <a:rPr lang="ja-JP" altLang="en-US" sz="2400" dirty="0" smtClean="0">
                      <a:solidFill>
                        <a:srgbClr val="FFFF00"/>
                      </a:solidFill>
                    </a:rPr>
                    <a:t>ありえない</a:t>
                  </a:r>
                  <a:r>
                    <a:rPr lang="ja-JP" altLang="en-US" sz="2400" dirty="0" smtClean="0">
                      <a:solidFill>
                        <a:schemeClr val="bg1"/>
                      </a:solidFill>
                    </a:rPr>
                    <a:t>」</a:t>
                  </a:r>
                  <a:endParaRPr kumimoji="1" lang="ja-JP" altLang="en-US" sz="2400" dirty="0">
                    <a:solidFill>
                      <a:schemeClr val="bg1"/>
                    </a:solidFill>
                  </a:endParaRPr>
                </a:p>
              </p:txBody>
            </p:sp>
          </p:grpSp>
          <p:sp>
            <p:nvSpPr>
              <p:cNvPr id="18" name="正方形/長方形 17"/>
              <p:cNvSpPr/>
              <p:nvPr/>
            </p:nvSpPr>
            <p:spPr>
              <a:xfrm>
                <a:off x="78377" y="4284617"/>
                <a:ext cx="8987246" cy="240356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正方形/長方形 19"/>
            <p:cNvSpPr/>
            <p:nvPr/>
          </p:nvSpPr>
          <p:spPr>
            <a:xfrm>
              <a:off x="182880" y="4376057"/>
              <a:ext cx="679269" cy="22076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800" dirty="0" smtClean="0"/>
                <a:t>Ｂ子の言葉</a:t>
              </a:r>
              <a:endParaRPr kumimoji="1" lang="ja-JP" altLang="en-US" sz="2800" dirty="0"/>
            </a:p>
          </p:txBody>
        </p:sp>
      </p:grpSp>
    </p:spTree>
    <p:extLst>
      <p:ext uri="{BB962C8B-B14F-4D97-AF65-F5344CB8AC3E}">
        <p14:creationId xmlns:p14="http://schemas.microsoft.com/office/powerpoint/2010/main" val="280986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グループ化 15"/>
          <p:cNvGrpSpPr/>
          <p:nvPr/>
        </p:nvGrpSpPr>
        <p:grpSpPr>
          <a:xfrm>
            <a:off x="1" y="1281153"/>
            <a:ext cx="2173622" cy="3169451"/>
            <a:chOff x="224867" y="-149109"/>
            <a:chExt cx="3806699" cy="4018576"/>
          </a:xfrm>
        </p:grpSpPr>
        <p:pic>
          <p:nvPicPr>
            <p:cNvPr id="18" name="図 17" descr="人D-04.png"/>
            <p:cNvPicPr>
              <a:picLocks noChangeAspect="1"/>
            </p:cNvPicPr>
            <p:nvPr/>
          </p:nvPicPr>
          <p:blipFill>
            <a:blip r:embed="rId3" cstate="print"/>
            <a:stretch>
              <a:fillRect/>
            </a:stretch>
          </p:blipFill>
          <p:spPr>
            <a:xfrm>
              <a:off x="224867" y="-149109"/>
              <a:ext cx="3806699" cy="3806699"/>
            </a:xfrm>
            <a:prstGeom prst="rect">
              <a:avLst/>
            </a:prstGeom>
          </p:spPr>
        </p:pic>
        <p:sp>
          <p:nvSpPr>
            <p:cNvPr id="19" name="テキスト ボックス 18"/>
            <p:cNvSpPr txBox="1"/>
            <p:nvPr/>
          </p:nvSpPr>
          <p:spPr>
            <a:xfrm>
              <a:off x="525524" y="3362164"/>
              <a:ext cx="3262721" cy="507303"/>
            </a:xfrm>
            <a:prstGeom prst="rect">
              <a:avLst/>
            </a:prstGeom>
            <a:noFill/>
          </p:spPr>
          <p:txBody>
            <a:bodyPr wrap="none" rtlCol="0">
              <a:spAutoFit/>
            </a:bodyPr>
            <a:lstStyle/>
            <a:p>
              <a:r>
                <a:rPr kumimoji="1" lang="ja-JP" altLang="en-US" sz="2000" dirty="0" smtClean="0">
                  <a:solidFill>
                    <a:schemeClr val="bg1"/>
                  </a:solidFill>
                </a:rPr>
                <a:t>女子中学生</a:t>
              </a:r>
              <a:r>
                <a:rPr kumimoji="1" lang="en-US" altLang="ja-JP" sz="2000" dirty="0" smtClean="0">
                  <a:solidFill>
                    <a:schemeClr val="bg1"/>
                  </a:solidFill>
                </a:rPr>
                <a:t>B</a:t>
              </a:r>
              <a:r>
                <a:rPr kumimoji="1" lang="ja-JP" altLang="en-US" sz="2000" dirty="0" smtClean="0">
                  <a:solidFill>
                    <a:schemeClr val="bg1"/>
                  </a:solidFill>
                </a:rPr>
                <a:t>子</a:t>
              </a:r>
              <a:endParaRPr kumimoji="1" lang="ja-JP" altLang="en-US" sz="2000" dirty="0">
                <a:solidFill>
                  <a:schemeClr val="bg1"/>
                </a:solidFill>
              </a:endParaRPr>
            </a:p>
          </p:txBody>
        </p:sp>
      </p:grpSp>
      <p:grpSp>
        <p:nvGrpSpPr>
          <p:cNvPr id="3" name="グループ化 35"/>
          <p:cNvGrpSpPr/>
          <p:nvPr/>
        </p:nvGrpSpPr>
        <p:grpSpPr>
          <a:xfrm>
            <a:off x="1730152" y="-211026"/>
            <a:ext cx="6901131" cy="3855563"/>
            <a:chOff x="2306869" y="-211026"/>
            <a:chExt cx="9201508" cy="3855563"/>
          </a:xfrm>
        </p:grpSpPr>
        <p:grpSp>
          <p:nvGrpSpPr>
            <p:cNvPr id="4" name="グループ化 22"/>
            <p:cNvGrpSpPr/>
            <p:nvPr/>
          </p:nvGrpSpPr>
          <p:grpSpPr>
            <a:xfrm>
              <a:off x="2306869" y="-211026"/>
              <a:ext cx="3687123" cy="3748226"/>
              <a:chOff x="2996201" y="253218"/>
              <a:chExt cx="3687123" cy="3748226"/>
            </a:xfrm>
          </p:grpSpPr>
          <p:sp>
            <p:nvSpPr>
              <p:cNvPr id="21" name="テキスト ボックス 20"/>
              <p:cNvSpPr txBox="1"/>
              <p:nvPr/>
            </p:nvSpPr>
            <p:spPr>
              <a:xfrm>
                <a:off x="3742014" y="3601334"/>
                <a:ext cx="2142040" cy="400110"/>
              </a:xfrm>
              <a:prstGeom prst="rect">
                <a:avLst/>
              </a:prstGeom>
              <a:noFill/>
            </p:spPr>
            <p:txBody>
              <a:bodyPr wrap="none" rtlCol="0">
                <a:spAutoFit/>
              </a:bodyPr>
              <a:lstStyle/>
              <a:p>
                <a:r>
                  <a:rPr kumimoji="1" lang="en-US" altLang="ja-JP" sz="2000" dirty="0" smtClean="0">
                    <a:solidFill>
                      <a:schemeClr val="bg1"/>
                    </a:solidFill>
                  </a:rPr>
                  <a:t>B</a:t>
                </a:r>
                <a:r>
                  <a:rPr kumimoji="1" lang="ja-JP" altLang="en-US" sz="2000" dirty="0" smtClean="0">
                    <a:solidFill>
                      <a:schemeClr val="bg1"/>
                    </a:solidFill>
                  </a:rPr>
                  <a:t>子の保護者</a:t>
                </a:r>
                <a:endParaRPr kumimoji="1" lang="ja-JP" altLang="en-US" sz="2000" dirty="0">
                  <a:solidFill>
                    <a:schemeClr val="bg1"/>
                  </a:solidFill>
                </a:endParaRPr>
              </a:p>
            </p:txBody>
          </p:sp>
          <p:pic>
            <p:nvPicPr>
              <p:cNvPr id="22" name="図 21" descr="人D-01.png"/>
              <p:cNvPicPr>
                <a:picLocks noChangeAspect="1"/>
              </p:cNvPicPr>
              <p:nvPr/>
            </p:nvPicPr>
            <p:blipFill>
              <a:blip r:embed="rId4" cstate="print"/>
              <a:stretch>
                <a:fillRect/>
              </a:stretch>
            </p:blipFill>
            <p:spPr>
              <a:xfrm>
                <a:off x="2996201" y="253218"/>
                <a:ext cx="3687123" cy="3687123"/>
              </a:xfrm>
              <a:prstGeom prst="rect">
                <a:avLst/>
              </a:prstGeom>
            </p:spPr>
          </p:pic>
        </p:grpSp>
        <p:sp>
          <p:nvSpPr>
            <p:cNvPr id="24" name="角丸四角形吹き出し 23"/>
            <p:cNvSpPr/>
            <p:nvPr/>
          </p:nvSpPr>
          <p:spPr>
            <a:xfrm>
              <a:off x="5908430" y="156754"/>
              <a:ext cx="5599947" cy="3487783"/>
            </a:xfrm>
            <a:prstGeom prst="wedgeRoundRectCallout">
              <a:avLst>
                <a:gd name="adj1" fmla="val -68015"/>
                <a:gd name="adj2" fmla="val -2987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b="1" dirty="0" smtClean="0"/>
                <a:t> 「スマホ買ってあげるとき、</a:t>
              </a:r>
              <a:endParaRPr kumimoji="1" lang="en-US" altLang="ja-JP" sz="2400" b="1" dirty="0" smtClean="0"/>
            </a:p>
            <a:p>
              <a:r>
                <a:rPr kumimoji="1" lang="ja-JP" altLang="en-US" sz="2400" b="1" dirty="0" smtClean="0"/>
                <a:t>   約束したよね。」</a:t>
              </a:r>
              <a:endParaRPr kumimoji="1" lang="en-US" altLang="ja-JP" sz="2400" b="1" dirty="0" smtClean="0"/>
            </a:p>
            <a:p>
              <a:endParaRPr lang="en-US" altLang="ja-JP" sz="1050" b="1" dirty="0" smtClean="0"/>
            </a:p>
            <a:p>
              <a:r>
                <a:rPr kumimoji="1" lang="ja-JP" altLang="en-US" sz="2400" b="1" dirty="0" smtClean="0"/>
                <a:t> 「成績下がったら、</a:t>
              </a:r>
              <a:endParaRPr kumimoji="1" lang="en-US" altLang="ja-JP" sz="2400" b="1" dirty="0" smtClean="0"/>
            </a:p>
            <a:p>
              <a:r>
                <a:rPr kumimoji="1" lang="ja-JP" altLang="en-US" sz="2400" b="1" dirty="0" smtClean="0"/>
                <a:t>   取</a:t>
              </a:r>
              <a:r>
                <a:rPr lang="ja-JP" altLang="en-US" sz="2400" b="1" dirty="0" smtClean="0"/>
                <a:t>り</a:t>
              </a:r>
              <a:r>
                <a:rPr kumimoji="1" lang="ja-JP" altLang="en-US" sz="2400" b="1" dirty="0" smtClean="0"/>
                <a:t>上げるって言ったね。」</a:t>
              </a:r>
              <a:endParaRPr kumimoji="1" lang="en-US" altLang="ja-JP" sz="2400" b="1" dirty="0" smtClean="0"/>
            </a:p>
            <a:p>
              <a:endParaRPr lang="en-US" altLang="ja-JP" sz="1050" b="1" dirty="0" smtClean="0"/>
            </a:p>
            <a:p>
              <a:r>
                <a:rPr kumimoji="1" lang="ja-JP" altLang="en-US" sz="2400" b="1" dirty="0" smtClean="0"/>
                <a:t> 「</a:t>
              </a:r>
              <a:r>
                <a:rPr kumimoji="1" lang="en-US" altLang="ja-JP" sz="2400" b="1" dirty="0" smtClean="0"/>
                <a:t>LINE</a:t>
              </a:r>
              <a:r>
                <a:rPr kumimoji="1" lang="ja-JP" altLang="en-US" sz="2400" b="1" dirty="0" smtClean="0"/>
                <a:t>はもちろん禁止。</a:t>
              </a:r>
              <a:endParaRPr kumimoji="1" lang="en-US" altLang="ja-JP" sz="2400" b="1" dirty="0" smtClean="0"/>
            </a:p>
            <a:p>
              <a:r>
                <a:rPr kumimoji="1" lang="ja-JP" altLang="en-US" sz="2400" b="1" dirty="0" smtClean="0"/>
                <a:t>   スマホは取り上げます。」</a:t>
              </a:r>
              <a:endParaRPr kumimoji="1" lang="ja-JP" altLang="en-US" sz="2400" b="1" dirty="0"/>
            </a:p>
          </p:txBody>
        </p:sp>
      </p:grpSp>
      <p:grpSp>
        <p:nvGrpSpPr>
          <p:cNvPr id="5" name="グループ化 16"/>
          <p:cNvGrpSpPr/>
          <p:nvPr/>
        </p:nvGrpSpPr>
        <p:grpSpPr>
          <a:xfrm>
            <a:off x="2827617" y="3981155"/>
            <a:ext cx="3083278" cy="936205"/>
            <a:chOff x="3038619" y="4079630"/>
            <a:chExt cx="4111038" cy="936205"/>
          </a:xfrm>
        </p:grpSpPr>
        <p:sp>
          <p:nvSpPr>
            <p:cNvPr id="31" name="雲形吹き出し 30"/>
            <p:cNvSpPr/>
            <p:nvPr/>
          </p:nvSpPr>
          <p:spPr>
            <a:xfrm>
              <a:off x="3038619" y="4079630"/>
              <a:ext cx="2222697" cy="936205"/>
            </a:xfrm>
            <a:prstGeom prst="cloudCallout">
              <a:avLst>
                <a:gd name="adj1" fmla="val -11602"/>
                <a:gd name="adj2" fmla="val -1794"/>
              </a:avLst>
            </a:prstGeom>
            <a:solidFill>
              <a:srgbClr val="FF000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sz="1400"/>
            </a:p>
          </p:txBody>
        </p:sp>
        <p:sp>
          <p:nvSpPr>
            <p:cNvPr id="28" name="テキスト ボックス 27"/>
            <p:cNvSpPr txBox="1"/>
            <p:nvPr/>
          </p:nvSpPr>
          <p:spPr>
            <a:xfrm>
              <a:off x="3165231" y="4192172"/>
              <a:ext cx="3984426" cy="523220"/>
            </a:xfrm>
            <a:prstGeom prst="rect">
              <a:avLst/>
            </a:prstGeom>
            <a:noFill/>
          </p:spPr>
          <p:txBody>
            <a:bodyPr wrap="none" rtlCol="0">
              <a:spAutoFit/>
            </a:bodyPr>
            <a:lstStyle/>
            <a:p>
              <a:r>
                <a:rPr kumimoji="1" lang="ja-JP" altLang="en-US" sz="2800" dirty="0" smtClean="0">
                  <a:solidFill>
                    <a:schemeClr val="bg1"/>
                  </a:solidFill>
                </a:rPr>
                <a:t>おとなしいタイプ⇒</a:t>
              </a:r>
              <a:endParaRPr kumimoji="1" lang="ja-JP" altLang="en-US" sz="2800" dirty="0">
                <a:solidFill>
                  <a:schemeClr val="bg1"/>
                </a:solidFill>
              </a:endParaRPr>
            </a:p>
          </p:txBody>
        </p:sp>
      </p:grpSp>
      <p:grpSp>
        <p:nvGrpSpPr>
          <p:cNvPr id="6" name="グループ化 19"/>
          <p:cNvGrpSpPr/>
          <p:nvPr/>
        </p:nvGrpSpPr>
        <p:grpSpPr>
          <a:xfrm>
            <a:off x="5564787" y="3781193"/>
            <a:ext cx="3338211" cy="1110342"/>
            <a:chOff x="6688183" y="3879669"/>
            <a:chExt cx="4450949" cy="1110342"/>
          </a:xfrm>
        </p:grpSpPr>
        <p:sp>
          <p:nvSpPr>
            <p:cNvPr id="30" name="爆発 1 29"/>
            <p:cNvSpPr/>
            <p:nvPr/>
          </p:nvSpPr>
          <p:spPr>
            <a:xfrm>
              <a:off x="6688183" y="3879669"/>
              <a:ext cx="2899953" cy="1110342"/>
            </a:xfrm>
            <a:prstGeom prst="irregularSeal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9" name="テキスト ボックス 28"/>
            <p:cNvSpPr txBox="1"/>
            <p:nvPr/>
          </p:nvSpPr>
          <p:spPr>
            <a:xfrm>
              <a:off x="6949522" y="4149973"/>
              <a:ext cx="4189610" cy="523220"/>
            </a:xfrm>
            <a:prstGeom prst="rect">
              <a:avLst/>
            </a:prstGeom>
            <a:noFill/>
          </p:spPr>
          <p:txBody>
            <a:bodyPr wrap="none" rtlCol="0">
              <a:spAutoFit/>
            </a:bodyPr>
            <a:lstStyle/>
            <a:p>
              <a:r>
                <a:rPr kumimoji="1" lang="ja-JP" altLang="en-US" sz="2800" dirty="0" smtClean="0">
                  <a:solidFill>
                    <a:schemeClr val="bg1"/>
                  </a:solidFill>
                </a:rPr>
                <a:t>狂ったように大暴れ</a:t>
              </a:r>
              <a:endParaRPr kumimoji="1" lang="ja-JP" altLang="en-US" sz="2800" dirty="0">
                <a:solidFill>
                  <a:schemeClr val="bg1"/>
                </a:solidFill>
              </a:endParaRPr>
            </a:p>
          </p:txBody>
        </p:sp>
      </p:grpSp>
      <p:sp>
        <p:nvSpPr>
          <p:cNvPr id="32" name="角丸四角形吹き出し 31"/>
          <p:cNvSpPr/>
          <p:nvPr/>
        </p:nvSpPr>
        <p:spPr>
          <a:xfrm>
            <a:off x="1" y="5094514"/>
            <a:ext cx="9144000" cy="1763486"/>
          </a:xfrm>
          <a:prstGeom prst="wedgeRoundRectCallout">
            <a:avLst>
              <a:gd name="adj1" fmla="val -34688"/>
              <a:gd name="adj2" fmla="val -62958"/>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b="1" dirty="0" smtClean="0"/>
              <a:t>　 「クラスのグループがあるのに、自分だけ（</a:t>
            </a:r>
            <a:r>
              <a:rPr kumimoji="1" lang="en-US" altLang="ja-JP" sz="2400" b="1" dirty="0" smtClean="0"/>
              <a:t>LINE</a:t>
            </a:r>
            <a:r>
              <a:rPr kumimoji="1" lang="ja-JP" altLang="en-US" sz="2400" b="1" dirty="0" smtClean="0"/>
              <a:t>を）しなかったら、</a:t>
            </a:r>
            <a:endParaRPr kumimoji="1" lang="en-US" altLang="ja-JP" sz="2400" b="1" dirty="0" smtClean="0"/>
          </a:p>
          <a:p>
            <a:endParaRPr kumimoji="1" lang="en-US" altLang="ja-JP" sz="1200" b="1" dirty="0" smtClean="0"/>
          </a:p>
          <a:p>
            <a:r>
              <a:rPr kumimoji="1" lang="ja-JP" altLang="en-US" sz="2400" b="1" dirty="0" smtClean="0"/>
              <a:t>　　ハブら</a:t>
            </a:r>
            <a:r>
              <a:rPr kumimoji="1" lang="ja-JP" altLang="en-US" sz="2400" b="1" dirty="0" err="1" smtClean="0"/>
              <a:t>れる。</a:t>
            </a:r>
            <a:r>
              <a:rPr kumimoji="1" lang="ja-JP" altLang="en-US" sz="2400" b="1" dirty="0" smtClean="0"/>
              <a:t>」</a:t>
            </a:r>
            <a:r>
              <a:rPr lang="ja-JP" altLang="en-US" sz="2400" b="1" dirty="0" smtClean="0"/>
              <a:t>　　</a:t>
            </a:r>
            <a:r>
              <a:rPr lang="ja-JP" altLang="en-US" sz="3600" b="1" dirty="0" smtClean="0"/>
              <a:t> </a:t>
            </a:r>
            <a:r>
              <a:rPr kumimoji="1" lang="ja-JP" altLang="en-US" sz="3600" b="1" dirty="0" smtClean="0"/>
              <a:t>「</a:t>
            </a:r>
            <a:r>
              <a:rPr lang="ja-JP" altLang="en-US" sz="3600" b="1" dirty="0" smtClean="0">
                <a:solidFill>
                  <a:srgbClr val="FF0000"/>
                </a:solidFill>
              </a:rPr>
              <a:t>スマホ取り上げたら、</a:t>
            </a:r>
            <a:r>
              <a:rPr kumimoji="1" lang="ja-JP" altLang="en-US" sz="3600" b="1" dirty="0" smtClean="0">
                <a:solidFill>
                  <a:srgbClr val="FF0000"/>
                </a:solidFill>
              </a:rPr>
              <a:t>死ぬ。</a:t>
            </a:r>
            <a:r>
              <a:rPr kumimoji="1" lang="ja-JP" altLang="en-US" sz="3600" b="1" dirty="0" smtClean="0"/>
              <a:t>」</a:t>
            </a:r>
            <a:endParaRPr kumimoji="1" lang="en-US" altLang="ja-JP" sz="2400" b="1" dirty="0" smtClean="0"/>
          </a:p>
        </p:txBody>
      </p:sp>
      <p:grpSp>
        <p:nvGrpSpPr>
          <p:cNvPr id="7" name="グループ化 39"/>
          <p:cNvGrpSpPr/>
          <p:nvPr/>
        </p:nvGrpSpPr>
        <p:grpSpPr>
          <a:xfrm>
            <a:off x="-84408" y="1223890"/>
            <a:ext cx="2316935" cy="3089247"/>
            <a:chOff x="-98476" y="1229536"/>
            <a:chExt cx="3089247" cy="3089247"/>
          </a:xfrm>
        </p:grpSpPr>
        <p:pic>
          <p:nvPicPr>
            <p:cNvPr id="26" name="図 25" descr="人D-02.png"/>
            <p:cNvPicPr>
              <a:picLocks noChangeAspect="1"/>
            </p:cNvPicPr>
            <p:nvPr/>
          </p:nvPicPr>
          <p:blipFill>
            <a:blip r:embed="rId5" cstate="print"/>
            <a:stretch>
              <a:fillRect/>
            </a:stretch>
          </p:blipFill>
          <p:spPr>
            <a:xfrm>
              <a:off x="-98476" y="1229536"/>
              <a:ext cx="3089247" cy="3089247"/>
            </a:xfrm>
            <a:prstGeom prst="rect">
              <a:avLst/>
            </a:prstGeom>
          </p:spPr>
        </p:pic>
        <p:grpSp>
          <p:nvGrpSpPr>
            <p:cNvPr id="8" name="グループ化 38"/>
            <p:cNvGrpSpPr/>
            <p:nvPr/>
          </p:nvGrpSpPr>
          <p:grpSpPr>
            <a:xfrm>
              <a:off x="1319997" y="1691432"/>
              <a:ext cx="567728" cy="507337"/>
              <a:chOff x="1334064" y="4038"/>
              <a:chExt cx="1668042" cy="1688296"/>
            </a:xfrm>
          </p:grpSpPr>
          <p:sp>
            <p:nvSpPr>
              <p:cNvPr id="33" name="曲折矢印 32"/>
              <p:cNvSpPr/>
              <p:nvPr/>
            </p:nvSpPr>
            <p:spPr>
              <a:xfrm>
                <a:off x="2180492" y="801858"/>
                <a:ext cx="813816" cy="868680"/>
              </a:xfrm>
              <a:prstGeom prst="bentArrow">
                <a:avLst>
                  <a:gd name="adj1" fmla="val 25000"/>
                  <a:gd name="adj2" fmla="val 26729"/>
                  <a:gd name="adj3" fmla="val 0"/>
                  <a:gd name="adj4" fmla="val 4375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400">
                  <a:solidFill>
                    <a:schemeClr val="tx1"/>
                  </a:solidFill>
                </a:endParaRPr>
              </a:p>
            </p:txBody>
          </p:sp>
          <p:sp>
            <p:nvSpPr>
              <p:cNvPr id="36" name="曲折矢印 35"/>
              <p:cNvSpPr/>
              <p:nvPr/>
            </p:nvSpPr>
            <p:spPr>
              <a:xfrm rot="10800000">
                <a:off x="1334064" y="39838"/>
                <a:ext cx="813816" cy="868680"/>
              </a:xfrm>
              <a:prstGeom prst="bentArrow">
                <a:avLst>
                  <a:gd name="adj1" fmla="val 25000"/>
                  <a:gd name="adj2" fmla="val 26729"/>
                  <a:gd name="adj3" fmla="val 0"/>
                  <a:gd name="adj4" fmla="val 4375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400">
                  <a:solidFill>
                    <a:schemeClr val="tx1"/>
                  </a:solidFill>
                </a:endParaRPr>
              </a:p>
            </p:txBody>
          </p:sp>
          <p:sp>
            <p:nvSpPr>
              <p:cNvPr id="37" name="曲折矢印 36"/>
              <p:cNvSpPr/>
              <p:nvPr/>
            </p:nvSpPr>
            <p:spPr>
              <a:xfrm rot="16200000">
                <a:off x="2160858" y="-23393"/>
                <a:ext cx="813817" cy="868679"/>
              </a:xfrm>
              <a:prstGeom prst="bentArrow">
                <a:avLst>
                  <a:gd name="adj1" fmla="val 25000"/>
                  <a:gd name="adj2" fmla="val 26729"/>
                  <a:gd name="adj3" fmla="val 0"/>
                  <a:gd name="adj4" fmla="val 4375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400">
                  <a:solidFill>
                    <a:schemeClr val="tx1"/>
                  </a:solidFill>
                </a:endParaRPr>
              </a:p>
            </p:txBody>
          </p:sp>
          <p:sp>
            <p:nvSpPr>
              <p:cNvPr id="38" name="曲折矢印 37"/>
              <p:cNvSpPr/>
              <p:nvPr/>
            </p:nvSpPr>
            <p:spPr>
              <a:xfrm rot="5400000">
                <a:off x="1385640" y="851086"/>
                <a:ext cx="813816" cy="868680"/>
              </a:xfrm>
              <a:prstGeom prst="bentArrow">
                <a:avLst>
                  <a:gd name="adj1" fmla="val 25000"/>
                  <a:gd name="adj2" fmla="val 26729"/>
                  <a:gd name="adj3" fmla="val 0"/>
                  <a:gd name="adj4" fmla="val 4375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400">
                  <a:solidFill>
                    <a:schemeClr val="tx1"/>
                  </a:solidFill>
                </a:endParaRPr>
              </a:p>
            </p:txBody>
          </p:sp>
        </p:grpSp>
      </p:grpSp>
    </p:spTree>
    <p:extLst>
      <p:ext uri="{BB962C8B-B14F-4D97-AF65-F5344CB8AC3E}">
        <p14:creationId xmlns:p14="http://schemas.microsoft.com/office/powerpoint/2010/main" val="280986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par>
                                <p:cTn id="12" presetID="10" presetClass="entr" presetSubtype="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cBhvr additive="base">
                                        <p:cTn id="27" dur="500" fill="hold"/>
                                        <p:tgtEl>
                                          <p:spTgt spid="32"/>
                                        </p:tgtEl>
                                        <p:attrNameLst>
                                          <p:attrName>ppt_x</p:attrName>
                                        </p:attrNameLst>
                                      </p:cBhvr>
                                      <p:tavLst>
                                        <p:tav tm="0">
                                          <p:val>
                                            <p:strVal val="#ppt_x"/>
                                          </p:val>
                                        </p:tav>
                                        <p:tav tm="100000">
                                          <p:val>
                                            <p:strVal val="#ppt_x"/>
                                          </p:val>
                                        </p:tav>
                                      </p:tavLst>
                                    </p:anim>
                                    <p:anim calcmode="lin" valueType="num">
                                      <p:cBhvr additive="base">
                                        <p:cTn id="2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グループ化 1"/>
          <p:cNvGrpSpPr/>
          <p:nvPr/>
        </p:nvGrpSpPr>
        <p:grpSpPr>
          <a:xfrm>
            <a:off x="177996" y="18752"/>
            <a:ext cx="8755380" cy="1280160"/>
            <a:chOff x="237328" y="243840"/>
            <a:chExt cx="11673840" cy="1280160"/>
          </a:xfrm>
        </p:grpSpPr>
        <p:sp>
          <p:nvSpPr>
            <p:cNvPr id="3" name="角丸四角形 2"/>
            <p:cNvSpPr/>
            <p:nvPr/>
          </p:nvSpPr>
          <p:spPr>
            <a:xfrm>
              <a:off x="237328" y="243840"/>
              <a:ext cx="11673840" cy="1280160"/>
            </a:xfrm>
            <a:prstGeom prst="roundRect">
              <a:avLst/>
            </a:prstGeom>
          </p:spPr>
          <p:style>
            <a:lnRef idx="0">
              <a:schemeClr val="accent4"/>
            </a:lnRef>
            <a:fillRef idx="1003">
              <a:schemeClr val="lt2"/>
            </a:fillRef>
            <a:effectRef idx="3">
              <a:schemeClr val="accent4"/>
            </a:effectRef>
            <a:fontRef idx="minor">
              <a:schemeClr val="lt1"/>
            </a:fontRef>
          </p:style>
          <p:txBody>
            <a:bodyPr rtlCol="0" anchor="ctr"/>
            <a:lstStyle/>
            <a:p>
              <a:pPr algn="ctr"/>
              <a:endParaRPr kumimoji="1" lang="ja-JP" altLang="en-US" sz="1400"/>
            </a:p>
          </p:txBody>
        </p:sp>
        <p:sp>
          <p:nvSpPr>
            <p:cNvPr id="4" name="テキスト ボックス 3"/>
            <p:cNvSpPr txBox="1"/>
            <p:nvPr/>
          </p:nvSpPr>
          <p:spPr>
            <a:xfrm>
              <a:off x="1392805" y="351700"/>
              <a:ext cx="9274333" cy="830997"/>
            </a:xfrm>
            <a:prstGeom prst="rect">
              <a:avLst/>
            </a:prstGeom>
            <a:noFill/>
          </p:spPr>
          <p:txBody>
            <a:bodyPr wrap="none" rtlCol="0">
              <a:spAutoFit/>
            </a:bodyPr>
            <a:lstStyle/>
            <a:p>
              <a:pPr algn="ctr"/>
              <a:r>
                <a:rPr kumimoji="1" lang="ja-JP" altLang="en-US" sz="4800" dirty="0" smtClean="0">
                  <a:ln w="22225">
                    <a:noFill/>
                    <a:prstDash val="solid"/>
                  </a:ln>
                  <a:solidFill>
                    <a:srgbClr val="FF0000"/>
                  </a:solidFill>
                  <a:latin typeface="ＤＦ特太ゴシック体" pitchFamily="49" charset="-128"/>
                  <a:ea typeface="ＤＦ特太ゴシック体" pitchFamily="49" charset="-128"/>
                </a:rPr>
                <a:t>「依存症の傾向・症状」</a:t>
              </a:r>
              <a:endParaRPr kumimoji="1" lang="ja-JP" altLang="en-US" sz="4800" dirty="0">
                <a:ln w="22225">
                  <a:noFill/>
                  <a:prstDash val="solid"/>
                </a:ln>
                <a:solidFill>
                  <a:srgbClr val="FF0000"/>
                </a:solidFill>
                <a:latin typeface="ＤＦ特太ゴシック体" pitchFamily="49" charset="-128"/>
                <a:ea typeface="ＤＦ特太ゴシック体" pitchFamily="49" charset="-128"/>
              </a:endParaRPr>
            </a:p>
          </p:txBody>
        </p:sp>
      </p:grpSp>
      <p:grpSp>
        <p:nvGrpSpPr>
          <p:cNvPr id="6" name="グループ化 24"/>
          <p:cNvGrpSpPr/>
          <p:nvPr/>
        </p:nvGrpSpPr>
        <p:grpSpPr>
          <a:xfrm>
            <a:off x="0" y="1603717"/>
            <a:ext cx="9144000" cy="5092510"/>
            <a:chOff x="0" y="1603717"/>
            <a:chExt cx="12192000" cy="5092510"/>
          </a:xfrm>
        </p:grpSpPr>
        <p:sp>
          <p:nvSpPr>
            <p:cNvPr id="5" name="角丸四角形 4"/>
            <p:cNvSpPr/>
            <p:nvPr/>
          </p:nvSpPr>
          <p:spPr>
            <a:xfrm>
              <a:off x="14064" y="1603717"/>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FFFF00"/>
                  </a:solidFill>
                </a:rPr>
                <a:t>授業中でもスマホが気になる</a:t>
              </a:r>
              <a:endParaRPr kumimoji="1" lang="ja-JP" altLang="en-US" sz="2000" dirty="0">
                <a:solidFill>
                  <a:srgbClr val="FFFF00"/>
                </a:solidFill>
              </a:endParaRPr>
            </a:p>
          </p:txBody>
        </p:sp>
        <p:sp>
          <p:nvSpPr>
            <p:cNvPr id="15" name="角丸四角形 14"/>
            <p:cNvSpPr/>
            <p:nvPr/>
          </p:nvSpPr>
          <p:spPr>
            <a:xfrm>
              <a:off x="14065" y="2686935"/>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FFFF00"/>
                  </a:solidFill>
                </a:rPr>
                <a:t>スマホがないと耐えがたい不安</a:t>
              </a:r>
              <a:endParaRPr kumimoji="1" lang="ja-JP" altLang="en-US" sz="2000" dirty="0">
                <a:solidFill>
                  <a:srgbClr val="FFFF00"/>
                </a:solidFill>
              </a:endParaRPr>
            </a:p>
          </p:txBody>
        </p:sp>
        <p:sp>
          <p:nvSpPr>
            <p:cNvPr id="16" name="角丸四角形 15"/>
            <p:cNvSpPr/>
            <p:nvPr/>
          </p:nvSpPr>
          <p:spPr>
            <a:xfrm>
              <a:off x="6255433" y="4825234"/>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FFFF00"/>
                  </a:solidFill>
                </a:rPr>
                <a:t>感情のコントロールができなくなる</a:t>
              </a:r>
              <a:endParaRPr kumimoji="1" lang="ja-JP" altLang="en-US" sz="2000" dirty="0">
                <a:solidFill>
                  <a:srgbClr val="FFFF00"/>
                </a:solidFill>
              </a:endParaRPr>
            </a:p>
          </p:txBody>
        </p:sp>
        <p:sp>
          <p:nvSpPr>
            <p:cNvPr id="17" name="角丸四角形 16"/>
            <p:cNvSpPr/>
            <p:nvPr/>
          </p:nvSpPr>
          <p:spPr>
            <a:xfrm>
              <a:off x="6269501" y="3756093"/>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FFFF00"/>
                  </a:solidFill>
                </a:rPr>
                <a:t>会話が億劫</a:t>
              </a:r>
              <a:r>
                <a:rPr kumimoji="1" lang="ja-JP" altLang="en-US" sz="2000" dirty="0" smtClean="0">
                  <a:solidFill>
                    <a:srgbClr val="FFFF00"/>
                  </a:solidFill>
                </a:rPr>
                <a:t>⇒人との接触を回避</a:t>
              </a:r>
              <a:endParaRPr kumimoji="1" lang="ja-JP" altLang="en-US" sz="2000" dirty="0">
                <a:solidFill>
                  <a:srgbClr val="FFFF00"/>
                </a:solidFill>
              </a:endParaRPr>
            </a:p>
          </p:txBody>
        </p:sp>
        <p:sp>
          <p:nvSpPr>
            <p:cNvPr id="18" name="角丸四角形 17"/>
            <p:cNvSpPr/>
            <p:nvPr/>
          </p:nvSpPr>
          <p:spPr>
            <a:xfrm>
              <a:off x="14063" y="5908434"/>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FFFF00"/>
                  </a:solidFill>
                </a:rPr>
                <a:t>取り上げるとキレ</a:t>
              </a:r>
              <a:r>
                <a:rPr kumimoji="1" lang="ja-JP" altLang="en-US" sz="2000" dirty="0" err="1" smtClean="0">
                  <a:solidFill>
                    <a:srgbClr val="FFFF00"/>
                  </a:solidFill>
                </a:rPr>
                <a:t>る</a:t>
              </a:r>
              <a:r>
                <a:rPr kumimoji="1" lang="ja-JP" altLang="en-US" sz="2000" dirty="0" smtClean="0">
                  <a:solidFill>
                    <a:srgbClr val="FFFF00"/>
                  </a:solidFill>
                </a:rPr>
                <a:t>・暴力を振るう</a:t>
              </a:r>
              <a:endParaRPr kumimoji="1" lang="ja-JP" altLang="en-US" sz="2000" dirty="0">
                <a:solidFill>
                  <a:srgbClr val="FFFF00"/>
                </a:solidFill>
              </a:endParaRPr>
            </a:p>
          </p:txBody>
        </p:sp>
        <p:sp>
          <p:nvSpPr>
            <p:cNvPr id="20" name="角丸四角形 19"/>
            <p:cNvSpPr/>
            <p:nvPr/>
          </p:nvSpPr>
          <p:spPr>
            <a:xfrm>
              <a:off x="6255432" y="1603719"/>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FFFF00"/>
                  </a:solidFill>
                </a:rPr>
                <a:t>スマホ以外に楽しいことがない</a:t>
              </a:r>
              <a:endParaRPr kumimoji="1" lang="ja-JP" altLang="en-US" sz="2000" dirty="0">
                <a:solidFill>
                  <a:srgbClr val="FFFF00"/>
                </a:solidFill>
              </a:endParaRPr>
            </a:p>
          </p:txBody>
        </p:sp>
        <p:sp>
          <p:nvSpPr>
            <p:cNvPr id="21" name="角丸四角形 20"/>
            <p:cNvSpPr/>
            <p:nvPr/>
          </p:nvSpPr>
          <p:spPr>
            <a:xfrm>
              <a:off x="6255433" y="2686937"/>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err="1" smtClean="0">
                  <a:solidFill>
                    <a:srgbClr val="FFFF00"/>
                  </a:solidFill>
                </a:rPr>
                <a:t>ながら</a:t>
              </a:r>
              <a:r>
                <a:rPr kumimoji="1" lang="ja-JP" altLang="en-US" sz="2000" dirty="0" smtClean="0">
                  <a:solidFill>
                    <a:srgbClr val="FFFF00"/>
                  </a:solidFill>
                </a:rPr>
                <a:t>スマホで食事・トイレ</a:t>
              </a:r>
              <a:endParaRPr kumimoji="1" lang="ja-JP" altLang="en-US" sz="2000" dirty="0">
                <a:solidFill>
                  <a:srgbClr val="FFFF00"/>
                </a:solidFill>
              </a:endParaRPr>
            </a:p>
          </p:txBody>
        </p:sp>
        <p:sp>
          <p:nvSpPr>
            <p:cNvPr id="22" name="角丸四角形 21"/>
            <p:cNvSpPr/>
            <p:nvPr/>
          </p:nvSpPr>
          <p:spPr>
            <a:xfrm>
              <a:off x="0" y="4825234"/>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FFFF00"/>
                  </a:solidFill>
                </a:rPr>
                <a:t>攻撃的になる</a:t>
              </a:r>
              <a:endParaRPr kumimoji="1" lang="ja-JP" altLang="en-US" sz="2000" dirty="0">
                <a:solidFill>
                  <a:srgbClr val="FFFF00"/>
                </a:solidFill>
              </a:endParaRPr>
            </a:p>
          </p:txBody>
        </p:sp>
        <p:sp>
          <p:nvSpPr>
            <p:cNvPr id="23" name="角丸四角形 22"/>
            <p:cNvSpPr/>
            <p:nvPr/>
          </p:nvSpPr>
          <p:spPr>
            <a:xfrm>
              <a:off x="0" y="3756092"/>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FFFF00"/>
                  </a:solidFill>
                </a:rPr>
                <a:t>既読スルー・未読が許せない</a:t>
              </a:r>
              <a:endParaRPr kumimoji="1" lang="ja-JP" altLang="en-US" sz="2000" dirty="0">
                <a:solidFill>
                  <a:srgbClr val="FFFF00"/>
                </a:solidFill>
              </a:endParaRPr>
            </a:p>
          </p:txBody>
        </p:sp>
        <p:sp>
          <p:nvSpPr>
            <p:cNvPr id="24" name="角丸四角形 23"/>
            <p:cNvSpPr/>
            <p:nvPr/>
          </p:nvSpPr>
          <p:spPr>
            <a:xfrm>
              <a:off x="6255431" y="5908436"/>
              <a:ext cx="5922499" cy="787791"/>
            </a:xfrm>
            <a:prstGeom prst="roundRect">
              <a:avLst>
                <a:gd name="adj" fmla="val 2916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FFFF00"/>
                  </a:solidFill>
                </a:rPr>
                <a:t>社会生活に不適応となる</a:t>
              </a:r>
              <a:endParaRPr kumimoji="1" lang="ja-JP" altLang="en-US" sz="2000" dirty="0">
                <a:solidFill>
                  <a:srgbClr val="FFFF00"/>
                </a:solidFill>
              </a:endParaRPr>
            </a:p>
          </p:txBody>
        </p:sp>
      </p:grpSp>
      <p:sp>
        <p:nvSpPr>
          <p:cNvPr id="19" name="角丸四角形 18"/>
          <p:cNvSpPr/>
          <p:nvPr/>
        </p:nvSpPr>
        <p:spPr>
          <a:xfrm rot="20804520">
            <a:off x="123650" y="2314979"/>
            <a:ext cx="8890214" cy="319336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38100" h="38100"/>
            </a:sp3d>
          </a:bodyPr>
          <a:lstStyle/>
          <a:p>
            <a:pPr algn="ctr"/>
            <a:r>
              <a:rPr kumimoji="1" lang="ja-JP" altLang="en-US" sz="6000" dirty="0" smtClean="0">
                <a:solidFill>
                  <a:srgbClr val="FFFF00"/>
                </a:solidFill>
                <a:effectLst>
                  <a:glow rad="101600">
                    <a:schemeClr val="accent4">
                      <a:satMod val="175000"/>
                      <a:alpha val="40000"/>
                    </a:schemeClr>
                  </a:glow>
                </a:effectLst>
                <a:latin typeface="ＤＦ特太ゴシック体" pitchFamily="49" charset="-128"/>
                <a:ea typeface="ＤＦ特太ゴシック体" pitchFamily="49" charset="-128"/>
              </a:rPr>
              <a:t>相手の顔が見える</a:t>
            </a:r>
            <a:endParaRPr kumimoji="1" lang="en-US" altLang="ja-JP" sz="6000" dirty="0" smtClean="0">
              <a:solidFill>
                <a:srgbClr val="FFFF00"/>
              </a:solidFill>
              <a:effectLst>
                <a:glow rad="101600">
                  <a:schemeClr val="accent4">
                    <a:satMod val="175000"/>
                    <a:alpha val="40000"/>
                  </a:schemeClr>
                </a:glow>
              </a:effectLst>
              <a:latin typeface="ＤＦ特太ゴシック体" pitchFamily="49" charset="-128"/>
              <a:ea typeface="ＤＦ特太ゴシック体" pitchFamily="49" charset="-128"/>
            </a:endParaRPr>
          </a:p>
          <a:p>
            <a:pPr algn="ctr"/>
            <a:r>
              <a:rPr lang="ja-JP" altLang="en-US" sz="6000" dirty="0" smtClean="0">
                <a:solidFill>
                  <a:srgbClr val="FFFF00"/>
                </a:solidFill>
                <a:effectLst>
                  <a:glow rad="101600">
                    <a:schemeClr val="accent4">
                      <a:satMod val="175000"/>
                      <a:alpha val="40000"/>
                    </a:schemeClr>
                  </a:glow>
                </a:effectLst>
                <a:latin typeface="ＤＦ特太ゴシック体" pitchFamily="49" charset="-128"/>
                <a:ea typeface="ＤＦ特太ゴシック体" pitchFamily="49" charset="-128"/>
              </a:rPr>
              <a:t>コミュニケーションを！</a:t>
            </a:r>
            <a:endParaRPr kumimoji="1" lang="ja-JP" altLang="en-US" sz="6000" dirty="0">
              <a:solidFill>
                <a:srgbClr val="FFFF00"/>
              </a:solidFill>
              <a:effectLst>
                <a:glow rad="101600">
                  <a:schemeClr val="accent4">
                    <a:satMod val="175000"/>
                    <a:alpha val="40000"/>
                  </a:schemeClr>
                </a:glow>
              </a:effectLst>
              <a:latin typeface="ＤＦ特太ゴシック体" pitchFamily="49" charset="-128"/>
              <a:ea typeface="ＤＦ特太ゴシック体" pitchFamily="49" charset="-128"/>
            </a:endParaRPr>
          </a:p>
        </p:txBody>
      </p:sp>
    </p:spTree>
    <p:extLst>
      <p:ext uri="{BB962C8B-B14F-4D97-AF65-F5344CB8AC3E}">
        <p14:creationId xmlns:p14="http://schemas.microsoft.com/office/powerpoint/2010/main" val="280986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4027</TotalTime>
  <Words>1573</Words>
  <Application>Microsoft Office PowerPoint</Application>
  <PresentationFormat>画面に合わせる (4:3)</PresentationFormat>
  <Paragraphs>279</Paragraphs>
  <Slides>16</Slides>
  <Notes>16</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屋良陽子</dc:creator>
  <cp:lastModifiedBy>沖縄県</cp:lastModifiedBy>
  <cp:revision>400</cp:revision>
  <cp:lastPrinted>2015-08-20T02:39:11Z</cp:lastPrinted>
  <dcterms:created xsi:type="dcterms:W3CDTF">2015-08-15T13:39:03Z</dcterms:created>
  <dcterms:modified xsi:type="dcterms:W3CDTF">2018-02-01T10:51:49Z</dcterms:modified>
</cp:coreProperties>
</file>