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94" r:id="rId3"/>
    <p:sldId id="293" r:id="rId4"/>
    <p:sldId id="295" r:id="rId5"/>
    <p:sldId id="288" r:id="rId6"/>
    <p:sldId id="286" r:id="rId7"/>
    <p:sldId id="290" r:id="rId8"/>
    <p:sldId id="264" r:id="rId9"/>
    <p:sldId id="260" r:id="rId10"/>
    <p:sldId id="273" r:id="rId11"/>
    <p:sldId id="296" r:id="rId12"/>
  </p:sldIdLst>
  <p:sldSz cx="9144000" cy="6858000" type="screen4x3"/>
  <p:notesSz cx="6807200" cy="9939338"/>
  <p:defaultTextStyle>
    <a:defPPr>
      <a:defRPr lang="ja-JP"/>
    </a:defPPr>
    <a:lvl1pPr marL="0" algn="l" defTabSz="685800" rtl="0" eaLnBrk="1" latinLnBrk="0" hangingPunct="1">
      <a:defRPr kumimoji="1" sz="1400" kern="1200">
        <a:solidFill>
          <a:schemeClr val="tx1"/>
        </a:solidFill>
        <a:latin typeface="+mn-lt"/>
        <a:ea typeface="+mn-ea"/>
        <a:cs typeface="+mn-cs"/>
      </a:defRPr>
    </a:lvl1pPr>
    <a:lvl2pPr marL="342900" algn="l" defTabSz="685800" rtl="0" eaLnBrk="1" latinLnBrk="0" hangingPunct="1">
      <a:defRPr kumimoji="1" sz="1400" kern="1200">
        <a:solidFill>
          <a:schemeClr val="tx1"/>
        </a:solidFill>
        <a:latin typeface="+mn-lt"/>
        <a:ea typeface="+mn-ea"/>
        <a:cs typeface="+mn-cs"/>
      </a:defRPr>
    </a:lvl2pPr>
    <a:lvl3pPr marL="685800" algn="l" defTabSz="685800" rtl="0" eaLnBrk="1" latinLnBrk="0" hangingPunct="1">
      <a:defRPr kumimoji="1" sz="1400" kern="1200">
        <a:solidFill>
          <a:schemeClr val="tx1"/>
        </a:solidFill>
        <a:latin typeface="+mn-lt"/>
        <a:ea typeface="+mn-ea"/>
        <a:cs typeface="+mn-cs"/>
      </a:defRPr>
    </a:lvl3pPr>
    <a:lvl4pPr marL="1028700" algn="l" defTabSz="685800" rtl="0" eaLnBrk="1" latinLnBrk="0" hangingPunct="1">
      <a:defRPr kumimoji="1" sz="1400" kern="1200">
        <a:solidFill>
          <a:schemeClr val="tx1"/>
        </a:solidFill>
        <a:latin typeface="+mn-lt"/>
        <a:ea typeface="+mn-ea"/>
        <a:cs typeface="+mn-cs"/>
      </a:defRPr>
    </a:lvl4pPr>
    <a:lvl5pPr marL="1371600" algn="l" defTabSz="685800" rtl="0" eaLnBrk="1" latinLnBrk="0" hangingPunct="1">
      <a:defRPr kumimoji="1" sz="1400" kern="1200">
        <a:solidFill>
          <a:schemeClr val="tx1"/>
        </a:solidFill>
        <a:latin typeface="+mn-lt"/>
        <a:ea typeface="+mn-ea"/>
        <a:cs typeface="+mn-cs"/>
      </a:defRPr>
    </a:lvl5pPr>
    <a:lvl6pPr marL="1714500" algn="l" defTabSz="685800" rtl="0" eaLnBrk="1" latinLnBrk="0" hangingPunct="1">
      <a:defRPr kumimoji="1" sz="1400" kern="1200">
        <a:solidFill>
          <a:schemeClr val="tx1"/>
        </a:solidFill>
        <a:latin typeface="+mn-lt"/>
        <a:ea typeface="+mn-ea"/>
        <a:cs typeface="+mn-cs"/>
      </a:defRPr>
    </a:lvl6pPr>
    <a:lvl7pPr marL="2057400" algn="l" defTabSz="685800" rtl="0" eaLnBrk="1" latinLnBrk="0" hangingPunct="1">
      <a:defRPr kumimoji="1" sz="1400" kern="1200">
        <a:solidFill>
          <a:schemeClr val="tx1"/>
        </a:solidFill>
        <a:latin typeface="+mn-lt"/>
        <a:ea typeface="+mn-ea"/>
        <a:cs typeface="+mn-cs"/>
      </a:defRPr>
    </a:lvl7pPr>
    <a:lvl8pPr marL="2400300" algn="l" defTabSz="685800" rtl="0" eaLnBrk="1" latinLnBrk="0" hangingPunct="1">
      <a:defRPr kumimoji="1" sz="1400" kern="1200">
        <a:solidFill>
          <a:schemeClr val="tx1"/>
        </a:solidFill>
        <a:latin typeface="+mn-lt"/>
        <a:ea typeface="+mn-ea"/>
        <a:cs typeface="+mn-cs"/>
      </a:defRPr>
    </a:lvl8pPr>
    <a:lvl9pPr marL="2743200" algn="l" defTabSz="685800" rtl="0" eaLnBrk="1" latinLnBrk="0" hangingPunct="1">
      <a:defRPr kumimoji="1"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屋良陽子" initials="屋良陽子"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00" autoAdjust="0"/>
    <p:restoredTop sz="94424" autoAdjust="0"/>
  </p:normalViewPr>
  <p:slideViewPr>
    <p:cSldViewPr snapToGrid="0">
      <p:cViewPr varScale="1">
        <p:scale>
          <a:sx n="70" d="100"/>
          <a:sy n="70" d="100"/>
        </p:scale>
        <p:origin x="-141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p:scale>
          <a:sx n="75" d="100"/>
          <a:sy n="75" d="100"/>
        </p:scale>
        <p:origin x="-2442"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EA32C256-F447-403E-9FDB-7ECBBB67D720}" type="datetimeFigureOut">
              <a:rPr kumimoji="1" lang="ja-JP" altLang="en-US" smtClean="0"/>
              <a:pPr/>
              <a:t>2017/11/10</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A11EE6C9-B8E9-4B76-9B74-02CA9C633951}" type="slidenum">
              <a:rPr kumimoji="1" lang="ja-JP" altLang="en-US" smtClean="0"/>
              <a:pPr/>
              <a:t>‹#›</a:t>
            </a:fld>
            <a:endParaRPr kumimoji="1" lang="ja-JP" altLang="en-US"/>
          </a:p>
        </p:txBody>
      </p:sp>
    </p:spTree>
    <p:extLst>
      <p:ext uri="{BB962C8B-B14F-4D97-AF65-F5344CB8AC3E}">
        <p14:creationId xmlns:p14="http://schemas.microsoft.com/office/powerpoint/2010/main" val="26095520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　ネット上にあふれている様々な情報から、</a:t>
            </a:r>
            <a:r>
              <a:rPr kumimoji="1" lang="en-US" altLang="ja-JP" dirty="0" smtClean="0"/>
              <a:t>｢</a:t>
            </a:r>
            <a:r>
              <a:rPr kumimoji="1" lang="ja-JP" altLang="en-US" dirty="0" smtClean="0"/>
              <a:t>良い情報と悪い情報</a:t>
            </a:r>
            <a:r>
              <a:rPr kumimoji="1" lang="en-US" altLang="ja-JP" dirty="0" smtClean="0"/>
              <a:t>｣</a:t>
            </a:r>
            <a:r>
              <a:rPr kumimoji="1" lang="ja-JP" altLang="en-US" dirty="0" err="1" smtClean="0"/>
              <a:t>、</a:t>
            </a:r>
            <a:endParaRPr kumimoji="1" lang="en-US" altLang="ja-JP" dirty="0" smtClean="0"/>
          </a:p>
          <a:p>
            <a:r>
              <a:rPr lang="ja-JP" altLang="en-US" dirty="0"/>
              <a:t>　</a:t>
            </a:r>
            <a:r>
              <a:rPr lang="ja-JP" altLang="en-US" dirty="0" smtClean="0"/>
              <a:t>　</a:t>
            </a:r>
            <a:r>
              <a:rPr kumimoji="1" lang="en-US" altLang="ja-JP" dirty="0" smtClean="0"/>
              <a:t>｢</a:t>
            </a:r>
            <a:r>
              <a:rPr kumimoji="1" lang="ja-JP" altLang="en-US" dirty="0" smtClean="0"/>
              <a:t>情報の真偽</a:t>
            </a:r>
            <a:r>
              <a:rPr kumimoji="1" lang="en-US" altLang="ja-JP" dirty="0" smtClean="0"/>
              <a:t>｣</a:t>
            </a:r>
            <a:r>
              <a:rPr kumimoji="1" lang="ja-JP" altLang="en-US" dirty="0" smtClean="0"/>
              <a:t>　を見分ける能力が求められています。</a:t>
            </a:r>
            <a:endParaRPr kumimoji="1" lang="en-US" altLang="ja-JP" dirty="0" smtClean="0"/>
          </a:p>
          <a:p>
            <a:endParaRPr lang="en-US" altLang="ja-JP" dirty="0"/>
          </a:p>
          <a:p>
            <a:r>
              <a:rPr kumimoji="1" lang="ja-JP" altLang="en-US" dirty="0" smtClean="0"/>
              <a:t>〇　ここでは、薬物乱用防止、特に</a:t>
            </a:r>
            <a:r>
              <a:rPr kumimoji="1" lang="en-US" altLang="ja-JP" dirty="0" smtClean="0"/>
              <a:t>｢</a:t>
            </a:r>
            <a:r>
              <a:rPr kumimoji="1" lang="ja-JP" altLang="en-US" dirty="0" smtClean="0"/>
              <a:t>危険ドラッグ</a:t>
            </a:r>
            <a:r>
              <a:rPr kumimoji="1" lang="en-US" altLang="ja-JP" dirty="0" smtClean="0"/>
              <a:t>｣</a:t>
            </a:r>
            <a:r>
              <a:rPr lang="ja-JP" altLang="en-US" dirty="0" smtClean="0"/>
              <a:t>が日本に蔓延してしまった現状</a:t>
            </a:r>
            <a:endParaRPr lang="en-US" altLang="ja-JP" dirty="0" smtClean="0"/>
          </a:p>
          <a:p>
            <a:r>
              <a:rPr lang="ja-JP" altLang="en-US" dirty="0"/>
              <a:t>　</a:t>
            </a:r>
            <a:r>
              <a:rPr lang="ja-JP" altLang="en-US" dirty="0" smtClean="0"/>
              <a:t>　と、その対処法、ウソの見抜き方などを学びます。</a:t>
            </a:r>
            <a:endParaRPr kumimoji="1" lang="ja-JP" altLang="en-US" dirty="0"/>
          </a:p>
        </p:txBody>
      </p:sp>
      <p:sp>
        <p:nvSpPr>
          <p:cNvPr id="4" name="スライド番号プレースホルダー 3"/>
          <p:cNvSpPr>
            <a:spLocks noGrp="1"/>
          </p:cNvSpPr>
          <p:nvPr>
            <p:ph type="sldNum" sz="quarter" idx="10"/>
          </p:nvPr>
        </p:nvSpPr>
        <p:spPr/>
        <p:txBody>
          <a:bodyPr/>
          <a:lstStyle/>
          <a:p>
            <a:fld id="{A11EE6C9-B8E9-4B76-9B74-02CA9C633951}" type="slidenum">
              <a:rPr kumimoji="1" lang="ja-JP" altLang="en-US" smtClean="0"/>
              <a:pPr/>
              <a:t>1</a:t>
            </a:fld>
            <a:endParaRPr kumimoji="1" lang="ja-JP" altLang="en-US"/>
          </a:p>
        </p:txBody>
      </p:sp>
    </p:spTree>
    <p:extLst>
      <p:ext uri="{BB962C8B-B14F-4D97-AF65-F5344CB8AC3E}">
        <p14:creationId xmlns:p14="http://schemas.microsoft.com/office/powerpoint/2010/main" val="3632674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　ウソの情報が、ネットにはあふれています。</a:t>
            </a:r>
            <a:endParaRPr kumimoji="1" lang="en-US" altLang="ja-JP" dirty="0" smtClean="0"/>
          </a:p>
          <a:p>
            <a:endParaRPr lang="en-US" altLang="ja-JP" dirty="0"/>
          </a:p>
          <a:p>
            <a:r>
              <a:rPr kumimoji="1" lang="ja-JP" altLang="en-US" dirty="0" smtClean="0"/>
              <a:t>〇　ネットで何度も目にすると、</a:t>
            </a:r>
            <a:r>
              <a:rPr kumimoji="1" lang="en-US" altLang="ja-JP" dirty="0" smtClean="0"/>
              <a:t>｢</a:t>
            </a:r>
            <a:r>
              <a:rPr kumimoji="1" lang="ja-JP" altLang="en-US" dirty="0" smtClean="0"/>
              <a:t>みんなか言っているから本当のことなのかな</a:t>
            </a:r>
            <a:r>
              <a:rPr kumimoji="1" lang="en-US" altLang="ja-JP" dirty="0" smtClean="0"/>
              <a:t>｣</a:t>
            </a:r>
          </a:p>
          <a:p>
            <a:r>
              <a:rPr lang="ja-JP" altLang="en-US" dirty="0"/>
              <a:t>　</a:t>
            </a:r>
            <a:r>
              <a:rPr lang="ja-JP" altLang="en-US" dirty="0" smtClean="0"/>
              <a:t>　</a:t>
            </a:r>
            <a:r>
              <a:rPr kumimoji="1" lang="ja-JP" altLang="en-US" dirty="0" smtClean="0"/>
              <a:t>という錯覚に陥る人もいます。</a:t>
            </a:r>
            <a:endParaRPr kumimoji="1" lang="en-US" altLang="ja-JP" dirty="0" smtClean="0"/>
          </a:p>
          <a:p>
            <a:endParaRPr lang="en-US" altLang="ja-JP" dirty="0"/>
          </a:p>
          <a:p>
            <a:r>
              <a:rPr kumimoji="1" lang="ja-JP" altLang="en-US" dirty="0" smtClean="0"/>
              <a:t>〇　しかし、それは錯覚であって、ウソにだまされてはいけません。</a:t>
            </a:r>
            <a:endParaRPr kumimoji="1" lang="en-US" altLang="ja-JP" dirty="0" smtClean="0"/>
          </a:p>
          <a:p>
            <a:endParaRPr lang="en-US" altLang="ja-JP" dirty="0"/>
          </a:p>
          <a:p>
            <a:r>
              <a:rPr kumimoji="1" lang="en-US" altLang="ja-JP" dirty="0" smtClean="0"/>
              <a:t>※</a:t>
            </a:r>
            <a:r>
              <a:rPr kumimoji="1" lang="ja-JP" altLang="en-US" dirty="0" smtClean="0"/>
              <a:t>　ワンクリックで、掲示板９～１３の書き込みが、表示されます。</a:t>
            </a:r>
            <a:endParaRPr kumimoji="1" lang="ja-JP" altLang="en-US" dirty="0"/>
          </a:p>
        </p:txBody>
      </p:sp>
      <p:sp>
        <p:nvSpPr>
          <p:cNvPr id="4" name="スライド番号プレースホルダー 3"/>
          <p:cNvSpPr>
            <a:spLocks noGrp="1"/>
          </p:cNvSpPr>
          <p:nvPr>
            <p:ph type="sldNum" sz="quarter" idx="10"/>
          </p:nvPr>
        </p:nvSpPr>
        <p:spPr/>
        <p:txBody>
          <a:bodyPr/>
          <a:lstStyle/>
          <a:p>
            <a:fld id="{A11EE6C9-B8E9-4B76-9B74-02CA9C633951}" type="slidenum">
              <a:rPr kumimoji="1" lang="ja-JP" altLang="en-US" smtClean="0"/>
              <a:pPr/>
              <a:t>10</a:t>
            </a:fld>
            <a:endParaRPr kumimoji="1" lang="ja-JP" altLang="en-US"/>
          </a:p>
        </p:txBody>
      </p:sp>
    </p:spTree>
    <p:extLst>
      <p:ext uri="{BB962C8B-B14F-4D97-AF65-F5344CB8AC3E}">
        <p14:creationId xmlns:p14="http://schemas.microsoft.com/office/powerpoint/2010/main" val="252077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　あたかも</a:t>
            </a:r>
            <a:r>
              <a:rPr kumimoji="1" lang="en-US" altLang="ja-JP" dirty="0" smtClean="0"/>
              <a:t>｢</a:t>
            </a:r>
            <a:r>
              <a:rPr kumimoji="1" lang="ja-JP" altLang="en-US" dirty="0" smtClean="0"/>
              <a:t>真実</a:t>
            </a:r>
            <a:r>
              <a:rPr kumimoji="1" lang="en-US" altLang="ja-JP" dirty="0" smtClean="0"/>
              <a:t>｣</a:t>
            </a:r>
            <a:r>
              <a:rPr kumimoji="1" lang="ja-JP" altLang="en-US" dirty="0" err="1" smtClean="0"/>
              <a:t>のように</a:t>
            </a:r>
            <a:r>
              <a:rPr kumimoji="1" lang="ja-JP" altLang="en-US" dirty="0" smtClean="0"/>
              <a:t>書き込んでいる、このような掲示板やツイッターなども、</a:t>
            </a:r>
            <a:endParaRPr kumimoji="1" lang="en-US" altLang="ja-JP" dirty="0" smtClean="0"/>
          </a:p>
          <a:p>
            <a:r>
              <a:rPr lang="ja-JP" altLang="en-US" dirty="0"/>
              <a:t>　</a:t>
            </a:r>
            <a:r>
              <a:rPr lang="ja-JP" altLang="en-US" dirty="0" smtClean="0"/>
              <a:t>　ネット販売で違法薬物が売買される温床になっている可能性も指摘されていま</a:t>
            </a:r>
            <a:endParaRPr lang="en-US" altLang="ja-JP" dirty="0" smtClean="0"/>
          </a:p>
          <a:p>
            <a:r>
              <a:rPr lang="ja-JP" altLang="en-US" dirty="0"/>
              <a:t>　</a:t>
            </a:r>
            <a:r>
              <a:rPr lang="ja-JP" altLang="en-US" dirty="0" smtClean="0"/>
              <a:t>　す。</a:t>
            </a:r>
            <a:endParaRPr lang="en-US" altLang="ja-JP" dirty="0" smtClean="0"/>
          </a:p>
          <a:p>
            <a:endParaRPr kumimoji="1" lang="en-US" altLang="ja-JP" dirty="0"/>
          </a:p>
          <a:p>
            <a:r>
              <a:rPr lang="ja-JP" altLang="en-US" dirty="0" smtClean="0"/>
              <a:t>〇　皆さん、正しい知識を持って、自分の命を守ってください。</a:t>
            </a:r>
            <a:endParaRPr lang="en-US" altLang="ja-JP" dirty="0" smtClean="0"/>
          </a:p>
          <a:p>
            <a:endParaRPr kumimoji="1" lang="en-US" altLang="ja-JP" dirty="0"/>
          </a:p>
          <a:p>
            <a:r>
              <a:rPr lang="ja-JP" altLang="en-US" dirty="0" smtClean="0"/>
              <a:t>〇　特に、ネット情報が氾濫している現代、ホンモノ情報とニセモノ情報を見分ける</a:t>
            </a:r>
            <a:endParaRPr lang="en-US" altLang="ja-JP" dirty="0" smtClean="0"/>
          </a:p>
          <a:p>
            <a:r>
              <a:rPr lang="ja-JP" altLang="en-US" dirty="0"/>
              <a:t>　</a:t>
            </a:r>
            <a:r>
              <a:rPr lang="ja-JP" altLang="en-US" dirty="0" smtClean="0"/>
              <a:t>　能力を是非身につけてください。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A11EE6C9-B8E9-4B76-9B74-02CA9C633951}" type="slidenum">
              <a:rPr kumimoji="1" lang="ja-JP" altLang="en-US" smtClean="0"/>
              <a:pPr/>
              <a:t>11</a:t>
            </a:fld>
            <a:endParaRPr kumimoji="1" lang="ja-JP" altLang="en-US"/>
          </a:p>
        </p:txBody>
      </p:sp>
    </p:spTree>
    <p:extLst>
      <p:ext uri="{BB962C8B-B14F-4D97-AF65-F5344CB8AC3E}">
        <p14:creationId xmlns:p14="http://schemas.microsoft.com/office/powerpoint/2010/main" val="2244488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〇　まず、危険ドラッグの</a:t>
            </a:r>
            <a:r>
              <a:rPr kumimoji="1" lang="en-US" altLang="ja-JP" dirty="0" smtClean="0"/>
              <a:t>｢</a:t>
            </a:r>
            <a:r>
              <a:rPr kumimoji="1" lang="ja-JP" altLang="en-US" dirty="0" smtClean="0"/>
              <a:t>ここが恐ろしい</a:t>
            </a:r>
            <a:r>
              <a:rPr kumimoji="1" lang="en-US" altLang="ja-JP" dirty="0" smtClean="0"/>
              <a:t>｣</a:t>
            </a:r>
            <a:r>
              <a:rPr kumimoji="1" lang="ja-JP" altLang="en-US" dirty="0" smtClean="0"/>
              <a:t>という点をおさらいします。</a:t>
            </a:r>
            <a:endParaRPr kumimoji="1" lang="en-US" altLang="ja-JP" dirty="0" smtClean="0"/>
          </a:p>
          <a:p>
            <a:endParaRPr lang="en-US" altLang="ja-JP" dirty="0"/>
          </a:p>
          <a:p>
            <a:r>
              <a:rPr kumimoji="1" lang="ja-JP" altLang="en-US" dirty="0" smtClean="0"/>
              <a:t>①　人間の体には、刺激になれていく</a:t>
            </a:r>
            <a:r>
              <a:rPr kumimoji="1" lang="en-US" altLang="ja-JP" dirty="0" smtClean="0"/>
              <a:t>｢</a:t>
            </a:r>
            <a:r>
              <a:rPr kumimoji="1" lang="ja-JP" altLang="en-US" dirty="0" smtClean="0"/>
              <a:t>耐性</a:t>
            </a:r>
            <a:r>
              <a:rPr kumimoji="1" lang="en-US" altLang="ja-JP" dirty="0" smtClean="0"/>
              <a:t>｣</a:t>
            </a:r>
            <a:r>
              <a:rPr kumimoji="1" lang="ja-JP" altLang="en-US" dirty="0" smtClean="0"/>
              <a:t>という性質があります。</a:t>
            </a:r>
            <a:endParaRPr kumimoji="1" lang="en-US" altLang="ja-JP" dirty="0" smtClean="0"/>
          </a:p>
          <a:p>
            <a:endParaRPr lang="en-US" altLang="ja-JP" dirty="0"/>
          </a:p>
          <a:p>
            <a:r>
              <a:rPr kumimoji="1" lang="ja-JP" altLang="en-US" dirty="0" smtClean="0"/>
              <a:t>②　しかし、クスリなどの外部刺激には、依存性があるものもあります。</a:t>
            </a:r>
            <a:endParaRPr kumimoji="1" lang="en-US" altLang="ja-JP" dirty="0" smtClean="0"/>
          </a:p>
          <a:p>
            <a:endParaRPr lang="en-US" altLang="ja-JP" dirty="0"/>
          </a:p>
          <a:p>
            <a:r>
              <a:rPr kumimoji="1" lang="ja-JP" altLang="en-US" dirty="0" smtClean="0"/>
              <a:t>③　依存税では、脳がその刺激を覚えてしまい、その快楽等を欲して、</a:t>
            </a:r>
            <a:endParaRPr kumimoji="1" lang="en-US" altLang="ja-JP" dirty="0" smtClean="0"/>
          </a:p>
          <a:p>
            <a:r>
              <a:rPr lang="ja-JP" altLang="en-US" dirty="0"/>
              <a:t>　</a:t>
            </a:r>
            <a:r>
              <a:rPr lang="ja-JP" altLang="en-US" dirty="0" smtClean="0"/>
              <a:t>　</a:t>
            </a:r>
            <a:r>
              <a:rPr kumimoji="1" lang="ja-JP" altLang="en-US" dirty="0" smtClean="0"/>
              <a:t>意思の力では抗えない状態になることがあります。</a:t>
            </a:r>
            <a:endParaRPr kumimoji="1" lang="en-US" altLang="ja-JP" dirty="0" smtClean="0"/>
          </a:p>
          <a:p>
            <a:endParaRPr lang="en-US" altLang="ja-JP" dirty="0"/>
          </a:p>
          <a:p>
            <a:r>
              <a:rPr kumimoji="1" lang="ja-JP" altLang="en-US" dirty="0" smtClean="0"/>
              <a:t>④　脳が依存症の状態になり、中毒すると</a:t>
            </a:r>
            <a:r>
              <a:rPr kumimoji="1" lang="en-US" altLang="ja-JP" dirty="0" smtClean="0"/>
              <a:t>｢</a:t>
            </a:r>
            <a:r>
              <a:rPr kumimoji="1" lang="ja-JP" altLang="en-US" dirty="0" smtClean="0"/>
              <a:t>錯乱</a:t>
            </a:r>
            <a:r>
              <a:rPr kumimoji="1" lang="en-US" altLang="ja-JP" dirty="0" smtClean="0"/>
              <a:t>｣</a:t>
            </a:r>
            <a:r>
              <a:rPr kumimoji="1" lang="ja-JP" altLang="en-US" dirty="0" smtClean="0"/>
              <a:t>や</a:t>
            </a:r>
            <a:r>
              <a:rPr kumimoji="1" lang="en-US" altLang="ja-JP" dirty="0" smtClean="0"/>
              <a:t>｢</a:t>
            </a:r>
            <a:r>
              <a:rPr kumimoji="1" lang="ja-JP" altLang="en-US" dirty="0" smtClean="0"/>
              <a:t>幻覚</a:t>
            </a:r>
            <a:r>
              <a:rPr kumimoji="1" lang="en-US" altLang="ja-JP" dirty="0" smtClean="0"/>
              <a:t>｣</a:t>
            </a:r>
            <a:r>
              <a:rPr kumimoji="1" lang="ja-JP" altLang="en-US" dirty="0" err="1" smtClean="0"/>
              <a:t>、</a:t>
            </a:r>
            <a:r>
              <a:rPr kumimoji="1" lang="en-US" altLang="ja-JP" dirty="0" smtClean="0"/>
              <a:t>｢</a:t>
            </a:r>
            <a:r>
              <a:rPr kumimoji="1" lang="ja-JP" altLang="en-US" dirty="0" smtClean="0"/>
              <a:t>幻聴</a:t>
            </a:r>
            <a:r>
              <a:rPr kumimoji="1" lang="en-US" altLang="ja-JP" dirty="0" smtClean="0"/>
              <a:t>｣</a:t>
            </a:r>
            <a:r>
              <a:rPr kumimoji="1" lang="ja-JP" altLang="en-US" dirty="0" smtClean="0"/>
              <a:t>などの症状が</a:t>
            </a:r>
            <a:endParaRPr kumimoji="1" lang="en-US" altLang="ja-JP" dirty="0" smtClean="0"/>
          </a:p>
          <a:p>
            <a:r>
              <a:rPr lang="ja-JP" altLang="en-US" dirty="0"/>
              <a:t>　</a:t>
            </a:r>
            <a:r>
              <a:rPr lang="ja-JP" altLang="en-US" dirty="0" smtClean="0"/>
              <a:t>　</a:t>
            </a:r>
            <a:r>
              <a:rPr kumimoji="1" lang="ja-JP" altLang="en-US" dirty="0" smtClean="0"/>
              <a:t>現れることがあります。</a:t>
            </a:r>
            <a:endParaRPr kumimoji="1" lang="en-US" altLang="ja-JP" dirty="0" smtClean="0"/>
          </a:p>
          <a:p>
            <a:endParaRPr lang="en-US" altLang="ja-JP" dirty="0"/>
          </a:p>
          <a:p>
            <a:r>
              <a:rPr kumimoji="1" lang="ja-JP" altLang="en-US" dirty="0" smtClean="0"/>
              <a:t>⑤　マウスによる実験では、そんな状態が数ヶ月続くと、脳の依存性がますます</a:t>
            </a:r>
            <a:endParaRPr kumimoji="1" lang="en-US" altLang="ja-JP" dirty="0" smtClean="0"/>
          </a:p>
          <a:p>
            <a:r>
              <a:rPr lang="ja-JP" altLang="en-US" dirty="0"/>
              <a:t>　</a:t>
            </a:r>
            <a:r>
              <a:rPr lang="ja-JP" altLang="en-US" dirty="0" smtClean="0"/>
              <a:t>　</a:t>
            </a:r>
            <a:r>
              <a:rPr kumimoji="1" lang="ja-JP" altLang="en-US" dirty="0" smtClean="0"/>
              <a:t>強くなり、もう後には戻れないほど変質の危険度が増加すると言われています。</a:t>
            </a:r>
            <a:endParaRPr kumimoji="1" lang="en-US" altLang="ja-JP" dirty="0" smtClean="0"/>
          </a:p>
          <a:p>
            <a:endParaRPr lang="en-US" altLang="ja-JP" dirty="0"/>
          </a:p>
          <a:p>
            <a:r>
              <a:rPr kumimoji="1" lang="ja-JP" altLang="en-US" dirty="0" smtClean="0"/>
              <a:t>⑥　薬物依存は、違法薬物そのものを遠ざけて生活すれば良いのですが、それら</a:t>
            </a:r>
            <a:endParaRPr kumimoji="1" lang="en-US" altLang="ja-JP" dirty="0" smtClean="0"/>
          </a:p>
          <a:p>
            <a:r>
              <a:rPr lang="ja-JP" altLang="en-US" dirty="0"/>
              <a:t>　</a:t>
            </a:r>
            <a:r>
              <a:rPr lang="ja-JP" altLang="en-US" dirty="0" smtClean="0"/>
              <a:t>　</a:t>
            </a:r>
            <a:r>
              <a:rPr kumimoji="1" lang="ja-JP" altLang="en-US" dirty="0" smtClean="0"/>
              <a:t>クスリに頼ってしまう人の心理には、</a:t>
            </a:r>
            <a:r>
              <a:rPr kumimoji="1" lang="en-US" altLang="ja-JP" dirty="0" smtClean="0"/>
              <a:t>｢</a:t>
            </a:r>
            <a:r>
              <a:rPr kumimoji="1" lang="ja-JP" altLang="en-US" dirty="0" smtClean="0"/>
              <a:t>寂しさ</a:t>
            </a:r>
            <a:r>
              <a:rPr kumimoji="1" lang="en-US" altLang="ja-JP" dirty="0" smtClean="0"/>
              <a:t>｣</a:t>
            </a:r>
            <a:r>
              <a:rPr kumimoji="1" lang="ja-JP" altLang="en-US" dirty="0" smtClean="0"/>
              <a:t>があり、自己肯定感の低さがある</a:t>
            </a:r>
            <a:endParaRPr kumimoji="1" lang="en-US" altLang="ja-JP" dirty="0" smtClean="0"/>
          </a:p>
          <a:p>
            <a:r>
              <a:rPr lang="ja-JP" altLang="en-US" dirty="0"/>
              <a:t>　</a:t>
            </a:r>
            <a:r>
              <a:rPr lang="ja-JP" altLang="en-US" dirty="0" smtClean="0"/>
              <a:t>　</a:t>
            </a:r>
            <a:r>
              <a:rPr kumimoji="1" lang="ja-JP" altLang="en-US" dirty="0" smtClean="0"/>
              <a:t>と言われています。</a:t>
            </a:r>
            <a:endParaRPr kumimoji="1" lang="ja-JP" altLang="en-US" dirty="0"/>
          </a:p>
        </p:txBody>
      </p:sp>
      <p:sp>
        <p:nvSpPr>
          <p:cNvPr id="4" name="スライド番号プレースホルダ 3"/>
          <p:cNvSpPr>
            <a:spLocks noGrp="1"/>
          </p:cNvSpPr>
          <p:nvPr>
            <p:ph type="sldNum" sz="quarter" idx="10"/>
          </p:nvPr>
        </p:nvSpPr>
        <p:spPr/>
        <p:txBody>
          <a:bodyPr/>
          <a:lstStyle/>
          <a:p>
            <a:fld id="{A11EE6C9-B8E9-4B76-9B74-02CA9C633951}"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　では、なぜ危険ドラッグ等がすぐに摘発できないのでしょうか</a:t>
            </a:r>
            <a:r>
              <a:rPr kumimoji="1" lang="en-US" altLang="ja-JP" dirty="0" smtClean="0"/>
              <a:t>?</a:t>
            </a:r>
          </a:p>
          <a:p>
            <a:endParaRPr lang="en-US" altLang="ja-JP" dirty="0"/>
          </a:p>
          <a:p>
            <a:r>
              <a:rPr kumimoji="1" lang="ja-JP" altLang="en-US" dirty="0" smtClean="0"/>
              <a:t>①　それは、まず法律の仕組みに原因の一つがあります。</a:t>
            </a:r>
            <a:endParaRPr kumimoji="1" lang="en-US" altLang="ja-JP" dirty="0" smtClean="0"/>
          </a:p>
          <a:p>
            <a:endParaRPr lang="en-US" altLang="ja-JP" dirty="0"/>
          </a:p>
          <a:p>
            <a:r>
              <a:rPr kumimoji="1" lang="ja-JP" altLang="en-US" dirty="0" smtClean="0"/>
              <a:t>〇　違法薬物の成分の分子構造が上の図のような配列をしているとします。</a:t>
            </a:r>
            <a:endParaRPr kumimoji="1" lang="en-US" altLang="ja-JP" dirty="0" smtClean="0"/>
          </a:p>
          <a:p>
            <a:endParaRPr lang="en-US" altLang="ja-JP" dirty="0"/>
          </a:p>
          <a:p>
            <a:r>
              <a:rPr kumimoji="1" lang="ja-JP" altLang="en-US" dirty="0" smtClean="0"/>
              <a:t>〇　その形なら、国が</a:t>
            </a:r>
            <a:r>
              <a:rPr kumimoji="1" lang="en-US" altLang="ja-JP" dirty="0" smtClean="0"/>
              <a:t>｢</a:t>
            </a:r>
            <a:r>
              <a:rPr kumimoji="1" lang="ja-JP" altLang="en-US" dirty="0" smtClean="0"/>
              <a:t>違法</a:t>
            </a:r>
            <a:r>
              <a:rPr kumimoji="1" lang="en-US" altLang="ja-JP" dirty="0" smtClean="0"/>
              <a:t>｣</a:t>
            </a:r>
            <a:r>
              <a:rPr kumimoji="1" lang="ja-JP" altLang="en-US" dirty="0" smtClean="0"/>
              <a:t>と</a:t>
            </a:r>
            <a:r>
              <a:rPr kumimoji="1" lang="en-US" altLang="ja-JP" dirty="0" smtClean="0"/>
              <a:t>｢</a:t>
            </a:r>
            <a:r>
              <a:rPr kumimoji="1" lang="ja-JP" altLang="en-US" dirty="0" smtClean="0"/>
              <a:t>指定</a:t>
            </a:r>
            <a:r>
              <a:rPr kumimoji="1" lang="en-US" altLang="ja-JP" dirty="0" smtClean="0"/>
              <a:t>｣</a:t>
            </a:r>
            <a:r>
              <a:rPr kumimoji="1" lang="ja-JP" altLang="en-US" dirty="0" smtClean="0"/>
              <a:t>していることから、検挙するなど摘発することができます。</a:t>
            </a:r>
            <a:endParaRPr kumimoji="1" lang="en-US" altLang="ja-JP" dirty="0" smtClean="0"/>
          </a:p>
          <a:p>
            <a:endParaRPr lang="en-US" altLang="ja-JP" dirty="0"/>
          </a:p>
          <a:p>
            <a:r>
              <a:rPr kumimoji="1" lang="ja-JP" altLang="en-US" dirty="0" smtClean="0"/>
              <a:t>〇　しかし、違法薬物を製造販売している悪い業者等が、指定薬物の分子構造と</a:t>
            </a:r>
            <a:r>
              <a:rPr kumimoji="1" lang="en-US" altLang="ja-JP" dirty="0" smtClean="0"/>
              <a:t>｢</a:t>
            </a:r>
            <a:r>
              <a:rPr kumimoji="1" lang="ja-JP" altLang="en-US" dirty="0" smtClean="0"/>
              <a:t>ちょっとだけ違う</a:t>
            </a:r>
            <a:r>
              <a:rPr kumimoji="1" lang="en-US" altLang="ja-JP" dirty="0" smtClean="0"/>
              <a:t>｣</a:t>
            </a:r>
            <a:r>
              <a:rPr kumimoji="1" lang="ja-JP" altLang="en-US" dirty="0" smtClean="0"/>
              <a:t>分子構造をもった、新型の薬物を作ってしまいます。</a:t>
            </a:r>
            <a:endParaRPr kumimoji="1" lang="en-US" altLang="ja-JP" dirty="0" smtClean="0"/>
          </a:p>
          <a:p>
            <a:endParaRPr lang="en-US" altLang="ja-JP" dirty="0"/>
          </a:p>
          <a:p>
            <a:r>
              <a:rPr kumimoji="1" lang="ja-JP" altLang="en-US" dirty="0" smtClean="0"/>
              <a:t>〇　法律では、ちょっとでも分子構造が違うものは、すぐには摘発できません。</a:t>
            </a:r>
            <a:endParaRPr kumimoji="1" lang="en-US" altLang="ja-JP" dirty="0" smtClean="0"/>
          </a:p>
          <a:p>
            <a:endParaRPr lang="en-US" altLang="ja-JP" dirty="0"/>
          </a:p>
          <a:p>
            <a:r>
              <a:rPr kumimoji="1" lang="ja-JP" altLang="en-US" dirty="0" smtClean="0"/>
              <a:t>〇　薬物検査をし、悪い成分と分かれば法律で</a:t>
            </a:r>
            <a:r>
              <a:rPr kumimoji="1" lang="en-US" altLang="ja-JP" dirty="0" smtClean="0"/>
              <a:t>｢</a:t>
            </a:r>
            <a:r>
              <a:rPr kumimoji="1" lang="ja-JP" altLang="en-US" dirty="0" smtClean="0"/>
              <a:t>指定薬物</a:t>
            </a:r>
            <a:r>
              <a:rPr kumimoji="1" lang="en-US" altLang="ja-JP" dirty="0" smtClean="0"/>
              <a:t>｣</a:t>
            </a:r>
            <a:r>
              <a:rPr kumimoji="1" lang="ja-JP" altLang="en-US" dirty="0" smtClean="0"/>
              <a:t>に指定し、それから摘発するので、２～３ヶ月時間がかかってしまいます。</a:t>
            </a:r>
            <a:endParaRPr kumimoji="1" lang="en-US" altLang="ja-JP" dirty="0" smtClean="0"/>
          </a:p>
          <a:p>
            <a:endParaRPr lang="en-US" altLang="ja-JP" dirty="0"/>
          </a:p>
          <a:p>
            <a:r>
              <a:rPr kumimoji="1" lang="ja-JP" altLang="en-US" dirty="0" smtClean="0"/>
              <a:t>〇　つまり、新種の危険ドラッグができるスピードに、摘発が追いついていないのが現状です。</a:t>
            </a:r>
            <a:endParaRPr kumimoji="1" lang="ja-JP" altLang="en-US" dirty="0"/>
          </a:p>
        </p:txBody>
      </p:sp>
      <p:sp>
        <p:nvSpPr>
          <p:cNvPr id="4" name="スライド番号プレースホルダー 3"/>
          <p:cNvSpPr>
            <a:spLocks noGrp="1"/>
          </p:cNvSpPr>
          <p:nvPr>
            <p:ph type="sldNum" sz="quarter" idx="10"/>
          </p:nvPr>
        </p:nvSpPr>
        <p:spPr/>
        <p:txBody>
          <a:bodyPr/>
          <a:lstStyle/>
          <a:p>
            <a:fld id="{A11EE6C9-B8E9-4B76-9B74-02CA9C633951}" type="slidenum">
              <a:rPr kumimoji="1" lang="ja-JP" altLang="en-US" smtClean="0"/>
              <a:pPr/>
              <a:t>3</a:t>
            </a:fld>
            <a:endParaRPr kumimoji="1" lang="ja-JP" altLang="en-US"/>
          </a:p>
        </p:txBody>
      </p:sp>
    </p:spTree>
    <p:extLst>
      <p:ext uri="{BB962C8B-B14F-4D97-AF65-F5344CB8AC3E}">
        <p14:creationId xmlns:p14="http://schemas.microsoft.com/office/powerpoint/2010/main" val="1517032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〇　これが、危険ドラッグの恐ろしさです。</a:t>
            </a:r>
            <a:endParaRPr lang="en-US" altLang="ja-JP" dirty="0" smtClean="0"/>
          </a:p>
          <a:p>
            <a:endParaRPr kumimoji="1" lang="en-US" altLang="ja-JP" dirty="0"/>
          </a:p>
          <a:p>
            <a:r>
              <a:rPr lang="ja-JP" altLang="en-US" dirty="0" smtClean="0"/>
              <a:t>〇　パッケージなども、ティーバッグなどのようなデザインで、売られています。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11EE6C9-B8E9-4B76-9B74-02CA9C633951}" type="slidenum">
              <a:rPr kumimoji="1" lang="ja-JP" altLang="en-US" smtClean="0"/>
              <a:pPr/>
              <a:t>4</a:t>
            </a:fld>
            <a:endParaRPr kumimoji="1" lang="ja-JP" altLang="en-US"/>
          </a:p>
        </p:txBody>
      </p:sp>
    </p:spTree>
    <p:extLst>
      <p:ext uri="{BB962C8B-B14F-4D97-AF65-F5344CB8AC3E}">
        <p14:creationId xmlns:p14="http://schemas.microsoft.com/office/powerpoint/2010/main" val="177953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①　国では、</a:t>
            </a:r>
            <a:r>
              <a:rPr lang="en-US" altLang="ja-JP" dirty="0" smtClean="0"/>
              <a:t>｢</a:t>
            </a:r>
            <a:r>
              <a:rPr lang="ja-JP" altLang="en-US" dirty="0" smtClean="0"/>
              <a:t>包括指定</a:t>
            </a:r>
            <a:r>
              <a:rPr lang="en-US" altLang="ja-JP" dirty="0" smtClean="0"/>
              <a:t>｣</a:t>
            </a:r>
            <a:r>
              <a:rPr lang="ja-JP" altLang="en-US" dirty="0" smtClean="0"/>
              <a:t>という</a:t>
            </a:r>
            <a:r>
              <a:rPr lang="en-US" altLang="ja-JP" dirty="0" smtClean="0"/>
              <a:t>｢</a:t>
            </a:r>
            <a:r>
              <a:rPr lang="ja-JP" altLang="en-US" dirty="0" smtClean="0"/>
              <a:t>似ているものはまとめて摘発できる</a:t>
            </a:r>
            <a:r>
              <a:rPr lang="en-US" altLang="ja-JP" dirty="0" smtClean="0"/>
              <a:t>｣</a:t>
            </a:r>
            <a:r>
              <a:rPr lang="ja-JP" altLang="en-US" dirty="0" smtClean="0"/>
              <a:t>という法律を</a:t>
            </a:r>
            <a:endParaRPr lang="en-US" altLang="ja-JP" dirty="0" smtClean="0"/>
          </a:p>
          <a:p>
            <a:r>
              <a:rPr lang="ja-JP" altLang="en-US" dirty="0"/>
              <a:t>　</a:t>
            </a:r>
            <a:r>
              <a:rPr lang="ja-JP" altLang="en-US" dirty="0" smtClean="0"/>
              <a:t>　作って対処しています。</a:t>
            </a:r>
            <a:endParaRPr lang="en-US" altLang="ja-JP" dirty="0" smtClean="0"/>
          </a:p>
          <a:p>
            <a:endParaRPr kumimoji="1" lang="en-US" altLang="ja-JP" dirty="0"/>
          </a:p>
          <a:p>
            <a:r>
              <a:rPr lang="ja-JP" altLang="en-US" dirty="0" smtClean="0"/>
              <a:t>②　しかし、薬物犯罪の闇業者等は、</a:t>
            </a:r>
            <a:r>
              <a:rPr lang="en-US" altLang="ja-JP" dirty="0" smtClean="0"/>
              <a:t>｣</a:t>
            </a:r>
            <a:r>
              <a:rPr lang="ja-JP" altLang="en-US" dirty="0" smtClean="0"/>
              <a:t>これまでにない全く違う成分で、違法薬物を</a:t>
            </a:r>
            <a:endParaRPr lang="en-US" altLang="ja-JP" dirty="0" smtClean="0"/>
          </a:p>
          <a:p>
            <a:r>
              <a:rPr lang="ja-JP" altLang="en-US" dirty="0"/>
              <a:t>　</a:t>
            </a:r>
            <a:r>
              <a:rPr lang="ja-JP" altLang="en-US" dirty="0" smtClean="0"/>
              <a:t>　製造します。</a:t>
            </a:r>
            <a:endParaRPr lang="en-US" altLang="ja-JP" dirty="0" smtClean="0"/>
          </a:p>
          <a:p>
            <a:endParaRPr kumimoji="1" lang="en-US" altLang="ja-JP" dirty="0"/>
          </a:p>
          <a:p>
            <a:r>
              <a:rPr lang="ja-JP" altLang="en-US" dirty="0" smtClean="0"/>
              <a:t>③　ということは、これまで覚醒剤、大麻、ヘロインなど、ある程度対処法が知</a:t>
            </a:r>
            <a:r>
              <a:rPr lang="ja-JP" altLang="en-US" dirty="0" smtClean="0"/>
              <a:t>ら</a:t>
            </a:r>
            <a:endParaRPr lang="en-US" altLang="ja-JP" dirty="0" smtClean="0"/>
          </a:p>
          <a:p>
            <a:r>
              <a:rPr lang="ja-JP" altLang="en-US" dirty="0"/>
              <a:t>　</a:t>
            </a:r>
            <a:r>
              <a:rPr lang="ja-JP" altLang="en-US" dirty="0" smtClean="0"/>
              <a:t>　</a:t>
            </a:r>
            <a:r>
              <a:rPr lang="ja-JP" altLang="en-US" dirty="0" err="1" smtClean="0"/>
              <a:t>れて</a:t>
            </a:r>
            <a:r>
              <a:rPr lang="ja-JP" altLang="en-US" dirty="0" smtClean="0"/>
              <a:t>いる</a:t>
            </a:r>
            <a:r>
              <a:rPr lang="ja-JP" altLang="en-US" dirty="0" smtClean="0"/>
              <a:t>成分ではなく、</a:t>
            </a:r>
            <a:r>
              <a:rPr lang="en-US" altLang="ja-JP" dirty="0" smtClean="0"/>
              <a:t>｢</a:t>
            </a:r>
            <a:r>
              <a:rPr lang="ja-JP" altLang="en-US" dirty="0" smtClean="0"/>
              <a:t>未知</a:t>
            </a:r>
            <a:r>
              <a:rPr lang="en-US" altLang="ja-JP" dirty="0" smtClean="0"/>
              <a:t>｣</a:t>
            </a:r>
            <a:r>
              <a:rPr lang="ja-JP" altLang="en-US" dirty="0" smtClean="0"/>
              <a:t>の成分であるため、対処法も</a:t>
            </a:r>
            <a:r>
              <a:rPr lang="en-US" altLang="ja-JP" dirty="0" smtClean="0"/>
              <a:t>｢</a:t>
            </a:r>
            <a:r>
              <a:rPr lang="ja-JP" altLang="en-US" dirty="0" smtClean="0"/>
              <a:t>未知</a:t>
            </a:r>
            <a:r>
              <a:rPr lang="en-US" altLang="ja-JP" dirty="0" smtClean="0"/>
              <a:t>｣</a:t>
            </a:r>
            <a:r>
              <a:rPr lang="ja-JP" altLang="en-US" dirty="0" smtClean="0"/>
              <a:t>という</a:t>
            </a:r>
            <a:r>
              <a:rPr lang="ja-JP" altLang="en-US" dirty="0" smtClean="0"/>
              <a:t>こと</a:t>
            </a:r>
            <a:endParaRPr lang="en-US" altLang="ja-JP" dirty="0" smtClean="0"/>
          </a:p>
          <a:p>
            <a:r>
              <a:rPr lang="ja-JP" altLang="en-US" dirty="0"/>
              <a:t>　</a:t>
            </a:r>
            <a:r>
              <a:rPr lang="ja-JP" altLang="en-US" dirty="0" smtClean="0"/>
              <a:t>　</a:t>
            </a:r>
            <a:r>
              <a:rPr lang="ja-JP" altLang="en-US" dirty="0" smtClean="0"/>
              <a:t>になります</a:t>
            </a:r>
            <a:r>
              <a:rPr lang="ja-JP" altLang="en-US" dirty="0" smtClean="0"/>
              <a:t>。</a:t>
            </a:r>
            <a:endParaRPr lang="en-US" altLang="ja-JP" dirty="0" smtClean="0"/>
          </a:p>
          <a:p>
            <a:endParaRPr lang="en-US" altLang="ja-JP" dirty="0"/>
          </a:p>
          <a:p>
            <a:r>
              <a:rPr lang="ja-JP" altLang="en-US" dirty="0" smtClean="0"/>
              <a:t>④　つまり、医者であっても、どんな成分</a:t>
            </a:r>
            <a:r>
              <a:rPr lang="en-US" altLang="ja-JP" dirty="0" smtClean="0"/>
              <a:t>(</a:t>
            </a:r>
            <a:r>
              <a:rPr lang="ja-JP" altLang="en-US" dirty="0" smtClean="0"/>
              <a:t>毒</a:t>
            </a:r>
            <a:r>
              <a:rPr lang="en-US" altLang="ja-JP" dirty="0" smtClean="0"/>
              <a:t>)</a:t>
            </a:r>
            <a:r>
              <a:rPr lang="ja-JP" altLang="en-US" dirty="0" smtClean="0"/>
              <a:t>が体内にあるか分からない状態で、</a:t>
            </a:r>
            <a:endParaRPr lang="en-US" altLang="ja-JP" dirty="0" smtClean="0"/>
          </a:p>
          <a:p>
            <a:r>
              <a:rPr lang="ja-JP" altLang="en-US" dirty="0"/>
              <a:t>　</a:t>
            </a:r>
            <a:r>
              <a:rPr lang="ja-JP" altLang="en-US" dirty="0" smtClean="0"/>
              <a:t>　下手に別の薬品を投薬するわけにはいかないのです。対処法がないの</a:t>
            </a:r>
            <a:r>
              <a:rPr lang="ja-JP" altLang="en-US" dirty="0" smtClean="0"/>
              <a:t>が</a:t>
            </a:r>
            <a:endParaRPr lang="en-US" altLang="ja-JP" dirty="0"/>
          </a:p>
          <a:p>
            <a:r>
              <a:rPr lang="ja-JP" altLang="en-US" dirty="0" smtClean="0"/>
              <a:t>　　現状です</a:t>
            </a:r>
            <a:r>
              <a:rPr lang="ja-JP" altLang="en-US" dirty="0" smtClean="0"/>
              <a:t>。</a:t>
            </a:r>
            <a:endParaRPr lang="en-US" altLang="ja-JP" dirty="0" smtClean="0"/>
          </a:p>
        </p:txBody>
      </p:sp>
      <p:sp>
        <p:nvSpPr>
          <p:cNvPr id="4" name="スライド番号プレースホルダー 3"/>
          <p:cNvSpPr>
            <a:spLocks noGrp="1"/>
          </p:cNvSpPr>
          <p:nvPr>
            <p:ph type="sldNum" sz="quarter" idx="10"/>
          </p:nvPr>
        </p:nvSpPr>
        <p:spPr/>
        <p:txBody>
          <a:bodyPr/>
          <a:lstStyle/>
          <a:p>
            <a:fld id="{A11EE6C9-B8E9-4B76-9B74-02CA9C633951}" type="slidenum">
              <a:rPr kumimoji="1" lang="ja-JP" altLang="en-US" smtClean="0"/>
              <a:pPr/>
              <a:t>5</a:t>
            </a:fld>
            <a:endParaRPr kumimoji="1" lang="ja-JP" altLang="en-US"/>
          </a:p>
        </p:txBody>
      </p:sp>
    </p:spTree>
    <p:extLst>
      <p:ext uri="{BB962C8B-B14F-4D97-AF65-F5344CB8AC3E}">
        <p14:creationId xmlns:p14="http://schemas.microsoft.com/office/powerpoint/2010/main" val="3369645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　沖縄県内では、平成２７年に危険ドラッグを販売している全ての店舗</a:t>
            </a:r>
            <a:r>
              <a:rPr kumimoji="1" lang="ja-JP" altLang="en-US" dirty="0" smtClean="0"/>
              <a:t>は</a:t>
            </a:r>
            <a:endParaRPr kumimoji="1" lang="en-US" altLang="ja-JP" dirty="0" smtClean="0"/>
          </a:p>
          <a:p>
            <a:r>
              <a:rPr lang="ja-JP" altLang="en-US" dirty="0"/>
              <a:t>　</a:t>
            </a:r>
            <a:r>
              <a:rPr lang="ja-JP" altLang="en-US" dirty="0" smtClean="0"/>
              <a:t>　　</a:t>
            </a:r>
            <a:r>
              <a:rPr kumimoji="1" lang="ja-JP" altLang="en-US" dirty="0" smtClean="0"/>
              <a:t>摘発</a:t>
            </a:r>
            <a:r>
              <a:rPr lang="ja-JP" altLang="en-US" dirty="0"/>
              <a:t>され</a:t>
            </a:r>
            <a:r>
              <a:rPr kumimoji="1" lang="ja-JP" altLang="en-US" dirty="0" smtClean="0"/>
              <a:t>たと</a:t>
            </a:r>
            <a:r>
              <a:rPr kumimoji="1" lang="ja-JP" altLang="en-US" dirty="0" smtClean="0"/>
              <a:t>言われています。</a:t>
            </a:r>
            <a:endParaRPr kumimoji="1" lang="en-US" altLang="ja-JP" dirty="0" smtClean="0"/>
          </a:p>
          <a:p>
            <a:endParaRPr lang="en-US" altLang="ja-JP" dirty="0"/>
          </a:p>
          <a:p>
            <a:r>
              <a:rPr kumimoji="1" lang="ja-JP" altLang="en-US" dirty="0" smtClean="0"/>
              <a:t>〇　逮捕された経営者は、警察の聴取に対し</a:t>
            </a:r>
            <a:r>
              <a:rPr kumimoji="1" lang="en-US" altLang="ja-JP" dirty="0" smtClean="0"/>
              <a:t>｢</a:t>
            </a:r>
            <a:r>
              <a:rPr kumimoji="1" lang="ja-JP" altLang="en-US" dirty="0" smtClean="0"/>
              <a:t>違法薬物が入った危険ドラッグ</a:t>
            </a:r>
            <a:r>
              <a:rPr kumimoji="1" lang="ja-JP" altLang="en-US" dirty="0" smtClean="0"/>
              <a:t>は</a:t>
            </a:r>
            <a:endParaRPr kumimoji="1" lang="en-US" altLang="ja-JP" dirty="0" smtClean="0"/>
          </a:p>
          <a:p>
            <a:r>
              <a:rPr lang="ja-JP" altLang="en-US" dirty="0"/>
              <a:t>　</a:t>
            </a:r>
            <a:r>
              <a:rPr lang="ja-JP" altLang="en-US" dirty="0" smtClean="0"/>
              <a:t>　</a:t>
            </a:r>
            <a:r>
              <a:rPr kumimoji="1" lang="ja-JP" altLang="en-US" dirty="0" smtClean="0"/>
              <a:t>見た</a:t>
            </a:r>
            <a:r>
              <a:rPr kumimoji="1" lang="ja-JP" altLang="en-US" dirty="0" smtClean="0"/>
              <a:t>ことがない</a:t>
            </a:r>
            <a:r>
              <a:rPr kumimoji="1" lang="en-US" altLang="ja-JP" dirty="0" smtClean="0"/>
              <a:t>｣</a:t>
            </a:r>
            <a:r>
              <a:rPr kumimoji="1" lang="ja-JP" altLang="en-US" dirty="0" smtClean="0"/>
              <a:t>などと供述しています。</a:t>
            </a:r>
            <a:endParaRPr kumimoji="1" lang="en-US" altLang="ja-JP" dirty="0" smtClean="0"/>
          </a:p>
          <a:p>
            <a:endParaRPr lang="en-US" altLang="ja-JP" dirty="0"/>
          </a:p>
          <a:p>
            <a:r>
              <a:rPr kumimoji="1" lang="ja-JP" altLang="en-US" dirty="0" smtClean="0"/>
              <a:t>〇　しかし平成２３年頃から、</a:t>
            </a:r>
            <a:r>
              <a:rPr kumimoji="1" lang="en-US" altLang="ja-JP" dirty="0" smtClean="0"/>
              <a:t>｢</a:t>
            </a:r>
            <a:r>
              <a:rPr kumimoji="1" lang="ja-JP" altLang="en-US" dirty="0" smtClean="0"/>
              <a:t>合法ハーブ</a:t>
            </a:r>
            <a:r>
              <a:rPr kumimoji="1" lang="en-US" altLang="ja-JP" dirty="0" smtClean="0"/>
              <a:t>｣</a:t>
            </a:r>
            <a:r>
              <a:rPr kumimoji="1" lang="ja-JP" altLang="en-US" dirty="0" smtClean="0"/>
              <a:t>などと称して</a:t>
            </a:r>
            <a:r>
              <a:rPr kumimoji="1" lang="en-US" altLang="ja-JP" dirty="0" smtClean="0"/>
              <a:t>｢</a:t>
            </a:r>
            <a:r>
              <a:rPr kumimoji="1" lang="ja-JP" altLang="en-US" dirty="0" smtClean="0"/>
              <a:t>危険と知りつつ</a:t>
            </a:r>
            <a:r>
              <a:rPr kumimoji="1" lang="en-US" altLang="ja-JP" dirty="0" smtClean="0"/>
              <a:t>｣</a:t>
            </a:r>
            <a:r>
              <a:rPr kumimoji="1" lang="ja-JP" altLang="en-US" dirty="0" smtClean="0"/>
              <a:t>販売</a:t>
            </a:r>
            <a:endParaRPr kumimoji="1" lang="en-US" altLang="ja-JP" dirty="0" smtClean="0"/>
          </a:p>
          <a:p>
            <a:r>
              <a:rPr lang="ja-JP" altLang="en-US" dirty="0"/>
              <a:t>　</a:t>
            </a:r>
            <a:r>
              <a:rPr lang="ja-JP" altLang="en-US" dirty="0" smtClean="0"/>
              <a:t>　</a:t>
            </a:r>
            <a:r>
              <a:rPr kumimoji="1" lang="ja-JP" altLang="en-US" dirty="0" smtClean="0"/>
              <a:t>して</a:t>
            </a:r>
            <a:r>
              <a:rPr kumimoji="1" lang="ja-JP" altLang="en-US" dirty="0" smtClean="0"/>
              <a:t>いた事実が、ネットなどに残っています。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11EE6C9-B8E9-4B76-9B74-02CA9C633951}" type="slidenum">
              <a:rPr kumimoji="1" lang="ja-JP" altLang="en-US" smtClean="0"/>
              <a:pPr/>
              <a:t>6</a:t>
            </a:fld>
            <a:endParaRPr kumimoji="1" lang="ja-JP" altLang="en-US"/>
          </a:p>
        </p:txBody>
      </p:sp>
    </p:spTree>
    <p:extLst>
      <p:ext uri="{BB962C8B-B14F-4D97-AF65-F5344CB8AC3E}">
        <p14:creationId xmlns:p14="http://schemas.microsoft.com/office/powerpoint/2010/main" val="1293948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　ネット販売なども行っており、指定薬物に指定され、摘発される前</a:t>
            </a:r>
            <a:r>
              <a:rPr kumimoji="1" lang="ja-JP" altLang="en-US" dirty="0" smtClean="0"/>
              <a:t>に</a:t>
            </a:r>
            <a:endParaRPr kumimoji="1" lang="en-US" altLang="ja-JP" dirty="0" smtClean="0"/>
          </a:p>
          <a:p>
            <a:r>
              <a:rPr lang="ja-JP" altLang="en-US" dirty="0"/>
              <a:t>　</a:t>
            </a:r>
            <a:r>
              <a:rPr lang="ja-JP" altLang="en-US" dirty="0" smtClean="0"/>
              <a:t>　</a:t>
            </a:r>
            <a:r>
              <a:rPr kumimoji="1" lang="ja-JP" altLang="en-US" dirty="0" smtClean="0"/>
              <a:t>売りさばいてしまおう</a:t>
            </a:r>
            <a:r>
              <a:rPr kumimoji="1" lang="ja-JP" altLang="en-US" dirty="0" smtClean="0"/>
              <a:t>、という意図がはっきり見て取れます。</a:t>
            </a:r>
            <a:endParaRPr kumimoji="1" lang="en-US" altLang="ja-JP" dirty="0" smtClean="0"/>
          </a:p>
          <a:p>
            <a:endParaRPr lang="en-US" altLang="ja-JP" dirty="0"/>
          </a:p>
          <a:p>
            <a:r>
              <a:rPr kumimoji="1" lang="ja-JP" altLang="en-US" dirty="0" smtClean="0"/>
              <a:t>〇　実際に死者が出ている</a:t>
            </a:r>
            <a:r>
              <a:rPr kumimoji="1" lang="en-US" altLang="ja-JP" dirty="0" smtClean="0"/>
              <a:t>｢</a:t>
            </a:r>
            <a:r>
              <a:rPr kumimoji="1" lang="ja-JP" altLang="en-US" dirty="0" smtClean="0"/>
              <a:t>ラッシュ</a:t>
            </a:r>
            <a:r>
              <a:rPr kumimoji="1" lang="en-US" altLang="ja-JP" dirty="0" smtClean="0"/>
              <a:t>｣</a:t>
            </a:r>
            <a:r>
              <a:rPr kumimoji="1" lang="ja-JP" altLang="en-US" dirty="0" smtClean="0"/>
              <a:t>などという危険ドラッグも販売していました。</a:t>
            </a:r>
            <a:endParaRPr kumimoji="1" lang="en-US" altLang="ja-JP" dirty="0" smtClean="0"/>
          </a:p>
          <a:p>
            <a:endParaRPr lang="en-US" altLang="ja-JP" dirty="0"/>
          </a:p>
          <a:p>
            <a:r>
              <a:rPr kumimoji="1" lang="ja-JP" altLang="en-US" dirty="0" smtClean="0"/>
              <a:t>〇　つまり、捕まりさえしなければ、売れさえすれば、誰が死のうが関係ないという</a:t>
            </a:r>
            <a:endParaRPr kumimoji="1" lang="en-US" altLang="ja-JP" dirty="0" smtClean="0"/>
          </a:p>
          <a:p>
            <a:r>
              <a:rPr lang="ja-JP" altLang="en-US" dirty="0"/>
              <a:t>　</a:t>
            </a:r>
            <a:r>
              <a:rPr lang="ja-JP" altLang="en-US" dirty="0" smtClean="0"/>
              <a:t>　</a:t>
            </a:r>
            <a:r>
              <a:rPr kumimoji="1" lang="ja-JP" altLang="en-US" dirty="0" smtClean="0"/>
              <a:t>薬物犯罪者</a:t>
            </a:r>
            <a:r>
              <a:rPr kumimoji="1" lang="ja-JP" altLang="en-US" dirty="0" smtClean="0"/>
              <a:t>のおそろしさを</a:t>
            </a:r>
            <a:r>
              <a:rPr kumimoji="1" lang="ja-JP" altLang="en-US" dirty="0" smtClean="0"/>
              <a:t>知っておいてください。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A11EE6C9-B8E9-4B76-9B74-02CA9C633951}" type="slidenum">
              <a:rPr kumimoji="1" lang="ja-JP" altLang="en-US" smtClean="0"/>
              <a:pPr/>
              <a:t>7</a:t>
            </a:fld>
            <a:endParaRPr kumimoji="1" lang="ja-JP" altLang="en-US"/>
          </a:p>
        </p:txBody>
      </p:sp>
    </p:spTree>
    <p:extLst>
      <p:ext uri="{BB962C8B-B14F-4D97-AF65-F5344CB8AC3E}">
        <p14:creationId xmlns:p14="http://schemas.microsoft.com/office/powerpoint/2010/main" val="345484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　世の中には、そのような悪人がいることも事実です。</a:t>
            </a:r>
            <a:endParaRPr kumimoji="1" lang="en-US" altLang="ja-JP" dirty="0" smtClean="0"/>
          </a:p>
          <a:p>
            <a:endParaRPr lang="en-US" altLang="ja-JP" dirty="0"/>
          </a:p>
          <a:p>
            <a:r>
              <a:rPr kumimoji="1" lang="ja-JP" altLang="en-US" dirty="0" smtClean="0"/>
              <a:t>〇　そのような悪に荷担する人が、いなくならないことも事実です。</a:t>
            </a:r>
            <a:endParaRPr kumimoji="1" lang="en-US" altLang="ja-JP" dirty="0" smtClean="0"/>
          </a:p>
          <a:p>
            <a:endParaRPr lang="en-US" altLang="ja-JP" dirty="0"/>
          </a:p>
          <a:p>
            <a:r>
              <a:rPr kumimoji="1" lang="ja-JP" altLang="en-US" dirty="0" smtClean="0"/>
              <a:t>〇　私たちにできることは、</a:t>
            </a:r>
            <a:r>
              <a:rPr kumimoji="1" lang="en-US" altLang="ja-JP" dirty="0" smtClean="0"/>
              <a:t>｢</a:t>
            </a:r>
            <a:r>
              <a:rPr kumimoji="1" lang="ja-JP" altLang="en-US" dirty="0" smtClean="0"/>
              <a:t>断る勇気</a:t>
            </a:r>
            <a:r>
              <a:rPr kumimoji="1" lang="en-US" altLang="ja-JP" dirty="0" smtClean="0"/>
              <a:t>｣</a:t>
            </a:r>
            <a:r>
              <a:rPr kumimoji="1" lang="ja-JP" altLang="en-US" dirty="0" smtClean="0"/>
              <a:t>をもって自分を守ることです。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A11EE6C9-B8E9-4B76-9B74-02CA9C633951}" type="slidenum">
              <a:rPr kumimoji="1" lang="ja-JP" altLang="en-US" smtClean="0"/>
              <a:pPr/>
              <a:t>8</a:t>
            </a:fld>
            <a:endParaRPr kumimoji="1" lang="ja-JP" altLang="en-US"/>
          </a:p>
        </p:txBody>
      </p:sp>
    </p:spTree>
    <p:extLst>
      <p:ext uri="{BB962C8B-B14F-4D97-AF65-F5344CB8AC3E}">
        <p14:creationId xmlns:p14="http://schemas.microsoft.com/office/powerpoint/2010/main" val="1572678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〇　薬物の悪魔は、心の弱さ、現実逃避したい気持ちなどにつけ込んでくると</a:t>
            </a:r>
            <a:endParaRPr kumimoji="1" lang="en-US" altLang="ja-JP" dirty="0" smtClean="0"/>
          </a:p>
          <a:p>
            <a:r>
              <a:rPr lang="ja-JP" altLang="en-US" dirty="0"/>
              <a:t>　</a:t>
            </a:r>
            <a:r>
              <a:rPr lang="ja-JP" altLang="en-US" dirty="0" smtClean="0"/>
              <a:t>　</a:t>
            </a:r>
            <a:r>
              <a:rPr kumimoji="1" lang="ja-JP" altLang="en-US" dirty="0" smtClean="0"/>
              <a:t>いわれています。</a:t>
            </a:r>
            <a:endParaRPr kumimoji="1" lang="en-US" altLang="ja-JP" dirty="0" smtClean="0"/>
          </a:p>
          <a:p>
            <a:endParaRPr lang="en-US" altLang="ja-JP" dirty="0"/>
          </a:p>
          <a:p>
            <a:r>
              <a:rPr kumimoji="1" lang="ja-JP" altLang="en-US" dirty="0" smtClean="0"/>
              <a:t>〇　しかし、</a:t>
            </a:r>
            <a:r>
              <a:rPr kumimoji="1" lang="en-US" altLang="ja-JP" dirty="0" smtClean="0"/>
              <a:t>｢</a:t>
            </a:r>
            <a:r>
              <a:rPr kumimoji="1" lang="ja-JP" altLang="en-US" dirty="0" smtClean="0"/>
              <a:t>違法薬物で人生が良くなる</a:t>
            </a:r>
            <a:r>
              <a:rPr kumimoji="1" lang="en-US" altLang="ja-JP" dirty="0" smtClean="0"/>
              <a:t>｣</a:t>
            </a:r>
            <a:r>
              <a:rPr kumimoji="1" lang="ja-JP" altLang="en-US" dirty="0" smtClean="0"/>
              <a:t>ことはゼッタイにありません。</a:t>
            </a:r>
            <a:endParaRPr kumimoji="1" lang="en-US" altLang="ja-JP" dirty="0" smtClean="0"/>
          </a:p>
          <a:p>
            <a:endParaRPr lang="en-US" altLang="ja-JP" dirty="0"/>
          </a:p>
          <a:p>
            <a:r>
              <a:rPr kumimoji="1" lang="ja-JP" altLang="en-US" dirty="0" smtClean="0"/>
              <a:t>〇　やはり、</a:t>
            </a:r>
            <a:r>
              <a:rPr kumimoji="1" lang="en-US" altLang="ja-JP" dirty="0" smtClean="0"/>
              <a:t>｢</a:t>
            </a:r>
            <a:r>
              <a:rPr kumimoji="1" lang="ja-JP" altLang="en-US" dirty="0" smtClean="0"/>
              <a:t>ダメなものはダメ</a:t>
            </a:r>
            <a:r>
              <a:rPr kumimoji="1" lang="en-US" altLang="ja-JP" dirty="0" smtClean="0"/>
              <a:t>｣</a:t>
            </a:r>
            <a:r>
              <a:rPr kumimoji="1" lang="ja-JP" altLang="en-US" dirty="0" err="1" smtClean="0"/>
              <a:t>、</a:t>
            </a:r>
            <a:r>
              <a:rPr kumimoji="1" lang="en-US" altLang="ja-JP" dirty="0" smtClean="0"/>
              <a:t>｢</a:t>
            </a:r>
            <a:r>
              <a:rPr kumimoji="1" lang="ja-JP" altLang="en-US" dirty="0" smtClean="0"/>
              <a:t>危ない場所・ものには近づかない</a:t>
            </a:r>
            <a:r>
              <a:rPr kumimoji="1" lang="en-US" altLang="ja-JP" dirty="0" smtClean="0"/>
              <a:t>｣</a:t>
            </a:r>
            <a:r>
              <a:rPr kumimoji="1" lang="ja-JP" altLang="en-US" dirty="0" smtClean="0"/>
              <a:t>という</a:t>
            </a:r>
            <a:endParaRPr kumimoji="1" lang="en-US" altLang="ja-JP" dirty="0" smtClean="0"/>
          </a:p>
          <a:p>
            <a:r>
              <a:rPr lang="ja-JP" altLang="en-US" dirty="0"/>
              <a:t>　</a:t>
            </a:r>
            <a:r>
              <a:rPr lang="ja-JP" altLang="en-US" dirty="0" smtClean="0"/>
              <a:t>　</a:t>
            </a:r>
            <a:r>
              <a:rPr kumimoji="1" lang="en-US" altLang="ja-JP" dirty="0" smtClean="0"/>
              <a:t>｢</a:t>
            </a:r>
            <a:r>
              <a:rPr kumimoji="1" lang="ja-JP" altLang="en-US" dirty="0" smtClean="0"/>
              <a:t>危険回避能力</a:t>
            </a:r>
            <a:r>
              <a:rPr kumimoji="1" lang="en-US" altLang="ja-JP" dirty="0" smtClean="0"/>
              <a:t>｣</a:t>
            </a:r>
            <a:r>
              <a:rPr kumimoji="1" lang="ja-JP" altLang="en-US" dirty="0" smtClean="0"/>
              <a:t>は、薬物乱用防止、世の中から違法薬物をなくしていく</a:t>
            </a:r>
            <a:endParaRPr kumimoji="1" lang="en-US" altLang="ja-JP" dirty="0" smtClean="0"/>
          </a:p>
          <a:p>
            <a:r>
              <a:rPr lang="ja-JP" altLang="en-US" dirty="0"/>
              <a:t>　</a:t>
            </a:r>
            <a:r>
              <a:rPr lang="ja-JP" altLang="en-US" dirty="0" smtClean="0"/>
              <a:t>　</a:t>
            </a:r>
            <a:r>
              <a:rPr kumimoji="1" lang="ja-JP" altLang="en-US" dirty="0" smtClean="0"/>
              <a:t>上で、とても大切な心得です。</a:t>
            </a:r>
            <a:endParaRPr kumimoji="1" lang="ja-JP" altLang="en-US" dirty="0"/>
          </a:p>
        </p:txBody>
      </p:sp>
      <p:sp>
        <p:nvSpPr>
          <p:cNvPr id="4" name="スライド番号プレースホルダー 3"/>
          <p:cNvSpPr>
            <a:spLocks noGrp="1"/>
          </p:cNvSpPr>
          <p:nvPr>
            <p:ph type="sldNum" sz="quarter" idx="10"/>
          </p:nvPr>
        </p:nvSpPr>
        <p:spPr/>
        <p:txBody>
          <a:bodyPr/>
          <a:lstStyle/>
          <a:p>
            <a:fld id="{A11EE6C9-B8E9-4B76-9B74-02CA9C633951}" type="slidenum">
              <a:rPr kumimoji="1" lang="ja-JP" altLang="en-US" smtClean="0"/>
              <a:pPr/>
              <a:t>9</a:t>
            </a:fld>
            <a:endParaRPr kumimoji="1" lang="ja-JP" altLang="en-US"/>
          </a:p>
        </p:txBody>
      </p:sp>
    </p:spTree>
    <p:extLst>
      <p:ext uri="{BB962C8B-B14F-4D97-AF65-F5344CB8AC3E}">
        <p14:creationId xmlns:p14="http://schemas.microsoft.com/office/powerpoint/2010/main" val="173605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2237598-D95A-4658-925D-090ECB3D9A65}" type="datetimeFigureOut">
              <a:rPr kumimoji="1" lang="ja-JP" altLang="en-US" smtClean="0"/>
              <a:pPr/>
              <a:t>2017/11/10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1241957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2237598-D95A-4658-925D-090ECB3D9A65}" type="datetimeFigureOut">
              <a:rPr kumimoji="1" lang="ja-JP" altLang="en-US" smtClean="0"/>
              <a:pPr/>
              <a:t>2017/11/10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1244149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6"/>
            <a:ext cx="1971675" cy="5811839"/>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2" y="365126"/>
            <a:ext cx="5800725" cy="5811839"/>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2237598-D95A-4658-925D-090ECB3D9A65}" type="datetimeFigureOut">
              <a:rPr kumimoji="1" lang="ja-JP" altLang="en-US" smtClean="0"/>
              <a:pPr/>
              <a:t>2017/11/10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208790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2237598-D95A-4658-925D-090ECB3D9A65}" type="datetimeFigureOut">
              <a:rPr kumimoji="1" lang="ja-JP" altLang="en-US" smtClean="0"/>
              <a:pPr/>
              <a:t>2017/11/10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58341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1"/>
            <a:ext cx="7886700" cy="2852737"/>
          </a:xfrm>
        </p:spPr>
        <p:txBody>
          <a:bodyPr anchor="b"/>
          <a:lstStyle>
            <a:lvl1pPr>
              <a:defRPr sz="45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2237598-D95A-4658-925D-090ECB3D9A65}" type="datetimeFigureOut">
              <a:rPr kumimoji="1" lang="ja-JP" altLang="en-US" smtClean="0"/>
              <a:pPr/>
              <a:t>2017/11/10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384613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28650" y="1825625"/>
            <a:ext cx="3886200" cy="435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29150" y="1825625"/>
            <a:ext cx="3886200" cy="435133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2237598-D95A-4658-925D-090ECB3D9A65}" type="datetimeFigureOut">
              <a:rPr kumimoji="1" lang="ja-JP" altLang="en-US" smtClean="0"/>
              <a:pPr/>
              <a:t>2017/11/10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13659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8"/>
            <a:ext cx="78867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2" y="2505075"/>
            <a:ext cx="3887391"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2237598-D95A-4658-925D-090ECB3D9A65}" type="datetimeFigureOut">
              <a:rPr kumimoji="1" lang="ja-JP" altLang="en-US" smtClean="0"/>
              <a:pPr/>
              <a:t>2017/11/10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54172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2237598-D95A-4658-925D-090ECB3D9A65}" type="datetimeFigureOut">
              <a:rPr kumimoji="1" lang="ja-JP" altLang="en-US" smtClean="0"/>
              <a:pPr/>
              <a:t>2017/11/10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394327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2237598-D95A-4658-925D-090ECB3D9A65}" type="datetimeFigureOut">
              <a:rPr kumimoji="1" lang="ja-JP" altLang="en-US" smtClean="0"/>
              <a:pPr/>
              <a:t>2017/11/10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110672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391"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2237598-D95A-4658-925D-090ECB3D9A65}" type="datetimeFigureOut">
              <a:rPr kumimoji="1" lang="ja-JP" altLang="en-US" smtClean="0"/>
              <a:pPr/>
              <a:t>2017/11/10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389835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391" y="987429"/>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1"/>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2237598-D95A-4658-925D-090ECB3D9A65}" type="datetimeFigureOut">
              <a:rPr kumimoji="1" lang="ja-JP" altLang="en-US" smtClean="0"/>
              <a:pPr/>
              <a:t>2017/11/10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46291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8"/>
            <a:ext cx="7886700" cy="1325563"/>
          </a:xfrm>
          <a:prstGeom prst="rect">
            <a:avLst/>
          </a:prstGeom>
        </p:spPr>
        <p:txBody>
          <a:bodyPr vert="horz" lIns="68580" tIns="34290" rIns="68580" bIns="3429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8650" y="1825625"/>
            <a:ext cx="7886700" cy="4351339"/>
          </a:xfrm>
          <a:prstGeom prst="rect">
            <a:avLst/>
          </a:prstGeom>
        </p:spPr>
        <p:txBody>
          <a:bodyPr vert="horz" lIns="68580" tIns="34290" rIns="68580" bIns="3429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28650" y="6356352"/>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fld id="{A2237598-D95A-4658-925D-090ECB3D9A65}" type="datetimeFigureOut">
              <a:rPr kumimoji="1" lang="ja-JP" altLang="en-US" smtClean="0"/>
              <a:pPr/>
              <a:t>2017/11/10</a:t>
            </a:fld>
            <a:endParaRPr kumimoji="1" lang="ja-JP" altLang="en-US"/>
          </a:p>
        </p:txBody>
      </p:sp>
      <p:sp>
        <p:nvSpPr>
          <p:cNvPr id="5" name="フッター プレースホルダー 4"/>
          <p:cNvSpPr>
            <a:spLocks noGrp="1"/>
          </p:cNvSpPr>
          <p:nvPr>
            <p:ph type="ftr" sz="quarter" idx="3"/>
          </p:nvPr>
        </p:nvSpPr>
        <p:spPr>
          <a:xfrm>
            <a:off x="3028950" y="6356352"/>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2"/>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fld id="{EFB20928-EC10-41B1-B931-9550BFBA7481}" type="slidenum">
              <a:rPr kumimoji="1" lang="ja-JP" altLang="en-US" smtClean="0"/>
              <a:pPr/>
              <a:t>‹#›</a:t>
            </a:fld>
            <a:endParaRPr kumimoji="1" lang="ja-JP" altLang="en-US"/>
          </a:p>
        </p:txBody>
      </p:sp>
    </p:spTree>
    <p:extLst>
      <p:ext uri="{BB962C8B-B14F-4D97-AF65-F5344CB8AC3E}">
        <p14:creationId xmlns:p14="http://schemas.microsoft.com/office/powerpoint/2010/main" val="2209918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ja-JP"/>
      </a:defPPr>
      <a:lvl1pPr marL="0" algn="l" defTabSz="685800" rtl="0" eaLnBrk="1" latinLnBrk="0" hangingPunct="1">
        <a:defRPr kumimoji="1" sz="1400" kern="1200">
          <a:solidFill>
            <a:schemeClr val="tx1"/>
          </a:solidFill>
          <a:latin typeface="+mn-lt"/>
          <a:ea typeface="+mn-ea"/>
          <a:cs typeface="+mn-cs"/>
        </a:defRPr>
      </a:lvl1pPr>
      <a:lvl2pPr marL="342900" algn="l" defTabSz="685800" rtl="0" eaLnBrk="1" latinLnBrk="0" hangingPunct="1">
        <a:defRPr kumimoji="1" sz="1400" kern="1200">
          <a:solidFill>
            <a:schemeClr val="tx1"/>
          </a:solidFill>
          <a:latin typeface="+mn-lt"/>
          <a:ea typeface="+mn-ea"/>
          <a:cs typeface="+mn-cs"/>
        </a:defRPr>
      </a:lvl2pPr>
      <a:lvl3pPr marL="685800" algn="l" defTabSz="685800" rtl="0" eaLnBrk="1" latinLnBrk="0" hangingPunct="1">
        <a:defRPr kumimoji="1" sz="1400" kern="1200">
          <a:solidFill>
            <a:schemeClr val="tx1"/>
          </a:solidFill>
          <a:latin typeface="+mn-lt"/>
          <a:ea typeface="+mn-ea"/>
          <a:cs typeface="+mn-cs"/>
        </a:defRPr>
      </a:lvl3pPr>
      <a:lvl4pPr marL="1028700" algn="l" defTabSz="685800" rtl="0" eaLnBrk="1" latinLnBrk="0" hangingPunct="1">
        <a:defRPr kumimoji="1" sz="1400" kern="1200">
          <a:solidFill>
            <a:schemeClr val="tx1"/>
          </a:solidFill>
          <a:latin typeface="+mn-lt"/>
          <a:ea typeface="+mn-ea"/>
          <a:cs typeface="+mn-cs"/>
        </a:defRPr>
      </a:lvl4pPr>
      <a:lvl5pPr marL="1371600" algn="l" defTabSz="685800" rtl="0" eaLnBrk="1" latinLnBrk="0" hangingPunct="1">
        <a:defRPr kumimoji="1" sz="1400" kern="1200">
          <a:solidFill>
            <a:schemeClr val="tx1"/>
          </a:solidFill>
          <a:latin typeface="+mn-lt"/>
          <a:ea typeface="+mn-ea"/>
          <a:cs typeface="+mn-cs"/>
        </a:defRPr>
      </a:lvl5pPr>
      <a:lvl6pPr marL="1714500" algn="l" defTabSz="685800" rtl="0" eaLnBrk="1" latinLnBrk="0" hangingPunct="1">
        <a:defRPr kumimoji="1" sz="1400" kern="1200">
          <a:solidFill>
            <a:schemeClr val="tx1"/>
          </a:solidFill>
          <a:latin typeface="+mn-lt"/>
          <a:ea typeface="+mn-ea"/>
          <a:cs typeface="+mn-cs"/>
        </a:defRPr>
      </a:lvl6pPr>
      <a:lvl7pPr marL="2057400" algn="l" defTabSz="685800" rtl="0" eaLnBrk="1" latinLnBrk="0" hangingPunct="1">
        <a:defRPr kumimoji="1" sz="1400" kern="1200">
          <a:solidFill>
            <a:schemeClr val="tx1"/>
          </a:solidFill>
          <a:latin typeface="+mn-lt"/>
          <a:ea typeface="+mn-ea"/>
          <a:cs typeface="+mn-cs"/>
        </a:defRPr>
      </a:lvl7pPr>
      <a:lvl8pPr marL="2400300" algn="l" defTabSz="685800" rtl="0" eaLnBrk="1" latinLnBrk="0" hangingPunct="1">
        <a:defRPr kumimoji="1" sz="1400" kern="1200">
          <a:solidFill>
            <a:schemeClr val="tx1"/>
          </a:solidFill>
          <a:latin typeface="+mn-lt"/>
          <a:ea typeface="+mn-ea"/>
          <a:cs typeface="+mn-cs"/>
        </a:defRPr>
      </a:lvl8pPr>
      <a:lvl9pPr marL="2743200" algn="l" defTabSz="685800" rtl="0" eaLnBrk="1" latinLnBrk="0" hangingPunct="1">
        <a:defRPr kumimoji="1"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511631" y="218374"/>
            <a:ext cx="8150308" cy="1669688"/>
          </a:xfrm>
          <a:prstGeom prst="rect">
            <a:avLst/>
          </a:prstGeom>
          <a:noFill/>
        </p:spPr>
        <p:txBody>
          <a:bodyPr wrap="none" lIns="68580" tIns="34290" rIns="68580" bIns="34290" rtlCol="0">
            <a:spAutoFit/>
          </a:bodyPr>
          <a:lstStyle/>
          <a:p>
            <a:r>
              <a:rPr lang="ja-JP" altLang="en-US" sz="10400" b="1" dirty="0" smtClean="0">
                <a:ln w="22225">
                  <a:solidFill>
                    <a:schemeClr val="accent2"/>
                  </a:solidFill>
                  <a:prstDash val="solid"/>
                </a:ln>
                <a:solidFill>
                  <a:schemeClr val="accent2">
                    <a:lumMod val="40000"/>
                    <a:lumOff val="60000"/>
                  </a:schemeClr>
                </a:solidFill>
                <a:latin typeface="ＤＦ特太ゴシック体" panose="020B0509000000000000" pitchFamily="49" charset="-128"/>
                <a:ea typeface="ＤＦ特太ゴシック体" panose="020B0509000000000000" pitchFamily="49" charset="-128"/>
              </a:rPr>
              <a:t>薬物乱用防止</a:t>
            </a:r>
            <a:endParaRPr lang="ja-JP" altLang="en-US" sz="10400" b="1" dirty="0">
              <a:ln w="22225">
                <a:solidFill>
                  <a:schemeClr val="accent2"/>
                </a:solidFill>
                <a:prstDash val="solid"/>
              </a:ln>
              <a:solidFill>
                <a:schemeClr val="accent2">
                  <a:lumMod val="40000"/>
                  <a:lumOff val="60000"/>
                </a:schemeClr>
              </a:solidFill>
              <a:latin typeface="ＤＦ特太ゴシック体" panose="020B0509000000000000" pitchFamily="49" charset="-128"/>
              <a:ea typeface="ＤＦ特太ゴシック体" panose="020B0509000000000000" pitchFamily="49" charset="-128"/>
            </a:endParaRPr>
          </a:p>
        </p:txBody>
      </p:sp>
      <p:sp>
        <p:nvSpPr>
          <p:cNvPr id="5" name="テキスト ボックス 4"/>
          <p:cNvSpPr txBox="1"/>
          <p:nvPr/>
        </p:nvSpPr>
        <p:spPr>
          <a:xfrm>
            <a:off x="511631" y="3821298"/>
            <a:ext cx="8150308" cy="1177245"/>
          </a:xfrm>
          <a:prstGeom prst="rect">
            <a:avLst/>
          </a:prstGeom>
          <a:noFill/>
        </p:spPr>
        <p:txBody>
          <a:bodyPr wrap="square" lIns="68580" tIns="34290" rIns="68580" bIns="34290" rtlCol="0">
            <a:spAutoFit/>
          </a:bodyPr>
          <a:lstStyle/>
          <a:p>
            <a:pPr algn="ctr"/>
            <a:r>
              <a:rPr lang="ja-JP" altLang="en-US"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ＤＦ特太ゴシック体" panose="020B0509000000000000" pitchFamily="49" charset="-128"/>
                <a:ea typeface="ＤＦ特太ゴシック体" panose="020B0509000000000000" pitchFamily="49" charset="-128"/>
              </a:rPr>
              <a:t>～危険ドラッグから自分自身を守る～</a:t>
            </a:r>
            <a:endParaRPr lang="en-US" altLang="ja-JP"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ＤＦ特太ゴシック体" panose="020B0509000000000000" pitchFamily="49" charset="-128"/>
              <a:ea typeface="ＤＦ特太ゴシック体" panose="020B0509000000000000" pitchFamily="49" charset="-128"/>
            </a:endParaRPr>
          </a:p>
          <a:p>
            <a:pPr algn="ctr"/>
            <a:r>
              <a:rPr lang="ja-JP" altLang="en-US" sz="3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ＤＦ特太ゴシック体" panose="020B0509000000000000" pitchFamily="49" charset="-128"/>
                <a:ea typeface="ＤＦ特太ゴシック体" panose="020B0509000000000000" pitchFamily="49" charset="-128"/>
              </a:rPr>
              <a:t>「危険回避能力」</a:t>
            </a:r>
            <a:endParaRPr lang="ja-JP" alt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ＤＦ特太ゴシック体" panose="020B0509000000000000" pitchFamily="49" charset="-128"/>
              <a:ea typeface="ＤＦ特太ゴシック体" panose="020B0509000000000000" pitchFamily="49" charset="-128"/>
            </a:endParaRPr>
          </a:p>
        </p:txBody>
      </p:sp>
      <p:sp>
        <p:nvSpPr>
          <p:cNvPr id="6" name="テキスト ボックス 5"/>
          <p:cNvSpPr txBox="1"/>
          <p:nvPr/>
        </p:nvSpPr>
        <p:spPr>
          <a:xfrm>
            <a:off x="5209596" y="6058329"/>
            <a:ext cx="3421449" cy="561692"/>
          </a:xfrm>
          <a:prstGeom prst="rect">
            <a:avLst/>
          </a:prstGeom>
          <a:noFill/>
        </p:spPr>
        <p:txBody>
          <a:bodyPr wrap="none" lIns="68580" tIns="34290" rIns="68580" bIns="34290" rtlCol="0">
            <a:spAutoFit/>
          </a:bodyPr>
          <a:lstStyle/>
          <a:p>
            <a:r>
              <a:rPr lang="ja-JP" altLang="en-US" sz="3200" dirty="0" smtClean="0">
                <a:solidFill>
                  <a:schemeClr val="bg1"/>
                </a:solidFill>
              </a:rPr>
              <a:t>沖縄県教育委員会</a:t>
            </a:r>
            <a:endParaRPr lang="ja-JP" altLang="en-US" sz="3200" dirty="0">
              <a:solidFill>
                <a:schemeClr val="bg1"/>
              </a:solidFill>
            </a:endParaRPr>
          </a:p>
        </p:txBody>
      </p:sp>
      <p:pic>
        <p:nvPicPr>
          <p:cNvPr id="7" name="図 6" descr="461470.JPG"/>
          <p:cNvPicPr>
            <a:picLocks noChangeAspect="1"/>
          </p:cNvPicPr>
          <p:nvPr/>
        </p:nvPicPr>
        <p:blipFill>
          <a:blip r:embed="rId3" cstate="print"/>
          <a:stretch>
            <a:fillRect/>
          </a:stretch>
        </p:blipFill>
        <p:spPr>
          <a:xfrm>
            <a:off x="3544300" y="1891317"/>
            <a:ext cx="1680082" cy="1690649"/>
          </a:xfrm>
          <a:prstGeom prst="rect">
            <a:avLst/>
          </a:prstGeom>
        </p:spPr>
      </p:pic>
    </p:spTree>
    <p:extLst>
      <p:ext uri="{BB962C8B-B14F-4D97-AF65-F5344CB8AC3E}">
        <p14:creationId xmlns:p14="http://schemas.microsoft.com/office/powerpoint/2010/main" val="400805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583408" y="0"/>
            <a:ext cx="7977184" cy="700192"/>
          </a:xfrm>
          <a:prstGeom prst="rect">
            <a:avLst/>
          </a:prstGeom>
          <a:noFill/>
        </p:spPr>
        <p:txBody>
          <a:bodyPr wrap="none" lIns="68580" tIns="34290" rIns="68580" bIns="34290" rtlCol="0">
            <a:spAutoFit/>
          </a:bodyPr>
          <a:lstStyle/>
          <a:p>
            <a:r>
              <a:rPr lang="ja-JP" altLang="en-US" sz="4100" dirty="0" smtClean="0">
                <a:solidFill>
                  <a:srgbClr val="FFC000"/>
                </a:solidFill>
              </a:rPr>
              <a:t>偽情報はネット上にあふれている！</a:t>
            </a:r>
            <a:endParaRPr lang="ja-JP" altLang="en-US" sz="4100" dirty="0">
              <a:solidFill>
                <a:srgbClr val="FFC000"/>
              </a:solidFill>
            </a:endParaRPr>
          </a:p>
        </p:txBody>
      </p:sp>
      <p:sp>
        <p:nvSpPr>
          <p:cNvPr id="3" name="テキスト ボックス 2"/>
          <p:cNvSpPr txBox="1"/>
          <p:nvPr/>
        </p:nvSpPr>
        <p:spPr>
          <a:xfrm>
            <a:off x="1" y="700365"/>
            <a:ext cx="8919750" cy="5978560"/>
          </a:xfrm>
          <a:prstGeom prst="rect">
            <a:avLst/>
          </a:prstGeom>
          <a:noFill/>
        </p:spPr>
        <p:txBody>
          <a:bodyPr wrap="none" lIns="68580" tIns="34290" rIns="68580" bIns="34290" rtlCol="0">
            <a:spAutoFit/>
          </a:bodyPr>
          <a:lstStyle/>
          <a:p>
            <a:r>
              <a:rPr lang="ja-JP" altLang="en-US" sz="2400" dirty="0" smtClean="0">
                <a:solidFill>
                  <a:schemeClr val="bg1"/>
                </a:solidFill>
              </a:rPr>
              <a:t>　９　「ぴぉ■」　１０－０７　０２：４４</a:t>
            </a:r>
            <a:endParaRPr lang="en-US" altLang="ja-JP" sz="2400" dirty="0" smtClean="0">
              <a:solidFill>
                <a:schemeClr val="bg1"/>
              </a:solidFill>
            </a:endParaRPr>
          </a:p>
          <a:p>
            <a:r>
              <a:rPr lang="ja-JP" altLang="en-US" sz="2400" dirty="0" smtClean="0">
                <a:solidFill>
                  <a:schemeClr val="bg1"/>
                </a:solidFill>
              </a:rPr>
              <a:t>　　　こんだ</a:t>
            </a:r>
            <a:r>
              <a:rPr lang="ja-JP" altLang="en-US" sz="2400" dirty="0" err="1" smtClean="0">
                <a:solidFill>
                  <a:schemeClr val="bg1"/>
                </a:solidFill>
              </a:rPr>
              <a:t>け</a:t>
            </a:r>
            <a:r>
              <a:rPr lang="ja-JP" altLang="en-US" sz="2400" dirty="0" smtClean="0">
                <a:solidFill>
                  <a:schemeClr val="bg1"/>
                </a:solidFill>
              </a:rPr>
              <a:t>で　</a:t>
            </a:r>
            <a:r>
              <a:rPr lang="ja-JP" altLang="en-US" sz="2400" dirty="0" smtClean="0">
                <a:solidFill>
                  <a:srgbClr val="FFFF00"/>
                </a:solidFill>
              </a:rPr>
              <a:t>捕まらない</a:t>
            </a:r>
            <a:r>
              <a:rPr lang="ja-JP" altLang="en-US" sz="2400" dirty="0" smtClean="0">
                <a:solidFill>
                  <a:schemeClr val="bg1"/>
                </a:solidFill>
              </a:rPr>
              <a:t>よー</a:t>
            </a:r>
            <a:r>
              <a:rPr lang="ja-JP" altLang="en-US" sz="2400" dirty="0" err="1" smtClean="0">
                <a:solidFill>
                  <a:schemeClr val="bg1"/>
                </a:solidFill>
              </a:rPr>
              <a:t>て</a:t>
            </a:r>
            <a:r>
              <a:rPr lang="ja-JP" altLang="en-US" sz="2400" dirty="0" smtClean="0">
                <a:solidFill>
                  <a:schemeClr val="bg1"/>
                </a:solidFill>
              </a:rPr>
              <a:t>（笑）　</a:t>
            </a:r>
            <a:r>
              <a:rPr lang="ja-JP" altLang="en-US" sz="2400" dirty="0" err="1" smtClean="0">
                <a:solidFill>
                  <a:schemeClr val="bg1"/>
                </a:solidFill>
              </a:rPr>
              <a:t>ば</a:t>
            </a:r>
            <a:r>
              <a:rPr lang="ja-JP" altLang="en-US" sz="2400" dirty="0" smtClean="0">
                <a:solidFill>
                  <a:schemeClr val="bg1"/>
                </a:solidFill>
              </a:rPr>
              <a:t>かちー</a:t>
            </a:r>
            <a:r>
              <a:rPr lang="ja-JP" altLang="en-US" sz="2400" dirty="0" err="1" smtClean="0">
                <a:solidFill>
                  <a:schemeClr val="bg1"/>
                </a:solidFill>
              </a:rPr>
              <a:t>ん</a:t>
            </a:r>
            <a:endParaRPr lang="en-US" altLang="ja-JP" sz="2400" dirty="0" smtClean="0">
              <a:solidFill>
                <a:schemeClr val="bg1"/>
              </a:solidFill>
            </a:endParaRPr>
          </a:p>
          <a:p>
            <a:endParaRPr lang="en-US" altLang="ja-JP" sz="1200" dirty="0" smtClean="0">
              <a:solidFill>
                <a:schemeClr val="bg1"/>
              </a:solidFill>
            </a:endParaRPr>
          </a:p>
          <a:p>
            <a:endParaRPr lang="en-US" altLang="ja-JP" sz="1200" dirty="0" smtClean="0">
              <a:solidFill>
                <a:schemeClr val="bg1"/>
              </a:solidFill>
            </a:endParaRPr>
          </a:p>
          <a:p>
            <a:r>
              <a:rPr lang="ja-JP" altLang="en-US" sz="2400" dirty="0" smtClean="0">
                <a:solidFill>
                  <a:schemeClr val="bg1"/>
                </a:solidFill>
              </a:rPr>
              <a:t>１０　「あ」　１０－０７　０２：４５</a:t>
            </a:r>
            <a:endParaRPr lang="en-US" altLang="ja-JP" sz="2400" dirty="0" smtClean="0">
              <a:solidFill>
                <a:schemeClr val="bg1"/>
              </a:solidFill>
            </a:endParaRPr>
          </a:p>
          <a:p>
            <a:r>
              <a:rPr lang="ja-JP" altLang="en-US" sz="2400" dirty="0" smtClean="0">
                <a:solidFill>
                  <a:schemeClr val="bg1"/>
                </a:solidFill>
              </a:rPr>
              <a:t>　　　はい残念　　</a:t>
            </a:r>
            <a:r>
              <a:rPr lang="ja-JP" altLang="en-US" sz="2400" dirty="0" smtClean="0">
                <a:solidFill>
                  <a:srgbClr val="FFFF00"/>
                </a:solidFill>
              </a:rPr>
              <a:t>それは依存症はありません</a:t>
            </a:r>
            <a:endParaRPr lang="en-US" altLang="ja-JP" sz="2400" dirty="0" smtClean="0">
              <a:solidFill>
                <a:srgbClr val="FFFF00"/>
              </a:solidFill>
            </a:endParaRPr>
          </a:p>
          <a:p>
            <a:endParaRPr lang="en-US" altLang="ja-JP" sz="1200" dirty="0" smtClean="0">
              <a:solidFill>
                <a:schemeClr val="bg1"/>
              </a:solidFill>
            </a:endParaRPr>
          </a:p>
          <a:p>
            <a:endParaRPr lang="en-US" altLang="ja-JP" sz="1200" dirty="0" smtClean="0">
              <a:solidFill>
                <a:schemeClr val="bg1"/>
              </a:solidFill>
            </a:endParaRPr>
          </a:p>
          <a:p>
            <a:r>
              <a:rPr lang="ja-JP" altLang="en-US" sz="2400" dirty="0" smtClean="0">
                <a:solidFill>
                  <a:schemeClr val="bg1"/>
                </a:solidFill>
              </a:rPr>
              <a:t>１１　「猿◆０９８ＵＹ９ＵＨ」１０－０７　０２：４６</a:t>
            </a:r>
            <a:endParaRPr lang="en-US" altLang="ja-JP" sz="2400" dirty="0" smtClean="0">
              <a:solidFill>
                <a:schemeClr val="bg1"/>
              </a:solidFill>
            </a:endParaRPr>
          </a:p>
          <a:p>
            <a:r>
              <a:rPr lang="ja-JP" altLang="en-US" sz="2400" dirty="0" smtClean="0">
                <a:solidFill>
                  <a:schemeClr val="bg1"/>
                </a:solidFill>
              </a:rPr>
              <a:t>　　　国際でガンジャとか売ってねーだろ。国際でならシャッフル</a:t>
            </a:r>
            <a:endParaRPr lang="en-US" altLang="ja-JP" sz="2400" dirty="0">
              <a:solidFill>
                <a:schemeClr val="bg1"/>
              </a:solidFill>
            </a:endParaRPr>
          </a:p>
          <a:p>
            <a:r>
              <a:rPr lang="ja-JP" altLang="en-US" sz="2400" dirty="0" smtClean="0">
                <a:solidFill>
                  <a:schemeClr val="bg1"/>
                </a:solidFill>
              </a:rPr>
              <a:t>　　　の</a:t>
            </a:r>
            <a:r>
              <a:rPr lang="ja-JP" altLang="en-US" sz="2400" dirty="0" err="1" smtClean="0">
                <a:solidFill>
                  <a:schemeClr val="bg1"/>
                </a:solidFill>
              </a:rPr>
              <a:t>間違えじゃね</a:t>
            </a:r>
            <a:r>
              <a:rPr lang="ja-JP" altLang="en-US" sz="2400" dirty="0" smtClean="0">
                <a:solidFill>
                  <a:schemeClr val="bg1"/>
                </a:solidFill>
              </a:rPr>
              <a:t>？　まぁまず第一に</a:t>
            </a:r>
            <a:r>
              <a:rPr lang="ja-JP" altLang="en-US" sz="2400" dirty="0" smtClean="0">
                <a:solidFill>
                  <a:srgbClr val="FFFF00"/>
                </a:solidFill>
              </a:rPr>
              <a:t>麻薬ならぬハーブだからな　</a:t>
            </a:r>
            <a:endParaRPr lang="en-US" altLang="ja-JP" sz="2400" dirty="0" smtClean="0">
              <a:solidFill>
                <a:srgbClr val="FFFF00"/>
              </a:solidFill>
            </a:endParaRPr>
          </a:p>
          <a:p>
            <a:r>
              <a:rPr lang="ja-JP" altLang="en-US" sz="2400" dirty="0">
                <a:solidFill>
                  <a:srgbClr val="FFFF00"/>
                </a:solidFill>
              </a:rPr>
              <a:t>　</a:t>
            </a:r>
            <a:r>
              <a:rPr lang="ja-JP" altLang="en-US" sz="2400" dirty="0" smtClean="0">
                <a:solidFill>
                  <a:srgbClr val="FFFF00"/>
                </a:solidFill>
              </a:rPr>
              <a:t>　　ちなみに合法ね</a:t>
            </a:r>
            <a:endParaRPr lang="en-US" altLang="ja-JP" sz="2400" dirty="0" smtClean="0">
              <a:solidFill>
                <a:srgbClr val="FFFF00"/>
              </a:solidFill>
            </a:endParaRPr>
          </a:p>
          <a:p>
            <a:endParaRPr lang="en-US" altLang="ja-JP" sz="1200" dirty="0" smtClean="0">
              <a:solidFill>
                <a:schemeClr val="bg1"/>
              </a:solidFill>
            </a:endParaRPr>
          </a:p>
          <a:p>
            <a:endParaRPr lang="en-US" altLang="ja-JP" sz="1200" dirty="0" smtClean="0">
              <a:solidFill>
                <a:schemeClr val="bg1"/>
              </a:solidFill>
            </a:endParaRPr>
          </a:p>
          <a:p>
            <a:r>
              <a:rPr lang="ja-JP" altLang="en-US" sz="2400" dirty="0" smtClean="0">
                <a:solidFill>
                  <a:schemeClr val="bg1"/>
                </a:solidFill>
              </a:rPr>
              <a:t>１２　「名無しさん」　１０－０７　０２：４７</a:t>
            </a:r>
            <a:endParaRPr lang="en-US" altLang="ja-JP" sz="2400" dirty="0" smtClean="0">
              <a:solidFill>
                <a:schemeClr val="bg1"/>
              </a:solidFill>
            </a:endParaRPr>
          </a:p>
          <a:p>
            <a:r>
              <a:rPr lang="ja-JP" altLang="en-US" sz="2400" dirty="0" smtClean="0">
                <a:solidFill>
                  <a:schemeClr val="bg1"/>
                </a:solidFill>
              </a:rPr>
              <a:t>　　　ばかだね　</a:t>
            </a:r>
            <a:r>
              <a:rPr lang="ja-JP" altLang="en-US" sz="2400" dirty="0" smtClean="0">
                <a:solidFill>
                  <a:srgbClr val="FFFF00"/>
                </a:solidFill>
              </a:rPr>
              <a:t>依存症ないよ（笑）</a:t>
            </a:r>
            <a:endParaRPr lang="en-US" altLang="ja-JP" sz="2400" dirty="0" smtClean="0">
              <a:solidFill>
                <a:srgbClr val="FFFF00"/>
              </a:solidFill>
            </a:endParaRPr>
          </a:p>
          <a:p>
            <a:endParaRPr lang="en-US" altLang="ja-JP" sz="1200" dirty="0" smtClean="0">
              <a:solidFill>
                <a:schemeClr val="bg1"/>
              </a:solidFill>
            </a:endParaRPr>
          </a:p>
          <a:p>
            <a:endParaRPr lang="en-US" altLang="ja-JP" sz="1200" dirty="0" smtClean="0">
              <a:solidFill>
                <a:schemeClr val="bg1"/>
              </a:solidFill>
            </a:endParaRPr>
          </a:p>
          <a:p>
            <a:r>
              <a:rPr lang="ja-JP" altLang="en-US" sz="2400" dirty="0" smtClean="0">
                <a:solidFill>
                  <a:schemeClr val="bg1"/>
                </a:solidFill>
              </a:rPr>
              <a:t>１３　「名無しさん」　１０－０７　０２：４８</a:t>
            </a:r>
            <a:endParaRPr lang="en-US" altLang="ja-JP" sz="2400" dirty="0" smtClean="0">
              <a:solidFill>
                <a:schemeClr val="bg1"/>
              </a:solidFill>
            </a:endParaRPr>
          </a:p>
          <a:p>
            <a:r>
              <a:rPr lang="ja-JP" altLang="en-US" sz="2400" dirty="0" smtClean="0">
                <a:solidFill>
                  <a:schemeClr val="bg1"/>
                </a:solidFill>
              </a:rPr>
              <a:t>　　　なんで掲示板に書く　　やぁのせいで厳しくなったら沈めるからよ</a:t>
            </a:r>
            <a:endParaRPr lang="ja-JP" altLang="en-US" sz="2400" dirty="0">
              <a:solidFill>
                <a:schemeClr val="bg1"/>
              </a:solidFill>
            </a:endParaRPr>
          </a:p>
        </p:txBody>
      </p:sp>
      <p:cxnSp>
        <p:nvCxnSpPr>
          <p:cNvPr id="5" name="直線コネクタ 4"/>
          <p:cNvCxnSpPr/>
          <p:nvPr/>
        </p:nvCxnSpPr>
        <p:spPr>
          <a:xfrm>
            <a:off x="2355003" y="1476210"/>
            <a:ext cx="1230086"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2355003" y="2584995"/>
            <a:ext cx="3336113"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723331" y="4451860"/>
            <a:ext cx="1910687"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2165902" y="5557891"/>
            <a:ext cx="2174086" cy="14516"/>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97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583408" y="0"/>
            <a:ext cx="7977184" cy="700192"/>
          </a:xfrm>
          <a:prstGeom prst="rect">
            <a:avLst/>
          </a:prstGeom>
          <a:noFill/>
        </p:spPr>
        <p:txBody>
          <a:bodyPr wrap="none" lIns="68580" tIns="34290" rIns="68580" bIns="34290" rtlCol="0">
            <a:spAutoFit/>
          </a:bodyPr>
          <a:lstStyle/>
          <a:p>
            <a:r>
              <a:rPr lang="ja-JP" altLang="en-US" sz="4100" dirty="0" smtClean="0">
                <a:solidFill>
                  <a:srgbClr val="FFC000"/>
                </a:solidFill>
              </a:rPr>
              <a:t>偽情報はネット上にあふれている！</a:t>
            </a:r>
            <a:endParaRPr lang="ja-JP" altLang="en-US" sz="4100" dirty="0">
              <a:solidFill>
                <a:srgbClr val="FFC000"/>
              </a:solidFill>
            </a:endParaRPr>
          </a:p>
        </p:txBody>
      </p:sp>
      <p:sp>
        <p:nvSpPr>
          <p:cNvPr id="10" name="正方形/長方形 9"/>
          <p:cNvSpPr/>
          <p:nvPr/>
        </p:nvSpPr>
        <p:spPr>
          <a:xfrm>
            <a:off x="-7015" y="840872"/>
            <a:ext cx="9144000" cy="5958113"/>
          </a:xfrm>
          <a:prstGeom prst="rect">
            <a:avLst/>
          </a:prstGeom>
        </p:spPr>
        <p:style>
          <a:lnRef idx="2">
            <a:schemeClr val="accent6"/>
          </a:lnRef>
          <a:fillRef idx="1">
            <a:schemeClr val="lt1"/>
          </a:fillRef>
          <a:effectRef idx="0">
            <a:schemeClr val="accent6"/>
          </a:effectRef>
          <a:fontRef idx="minor">
            <a:schemeClr val="dk1"/>
          </a:fontRef>
        </p:style>
        <p:txBody>
          <a:bodyPr lIns="68580" tIns="34290" rIns="68580" bIns="34290" rtlCol="0" anchor="ctr"/>
          <a:lstStyle/>
          <a:p>
            <a:r>
              <a:rPr lang="en-US" altLang="ja-JP" sz="2100" dirty="0" smtClean="0"/>
              <a:t>[</a:t>
            </a:r>
            <a:r>
              <a:rPr lang="en-US" altLang="ja-JP" sz="2100" dirty="0" err="1" smtClean="0"/>
              <a:t>GeeHIGHness</a:t>
            </a:r>
            <a:r>
              <a:rPr lang="ja-JP" altLang="en-US" sz="2100" dirty="0" err="1" smtClean="0"/>
              <a:t>さん</a:t>
            </a:r>
            <a:r>
              <a:rPr lang="en-US" altLang="ja-JP" sz="2100" dirty="0" smtClean="0"/>
              <a:t>(</a:t>
            </a:r>
            <a:r>
              <a:rPr lang="ja-JP" altLang="en-US" sz="2100" dirty="0" smtClean="0"/>
              <a:t>ニューヨーク</a:t>
            </a:r>
            <a:r>
              <a:rPr lang="en-US" altLang="ja-JP" sz="2100" dirty="0" smtClean="0"/>
              <a:t>)</a:t>
            </a:r>
            <a:r>
              <a:rPr lang="ja-JP" altLang="en-US" sz="2100" dirty="0" smtClean="0"/>
              <a:t>］</a:t>
            </a:r>
            <a:endParaRPr lang="en-US" altLang="ja-JP" sz="2100" dirty="0" smtClean="0"/>
          </a:p>
          <a:p>
            <a:r>
              <a:rPr lang="ja-JP" altLang="en-US" sz="2100" dirty="0" smtClean="0"/>
              <a:t>　　</a:t>
            </a:r>
            <a:r>
              <a:rPr lang="en-US" altLang="ja-JP" sz="2100" dirty="0" smtClean="0"/>
              <a:t>Welcome to America.</a:t>
            </a:r>
          </a:p>
          <a:p>
            <a:r>
              <a:rPr lang="ja-JP" altLang="en-US" sz="2100" dirty="0" smtClean="0"/>
              <a:t>　　ダルビッシュのために最高のマリファナを取っておこう</a:t>
            </a:r>
            <a:endParaRPr lang="en-US" altLang="ja-JP" sz="2100" dirty="0" smtClean="0"/>
          </a:p>
          <a:p>
            <a:endParaRPr lang="en-US" altLang="ja-JP" sz="1200" dirty="0" smtClean="0"/>
          </a:p>
          <a:p>
            <a:r>
              <a:rPr lang="ja-JP" altLang="en-US" sz="2100" dirty="0" smtClean="0"/>
              <a:t>［</a:t>
            </a:r>
            <a:r>
              <a:rPr lang="en-US" altLang="ja-JP" sz="2100" dirty="0" smtClean="0"/>
              <a:t>mj3141</a:t>
            </a:r>
            <a:r>
              <a:rPr lang="ja-JP" altLang="en-US" sz="2100" dirty="0" smtClean="0"/>
              <a:t>さん］</a:t>
            </a:r>
            <a:endParaRPr lang="en-US" altLang="ja-JP" sz="2100" dirty="0" smtClean="0"/>
          </a:p>
          <a:p>
            <a:r>
              <a:rPr lang="ja-JP" altLang="en-US" sz="2100" dirty="0" smtClean="0"/>
              <a:t>　　日本人はとってもナイーブ</a:t>
            </a:r>
            <a:r>
              <a:rPr lang="en-US" altLang="ja-JP" sz="2100" dirty="0" smtClean="0"/>
              <a:t>(</a:t>
            </a:r>
            <a:r>
              <a:rPr lang="ja-JP" altLang="en-US" sz="2100" dirty="0" smtClean="0"/>
              <a:t>バカという意味、海外では使わない方がいい</a:t>
            </a:r>
            <a:r>
              <a:rPr lang="en-US" altLang="ja-JP" sz="2100" dirty="0" smtClean="0"/>
              <a:t>)</a:t>
            </a:r>
          </a:p>
          <a:p>
            <a:r>
              <a:rPr lang="ja-JP" altLang="en-US" sz="2100" dirty="0" smtClean="0"/>
              <a:t>　　なんだなぁ</a:t>
            </a:r>
            <a:endParaRPr lang="en-US" altLang="ja-JP" sz="2100" dirty="0" smtClean="0"/>
          </a:p>
          <a:p>
            <a:endParaRPr lang="en-US" altLang="ja-JP" sz="1200" dirty="0" smtClean="0"/>
          </a:p>
          <a:p>
            <a:r>
              <a:rPr lang="ja-JP" altLang="en-US" sz="2100" dirty="0" smtClean="0"/>
              <a:t>［</a:t>
            </a:r>
            <a:r>
              <a:rPr lang="en-US" altLang="ja-JP" sz="2100" dirty="0" err="1" smtClean="0"/>
              <a:t>Da</a:t>
            </a:r>
            <a:r>
              <a:rPr lang="en-US" altLang="ja-JP" sz="2100" dirty="0" smtClean="0"/>
              <a:t> </a:t>
            </a:r>
            <a:r>
              <a:rPr lang="en-US" altLang="ja-JP" sz="2100" dirty="0" err="1" smtClean="0"/>
              <a:t>Reapa</a:t>
            </a:r>
            <a:r>
              <a:rPr lang="ja-JP" altLang="en-US" sz="2100" dirty="0" smtClean="0"/>
              <a:t>さん］</a:t>
            </a:r>
            <a:endParaRPr lang="en-US" altLang="ja-JP" sz="2100" dirty="0" smtClean="0"/>
          </a:p>
          <a:p>
            <a:r>
              <a:rPr lang="ja-JP" altLang="en-US" sz="2100" dirty="0" smtClean="0"/>
              <a:t>　　日本人だってマリファナは合法化しようって言ってるんだね</a:t>
            </a:r>
            <a:endParaRPr lang="en-US" altLang="ja-JP" sz="2100" dirty="0" smtClean="0"/>
          </a:p>
          <a:p>
            <a:endParaRPr lang="en-US" altLang="ja-JP" sz="1200" dirty="0" smtClean="0"/>
          </a:p>
          <a:p>
            <a:r>
              <a:rPr lang="ja-JP" altLang="en-US" sz="2100" dirty="0" smtClean="0"/>
              <a:t>［</a:t>
            </a:r>
            <a:r>
              <a:rPr lang="en-US" altLang="ja-JP" sz="2100" dirty="0" smtClean="0"/>
              <a:t>Rational</a:t>
            </a:r>
            <a:r>
              <a:rPr lang="ja-JP" altLang="en-US" sz="2100" dirty="0" err="1" smtClean="0"/>
              <a:t>さん</a:t>
            </a:r>
            <a:r>
              <a:rPr lang="en-US" altLang="ja-JP" sz="2100" dirty="0" smtClean="0"/>
              <a:t>(</a:t>
            </a:r>
            <a:r>
              <a:rPr lang="ja-JP" altLang="en-US" sz="2100" dirty="0" smtClean="0"/>
              <a:t>オレゴン州</a:t>
            </a:r>
            <a:r>
              <a:rPr lang="en-US" altLang="ja-JP" sz="2100" dirty="0" smtClean="0"/>
              <a:t>)</a:t>
            </a:r>
            <a:r>
              <a:rPr lang="ja-JP" altLang="en-US" sz="2100" dirty="0" smtClean="0"/>
              <a:t>］</a:t>
            </a:r>
            <a:endParaRPr lang="en-US" altLang="ja-JP" sz="2100" dirty="0" smtClean="0"/>
          </a:p>
          <a:p>
            <a:r>
              <a:rPr lang="ja-JP" altLang="en-US" sz="2100" dirty="0" smtClean="0"/>
              <a:t>　　彼は大麻をサポートすべきだね</a:t>
            </a:r>
            <a:endParaRPr lang="en-US" altLang="ja-JP" sz="2100" dirty="0" smtClean="0"/>
          </a:p>
          <a:p>
            <a:r>
              <a:rPr lang="ja-JP" altLang="en-US" sz="2100" dirty="0" smtClean="0"/>
              <a:t>　　大麻はアルコール、タバコ、カフェイン、ファストフード、</a:t>
            </a:r>
            <a:endParaRPr lang="en-US" altLang="ja-JP" sz="2100" dirty="0" smtClean="0"/>
          </a:p>
          <a:p>
            <a:r>
              <a:rPr lang="ja-JP" altLang="en-US" sz="2100" dirty="0" smtClean="0"/>
              <a:t>　　大衆薬なんかより安全だから</a:t>
            </a:r>
            <a:endParaRPr lang="ja-JP" altLang="en-US" sz="2100" dirty="0"/>
          </a:p>
        </p:txBody>
      </p:sp>
      <p:sp>
        <p:nvSpPr>
          <p:cNvPr id="4" name="角丸四角形 3"/>
          <p:cNvSpPr/>
          <p:nvPr/>
        </p:nvSpPr>
        <p:spPr>
          <a:xfrm rot="20457863">
            <a:off x="231820" y="2203874"/>
            <a:ext cx="8666329" cy="1839115"/>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rgbClr val="FF0000"/>
                </a:solidFill>
                <a:latin typeface="ＤＨＰ特太ゴシック体" panose="020B0500000000000000" pitchFamily="50" charset="-128"/>
                <a:ea typeface="ＤＨＰ特太ゴシック体" panose="020B0500000000000000" pitchFamily="50" charset="-128"/>
              </a:rPr>
              <a:t>ネット情報、</a:t>
            </a:r>
            <a:endParaRPr kumimoji="1" lang="en-US" altLang="ja-JP" sz="4000" dirty="0" smtClean="0">
              <a:solidFill>
                <a:srgbClr val="FF0000"/>
              </a:solidFill>
              <a:latin typeface="ＤＨＰ特太ゴシック体" panose="020B0500000000000000" pitchFamily="50" charset="-128"/>
              <a:ea typeface="ＤＨＰ特太ゴシック体" panose="020B0500000000000000" pitchFamily="50" charset="-128"/>
            </a:endParaRPr>
          </a:p>
          <a:p>
            <a:pPr algn="ctr"/>
            <a:endParaRPr kumimoji="1" lang="en-US" altLang="ja-JP" sz="1200" dirty="0" smtClean="0">
              <a:solidFill>
                <a:srgbClr val="FF0000"/>
              </a:solidFill>
              <a:latin typeface="ＤＨＰ特太ゴシック体" panose="020B0500000000000000" pitchFamily="50" charset="-128"/>
              <a:ea typeface="ＤＨＰ特太ゴシック体" panose="020B0500000000000000" pitchFamily="50" charset="-128"/>
            </a:endParaRPr>
          </a:p>
          <a:p>
            <a:pPr algn="ctr"/>
            <a:r>
              <a:rPr lang="ja-JP" altLang="en-US" sz="4000" dirty="0">
                <a:solidFill>
                  <a:srgbClr val="FF0000"/>
                </a:solidFill>
                <a:latin typeface="ＤＨＰ特太ゴシック体" panose="020B0500000000000000" pitchFamily="50" charset="-128"/>
                <a:ea typeface="ＤＨＰ特太ゴシック体" panose="020B0500000000000000" pitchFamily="50" charset="-128"/>
              </a:rPr>
              <a:t>本物と偽物</a:t>
            </a:r>
            <a:r>
              <a:rPr lang="ja-JP" altLang="en-US" sz="4000" dirty="0" smtClean="0">
                <a:solidFill>
                  <a:srgbClr val="FF0000"/>
                </a:solidFill>
                <a:latin typeface="ＤＨＰ特太ゴシック体" panose="020B0500000000000000" pitchFamily="50" charset="-128"/>
                <a:ea typeface="ＤＨＰ特太ゴシック体" panose="020B0500000000000000" pitchFamily="50" charset="-128"/>
              </a:rPr>
              <a:t>を</a:t>
            </a:r>
            <a:r>
              <a:rPr lang="en-US" altLang="ja-JP" sz="4000" dirty="0" smtClean="0">
                <a:solidFill>
                  <a:srgbClr val="FF0000"/>
                </a:solidFill>
                <a:latin typeface="ＤＨＰ特太ゴシック体" panose="020B0500000000000000" pitchFamily="50" charset="-128"/>
                <a:ea typeface="ＤＨＰ特太ゴシック体" panose="020B0500000000000000" pitchFamily="50" charset="-128"/>
              </a:rPr>
              <a:t>｢</a:t>
            </a:r>
            <a:r>
              <a:rPr lang="ja-JP" altLang="en-US" sz="4000" dirty="0" smtClean="0">
                <a:solidFill>
                  <a:srgbClr val="FF0000"/>
                </a:solidFill>
                <a:latin typeface="ＤＨＰ特太ゴシック体" panose="020B0500000000000000" pitchFamily="50" charset="-128"/>
                <a:ea typeface="ＤＨＰ特太ゴシック体" panose="020B0500000000000000" pitchFamily="50" charset="-128"/>
              </a:rPr>
              <a:t>見分ける力</a:t>
            </a:r>
            <a:r>
              <a:rPr lang="en-US" altLang="ja-JP" sz="4000" dirty="0" smtClean="0">
                <a:solidFill>
                  <a:srgbClr val="FF0000"/>
                </a:solidFill>
                <a:latin typeface="ＤＨＰ特太ゴシック体" panose="020B0500000000000000" pitchFamily="50" charset="-128"/>
                <a:ea typeface="ＤＨＰ特太ゴシック体" panose="020B0500000000000000" pitchFamily="50" charset="-128"/>
              </a:rPr>
              <a:t>｣</a:t>
            </a:r>
            <a:r>
              <a:rPr lang="ja-JP" altLang="en-US" sz="4000" dirty="0" smtClean="0">
                <a:solidFill>
                  <a:srgbClr val="FF0000"/>
                </a:solidFill>
                <a:latin typeface="ＤＨＰ特太ゴシック体" panose="020B0500000000000000" pitchFamily="50" charset="-128"/>
                <a:ea typeface="ＤＨＰ特太ゴシック体" panose="020B0500000000000000" pitchFamily="50" charset="-128"/>
              </a:rPr>
              <a:t>を！</a:t>
            </a:r>
            <a:endParaRPr kumimoji="1" lang="ja-JP" altLang="en-US" sz="4000" dirty="0">
              <a:solidFill>
                <a:srgbClr val="FF0000"/>
              </a:solidFill>
              <a:latin typeface="ＤＨＰ特太ゴシック体" panose="020B0500000000000000" pitchFamily="50" charset="-128"/>
              <a:ea typeface="ＤＨＰ特太ゴシック体" panose="020B0500000000000000" pitchFamily="50" charset="-128"/>
            </a:endParaRPr>
          </a:p>
        </p:txBody>
      </p:sp>
    </p:spTree>
    <p:extLst>
      <p:ext uri="{BB962C8B-B14F-4D97-AF65-F5344CB8AC3E}">
        <p14:creationId xmlns:p14="http://schemas.microsoft.com/office/powerpoint/2010/main" val="387557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8" name="グループ化 47"/>
          <p:cNvGrpSpPr/>
          <p:nvPr/>
        </p:nvGrpSpPr>
        <p:grpSpPr>
          <a:xfrm>
            <a:off x="484907" y="1312050"/>
            <a:ext cx="1454728" cy="748145"/>
            <a:chOff x="484907" y="1039090"/>
            <a:chExt cx="1454728" cy="748145"/>
          </a:xfrm>
        </p:grpSpPr>
        <p:sp>
          <p:nvSpPr>
            <p:cNvPr id="38" name="テキスト ボックス 37"/>
            <p:cNvSpPr txBox="1"/>
            <p:nvPr/>
          </p:nvSpPr>
          <p:spPr>
            <a:xfrm>
              <a:off x="651164" y="1066800"/>
              <a:ext cx="1107996" cy="646331"/>
            </a:xfrm>
            <a:prstGeom prst="rect">
              <a:avLst/>
            </a:prstGeom>
            <a:noFill/>
          </p:spPr>
          <p:txBody>
            <a:bodyPr wrap="none" rtlCol="0">
              <a:spAutoFit/>
            </a:bodyPr>
            <a:lstStyle/>
            <a:p>
              <a:r>
                <a:rPr lang="ja-JP" altLang="en-US" sz="3600" dirty="0" smtClean="0">
                  <a:solidFill>
                    <a:schemeClr val="bg1"/>
                  </a:solidFill>
                </a:rPr>
                <a:t>耐性</a:t>
              </a:r>
              <a:endParaRPr kumimoji="1" lang="ja-JP" altLang="en-US" sz="3600" dirty="0">
                <a:solidFill>
                  <a:schemeClr val="bg1"/>
                </a:solidFill>
              </a:endParaRPr>
            </a:p>
          </p:txBody>
        </p:sp>
        <p:sp>
          <p:nvSpPr>
            <p:cNvPr id="47" name="角丸四角形 46"/>
            <p:cNvSpPr/>
            <p:nvPr/>
          </p:nvSpPr>
          <p:spPr>
            <a:xfrm>
              <a:off x="484907" y="1039090"/>
              <a:ext cx="1454728" cy="748145"/>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57" name="グループ化 56"/>
          <p:cNvGrpSpPr/>
          <p:nvPr/>
        </p:nvGrpSpPr>
        <p:grpSpPr>
          <a:xfrm>
            <a:off x="3762456" y="1098645"/>
            <a:ext cx="2078182" cy="858981"/>
            <a:chOff x="3075709" y="775854"/>
            <a:chExt cx="2078182" cy="858981"/>
          </a:xfrm>
        </p:grpSpPr>
        <p:sp>
          <p:nvSpPr>
            <p:cNvPr id="39" name="テキスト ボックス 38"/>
            <p:cNvSpPr txBox="1"/>
            <p:nvPr/>
          </p:nvSpPr>
          <p:spPr>
            <a:xfrm>
              <a:off x="3325092" y="872836"/>
              <a:ext cx="1569660" cy="646331"/>
            </a:xfrm>
            <a:prstGeom prst="rect">
              <a:avLst/>
            </a:prstGeom>
            <a:noFill/>
          </p:spPr>
          <p:txBody>
            <a:bodyPr wrap="none" rtlCol="0">
              <a:spAutoFit/>
            </a:bodyPr>
            <a:lstStyle/>
            <a:p>
              <a:r>
                <a:rPr kumimoji="1" lang="ja-JP" altLang="en-US" sz="3600" dirty="0" smtClean="0">
                  <a:solidFill>
                    <a:schemeClr val="bg1"/>
                  </a:solidFill>
                </a:rPr>
                <a:t>依存性</a:t>
              </a:r>
              <a:endParaRPr kumimoji="1" lang="ja-JP" altLang="en-US" sz="3600" dirty="0">
                <a:solidFill>
                  <a:schemeClr val="bg1"/>
                </a:solidFill>
              </a:endParaRPr>
            </a:p>
          </p:txBody>
        </p:sp>
        <p:sp>
          <p:nvSpPr>
            <p:cNvPr id="49" name="角丸四角形 48"/>
            <p:cNvSpPr/>
            <p:nvPr/>
          </p:nvSpPr>
          <p:spPr>
            <a:xfrm>
              <a:off x="3075709" y="775854"/>
              <a:ext cx="2078182" cy="858981"/>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58" name="グループ化 57"/>
          <p:cNvGrpSpPr/>
          <p:nvPr/>
        </p:nvGrpSpPr>
        <p:grpSpPr>
          <a:xfrm>
            <a:off x="6082153" y="1658404"/>
            <a:ext cx="2493818" cy="858981"/>
            <a:chOff x="5846618" y="1717964"/>
            <a:chExt cx="2493818" cy="858981"/>
          </a:xfrm>
        </p:grpSpPr>
        <p:sp>
          <p:nvSpPr>
            <p:cNvPr id="40" name="テキスト ボックス 39"/>
            <p:cNvSpPr txBox="1"/>
            <p:nvPr/>
          </p:nvSpPr>
          <p:spPr>
            <a:xfrm>
              <a:off x="5985165" y="1856509"/>
              <a:ext cx="2262158" cy="646331"/>
            </a:xfrm>
            <a:prstGeom prst="rect">
              <a:avLst/>
            </a:prstGeom>
            <a:noFill/>
          </p:spPr>
          <p:txBody>
            <a:bodyPr wrap="none" rtlCol="0">
              <a:spAutoFit/>
            </a:bodyPr>
            <a:lstStyle/>
            <a:p>
              <a:r>
                <a:rPr kumimoji="1" lang="ja-JP" altLang="en-US" sz="3600" dirty="0" smtClean="0">
                  <a:solidFill>
                    <a:schemeClr val="bg1"/>
                  </a:solidFill>
                </a:rPr>
                <a:t>幻覚・幻聴</a:t>
              </a:r>
              <a:endParaRPr kumimoji="1" lang="ja-JP" altLang="en-US" sz="3600" dirty="0">
                <a:solidFill>
                  <a:schemeClr val="bg1"/>
                </a:solidFill>
              </a:endParaRPr>
            </a:p>
          </p:txBody>
        </p:sp>
        <p:sp>
          <p:nvSpPr>
            <p:cNvPr id="50" name="角丸四角形 49"/>
            <p:cNvSpPr/>
            <p:nvPr/>
          </p:nvSpPr>
          <p:spPr>
            <a:xfrm>
              <a:off x="5846618" y="1717964"/>
              <a:ext cx="2493818" cy="858981"/>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60" name="グループ化 59"/>
          <p:cNvGrpSpPr/>
          <p:nvPr/>
        </p:nvGrpSpPr>
        <p:grpSpPr>
          <a:xfrm>
            <a:off x="2383006" y="1907785"/>
            <a:ext cx="1357745" cy="858981"/>
            <a:chOff x="1648691" y="1967345"/>
            <a:chExt cx="1357745" cy="858981"/>
          </a:xfrm>
        </p:grpSpPr>
        <p:sp>
          <p:nvSpPr>
            <p:cNvPr id="41" name="テキスト ボックス 40"/>
            <p:cNvSpPr txBox="1"/>
            <p:nvPr/>
          </p:nvSpPr>
          <p:spPr>
            <a:xfrm>
              <a:off x="1787238" y="2078182"/>
              <a:ext cx="1107996" cy="646331"/>
            </a:xfrm>
            <a:prstGeom prst="rect">
              <a:avLst/>
            </a:prstGeom>
            <a:noFill/>
          </p:spPr>
          <p:txBody>
            <a:bodyPr wrap="none" rtlCol="0">
              <a:spAutoFit/>
            </a:bodyPr>
            <a:lstStyle/>
            <a:p>
              <a:r>
                <a:rPr kumimoji="1" lang="ja-JP" altLang="en-US" sz="3600" dirty="0" smtClean="0">
                  <a:solidFill>
                    <a:schemeClr val="bg1"/>
                  </a:solidFill>
                </a:rPr>
                <a:t>錯乱</a:t>
              </a:r>
              <a:endParaRPr kumimoji="1" lang="ja-JP" altLang="en-US" sz="3600" dirty="0">
                <a:solidFill>
                  <a:schemeClr val="bg1"/>
                </a:solidFill>
              </a:endParaRPr>
            </a:p>
          </p:txBody>
        </p:sp>
        <p:sp>
          <p:nvSpPr>
            <p:cNvPr id="53" name="角丸四角形 52"/>
            <p:cNvSpPr/>
            <p:nvPr/>
          </p:nvSpPr>
          <p:spPr>
            <a:xfrm>
              <a:off x="1648691" y="1967345"/>
              <a:ext cx="1357745" cy="858981"/>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61" name="グループ化 60"/>
          <p:cNvGrpSpPr/>
          <p:nvPr/>
        </p:nvGrpSpPr>
        <p:grpSpPr>
          <a:xfrm>
            <a:off x="2309551" y="2892089"/>
            <a:ext cx="6317673" cy="1482436"/>
            <a:chOff x="2826326" y="2660073"/>
            <a:chExt cx="6317673" cy="1482436"/>
          </a:xfrm>
        </p:grpSpPr>
        <p:sp>
          <p:nvSpPr>
            <p:cNvPr id="44" name="テキスト ボックス 43"/>
            <p:cNvSpPr txBox="1"/>
            <p:nvPr/>
          </p:nvSpPr>
          <p:spPr>
            <a:xfrm>
              <a:off x="2978716" y="2784759"/>
              <a:ext cx="3348994" cy="646331"/>
            </a:xfrm>
            <a:prstGeom prst="rect">
              <a:avLst/>
            </a:prstGeom>
            <a:noFill/>
          </p:spPr>
          <p:txBody>
            <a:bodyPr wrap="none" rtlCol="0">
              <a:spAutoFit/>
            </a:bodyPr>
            <a:lstStyle/>
            <a:p>
              <a:r>
                <a:rPr kumimoji="1" lang="ja-JP" altLang="en-US" sz="3600" dirty="0" smtClean="0">
                  <a:solidFill>
                    <a:schemeClr val="bg1"/>
                  </a:solidFill>
                </a:rPr>
                <a:t>脳が刺激を記憶</a:t>
              </a:r>
              <a:endParaRPr kumimoji="1" lang="ja-JP" altLang="en-US" sz="3600" dirty="0">
                <a:solidFill>
                  <a:schemeClr val="bg1"/>
                </a:solidFill>
              </a:endParaRPr>
            </a:p>
          </p:txBody>
        </p:sp>
        <p:sp>
          <p:nvSpPr>
            <p:cNvPr id="45" name="テキスト ボックス 44"/>
            <p:cNvSpPr txBox="1"/>
            <p:nvPr/>
          </p:nvSpPr>
          <p:spPr>
            <a:xfrm>
              <a:off x="3089570" y="3380505"/>
              <a:ext cx="5971507" cy="646331"/>
            </a:xfrm>
            <a:prstGeom prst="rect">
              <a:avLst/>
            </a:prstGeom>
            <a:noFill/>
          </p:spPr>
          <p:txBody>
            <a:bodyPr wrap="none" rtlCol="0">
              <a:spAutoFit/>
            </a:bodyPr>
            <a:lstStyle/>
            <a:p>
              <a:r>
                <a:rPr kumimoji="1" lang="ja-JP" altLang="en-US" sz="3600" dirty="0" smtClean="0">
                  <a:solidFill>
                    <a:schemeClr val="bg1"/>
                  </a:solidFill>
                </a:rPr>
                <a:t>（意思の力ではやめられない）</a:t>
              </a:r>
              <a:endParaRPr kumimoji="1" lang="ja-JP" altLang="en-US" sz="3600" dirty="0">
                <a:solidFill>
                  <a:schemeClr val="bg1"/>
                </a:solidFill>
              </a:endParaRPr>
            </a:p>
          </p:txBody>
        </p:sp>
        <p:sp>
          <p:nvSpPr>
            <p:cNvPr id="54" name="角丸四角形 53"/>
            <p:cNvSpPr/>
            <p:nvPr/>
          </p:nvSpPr>
          <p:spPr>
            <a:xfrm>
              <a:off x="2826326" y="2660073"/>
              <a:ext cx="6317673" cy="1482436"/>
            </a:xfrm>
            <a:prstGeom prst="roundRect">
              <a:avLst>
                <a:gd name="adj" fmla="val 11994"/>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62" name="グループ化 61"/>
          <p:cNvGrpSpPr/>
          <p:nvPr/>
        </p:nvGrpSpPr>
        <p:grpSpPr>
          <a:xfrm>
            <a:off x="235527" y="4487014"/>
            <a:ext cx="7467600" cy="858981"/>
            <a:chOff x="235527" y="4364182"/>
            <a:chExt cx="7467600" cy="858981"/>
          </a:xfrm>
        </p:grpSpPr>
        <p:sp>
          <p:nvSpPr>
            <p:cNvPr id="46" name="テキスト ボックス 45"/>
            <p:cNvSpPr txBox="1"/>
            <p:nvPr/>
          </p:nvSpPr>
          <p:spPr>
            <a:xfrm>
              <a:off x="387905" y="4475068"/>
              <a:ext cx="7124066" cy="646331"/>
            </a:xfrm>
            <a:prstGeom prst="rect">
              <a:avLst/>
            </a:prstGeom>
            <a:noFill/>
          </p:spPr>
          <p:txBody>
            <a:bodyPr wrap="none" rtlCol="0">
              <a:spAutoFit/>
            </a:bodyPr>
            <a:lstStyle/>
            <a:p>
              <a:r>
                <a:rPr kumimoji="1" lang="ja-JP" altLang="en-US" sz="3600" dirty="0" smtClean="0">
                  <a:solidFill>
                    <a:schemeClr val="bg1"/>
                  </a:solidFill>
                </a:rPr>
                <a:t>数ヶ月で危険度が激変</a:t>
              </a:r>
              <a:r>
                <a:rPr kumimoji="1" lang="en-US" altLang="ja-JP" sz="3600" dirty="0" smtClean="0">
                  <a:solidFill>
                    <a:schemeClr val="bg1"/>
                  </a:solidFill>
                </a:rPr>
                <a:t>(</a:t>
              </a:r>
              <a:r>
                <a:rPr kumimoji="1" lang="ja-JP" altLang="en-US" sz="3600" dirty="0" smtClean="0">
                  <a:solidFill>
                    <a:schemeClr val="bg1"/>
                  </a:solidFill>
                </a:rPr>
                <a:t>マウス実験</a:t>
              </a:r>
              <a:r>
                <a:rPr kumimoji="1" lang="en-US" altLang="ja-JP" sz="3600" dirty="0" smtClean="0">
                  <a:solidFill>
                    <a:schemeClr val="bg1"/>
                  </a:solidFill>
                </a:rPr>
                <a:t>)</a:t>
              </a:r>
              <a:endParaRPr kumimoji="1" lang="ja-JP" altLang="en-US" sz="3600" dirty="0">
                <a:solidFill>
                  <a:schemeClr val="bg1"/>
                </a:solidFill>
              </a:endParaRPr>
            </a:p>
          </p:txBody>
        </p:sp>
        <p:sp>
          <p:nvSpPr>
            <p:cNvPr id="55" name="角丸四角形 54"/>
            <p:cNvSpPr/>
            <p:nvPr/>
          </p:nvSpPr>
          <p:spPr>
            <a:xfrm>
              <a:off x="235527" y="4364182"/>
              <a:ext cx="7467600" cy="858981"/>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grpSp>
        <p:nvGrpSpPr>
          <p:cNvPr id="63" name="グループ化 62"/>
          <p:cNvGrpSpPr/>
          <p:nvPr/>
        </p:nvGrpSpPr>
        <p:grpSpPr>
          <a:xfrm>
            <a:off x="2216727" y="5526106"/>
            <a:ext cx="6636328" cy="1302327"/>
            <a:chOff x="2216727" y="5403274"/>
            <a:chExt cx="6636328" cy="1302327"/>
          </a:xfrm>
        </p:grpSpPr>
        <p:sp>
          <p:nvSpPr>
            <p:cNvPr id="43" name="テキスト ボックス 42"/>
            <p:cNvSpPr txBox="1"/>
            <p:nvPr/>
          </p:nvSpPr>
          <p:spPr>
            <a:xfrm>
              <a:off x="2673914" y="5477378"/>
              <a:ext cx="5634876" cy="1200329"/>
            </a:xfrm>
            <a:prstGeom prst="rect">
              <a:avLst/>
            </a:prstGeom>
            <a:noFill/>
          </p:spPr>
          <p:txBody>
            <a:bodyPr wrap="none" rtlCol="0">
              <a:spAutoFit/>
            </a:bodyPr>
            <a:lstStyle/>
            <a:p>
              <a:r>
                <a:rPr kumimoji="1" lang="ja-JP" altLang="en-US" sz="3600" dirty="0" smtClean="0">
                  <a:solidFill>
                    <a:srgbClr val="FFFF00"/>
                  </a:solidFill>
                </a:rPr>
                <a:t>「依存」</a:t>
              </a:r>
              <a:r>
                <a:rPr kumimoji="1" lang="ja-JP" altLang="en-US" sz="3600" dirty="0" smtClean="0">
                  <a:solidFill>
                    <a:schemeClr val="bg1"/>
                  </a:solidFill>
                </a:rPr>
                <a:t>に陥る際の心理状態</a:t>
              </a:r>
              <a:endParaRPr kumimoji="1" lang="en-US" altLang="ja-JP" sz="3600" dirty="0" smtClean="0">
                <a:solidFill>
                  <a:schemeClr val="bg1"/>
                </a:solidFill>
              </a:endParaRPr>
            </a:p>
            <a:p>
              <a:r>
                <a:rPr lang="ja-JP" altLang="en-US" sz="3600" dirty="0" smtClean="0">
                  <a:solidFill>
                    <a:schemeClr val="bg1"/>
                  </a:solidFill>
                </a:rPr>
                <a:t>（</a:t>
              </a:r>
              <a:r>
                <a:rPr lang="ja-JP" altLang="en-US" sz="3600" dirty="0" smtClean="0">
                  <a:solidFill>
                    <a:srgbClr val="FFFF00"/>
                  </a:solidFill>
                </a:rPr>
                <a:t>自己肯定感の低さ・寂しさ</a:t>
              </a:r>
              <a:r>
                <a:rPr lang="ja-JP" altLang="en-US" sz="3600" dirty="0" smtClean="0">
                  <a:solidFill>
                    <a:schemeClr val="bg1"/>
                  </a:solidFill>
                </a:rPr>
                <a:t>）</a:t>
              </a:r>
              <a:endParaRPr kumimoji="1" lang="ja-JP" altLang="en-US" sz="3600" dirty="0">
                <a:solidFill>
                  <a:schemeClr val="bg1"/>
                </a:solidFill>
              </a:endParaRPr>
            </a:p>
          </p:txBody>
        </p:sp>
        <p:sp>
          <p:nvSpPr>
            <p:cNvPr id="56" name="角丸四角形 55"/>
            <p:cNvSpPr/>
            <p:nvPr/>
          </p:nvSpPr>
          <p:spPr>
            <a:xfrm>
              <a:off x="2216727" y="5403274"/>
              <a:ext cx="6636328" cy="1302327"/>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cxnSp>
        <p:nvCxnSpPr>
          <p:cNvPr id="66" name="直線コネクタ 65"/>
          <p:cNvCxnSpPr>
            <a:stCxn id="47" idx="3"/>
            <a:endCxn id="49" idx="1"/>
          </p:cNvCxnSpPr>
          <p:nvPr/>
        </p:nvCxnSpPr>
        <p:spPr>
          <a:xfrm flipV="1">
            <a:off x="1939635" y="1528136"/>
            <a:ext cx="1822821" cy="157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線コネクタ 68"/>
          <p:cNvCxnSpPr>
            <a:stCxn id="49" idx="2"/>
            <a:endCxn id="54" idx="0"/>
          </p:cNvCxnSpPr>
          <p:nvPr/>
        </p:nvCxnSpPr>
        <p:spPr>
          <a:xfrm>
            <a:off x="4801547" y="1957626"/>
            <a:ext cx="666841" cy="934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コネクタ 70"/>
          <p:cNvCxnSpPr>
            <a:endCxn id="53" idx="2"/>
          </p:cNvCxnSpPr>
          <p:nvPr/>
        </p:nvCxnSpPr>
        <p:spPr>
          <a:xfrm flipH="1" flipV="1">
            <a:off x="3061879" y="2766766"/>
            <a:ext cx="172640" cy="152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線コネクタ 74"/>
          <p:cNvCxnSpPr>
            <a:endCxn id="50" idx="2"/>
          </p:cNvCxnSpPr>
          <p:nvPr/>
        </p:nvCxnSpPr>
        <p:spPr>
          <a:xfrm flipV="1">
            <a:off x="7051964" y="2517385"/>
            <a:ext cx="277098" cy="374704"/>
          </a:xfrm>
          <a:prstGeom prst="line">
            <a:avLst/>
          </a:prstGeom>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197519" y="13648"/>
            <a:ext cx="6748963" cy="707886"/>
          </a:xfrm>
          <a:prstGeom prst="rect">
            <a:avLst/>
          </a:prstGeom>
          <a:noFill/>
        </p:spPr>
        <p:txBody>
          <a:bodyPr wrap="none" rtlCol="0">
            <a:spAutoFit/>
          </a:bodyPr>
          <a:lstStyle/>
          <a:p>
            <a:pPr algn="ctr"/>
            <a:r>
              <a:rPr kumimoji="1" lang="ja-JP" altLang="en-US" sz="4000" dirty="0" smtClean="0">
                <a:solidFill>
                  <a:srgbClr val="FFFF00"/>
                </a:solidFill>
              </a:rPr>
              <a:t>危険ドラッグの</a:t>
            </a:r>
            <a:r>
              <a:rPr kumimoji="1" lang="en-US" altLang="ja-JP" sz="4000" dirty="0" smtClean="0">
                <a:solidFill>
                  <a:srgbClr val="FFFF00"/>
                </a:solidFill>
              </a:rPr>
              <a:t>”</a:t>
            </a:r>
            <a:r>
              <a:rPr kumimoji="1" lang="ja-JP" altLang="en-US" sz="4000" dirty="0" smtClean="0">
                <a:solidFill>
                  <a:srgbClr val="FFFF00"/>
                </a:solidFill>
              </a:rPr>
              <a:t>ここが危ない</a:t>
            </a:r>
            <a:r>
              <a:rPr kumimoji="1" lang="en-US" altLang="ja-JP" sz="4000" dirty="0" smtClean="0">
                <a:solidFill>
                  <a:srgbClr val="FFFF00"/>
                </a:solidFill>
              </a:rPr>
              <a:t>!”</a:t>
            </a:r>
            <a:endParaRPr kumimoji="1" lang="ja-JP" altLang="en-US" sz="4000" dirty="0">
              <a:solidFill>
                <a:srgbClr val="FFFF00"/>
              </a:solidFill>
            </a:endParaRPr>
          </a:p>
        </p:txBody>
      </p:sp>
      <p:sp>
        <p:nvSpPr>
          <p:cNvPr id="6" name="テキスト ボックス 5"/>
          <p:cNvSpPr txBox="1"/>
          <p:nvPr/>
        </p:nvSpPr>
        <p:spPr>
          <a:xfrm>
            <a:off x="235527" y="885310"/>
            <a:ext cx="543739" cy="523220"/>
          </a:xfrm>
          <a:prstGeom prst="rect">
            <a:avLst/>
          </a:prstGeom>
          <a:noFill/>
        </p:spPr>
        <p:txBody>
          <a:bodyPr wrap="none" rtlCol="0">
            <a:spAutoFit/>
          </a:bodyPr>
          <a:lstStyle/>
          <a:p>
            <a:r>
              <a:rPr kumimoji="1" lang="ja-JP" altLang="en-US" sz="2800" dirty="0" smtClean="0">
                <a:solidFill>
                  <a:schemeClr val="bg1"/>
                </a:solidFill>
              </a:rPr>
              <a:t>①</a:t>
            </a:r>
            <a:endParaRPr kumimoji="1" lang="ja-JP" altLang="en-US" sz="2800" dirty="0">
              <a:solidFill>
                <a:schemeClr val="bg1"/>
              </a:solidFill>
            </a:endParaRPr>
          </a:p>
        </p:txBody>
      </p:sp>
      <p:sp>
        <p:nvSpPr>
          <p:cNvPr id="34" name="テキスト ボックス 33"/>
          <p:cNvSpPr txBox="1"/>
          <p:nvPr/>
        </p:nvSpPr>
        <p:spPr>
          <a:xfrm>
            <a:off x="3357679" y="759740"/>
            <a:ext cx="543739" cy="523220"/>
          </a:xfrm>
          <a:prstGeom prst="rect">
            <a:avLst/>
          </a:prstGeom>
          <a:noFill/>
        </p:spPr>
        <p:txBody>
          <a:bodyPr wrap="none" rtlCol="0">
            <a:spAutoFit/>
          </a:bodyPr>
          <a:lstStyle/>
          <a:p>
            <a:r>
              <a:rPr kumimoji="1" lang="ja-JP" altLang="en-US" sz="2800" dirty="0" smtClean="0">
                <a:solidFill>
                  <a:schemeClr val="bg1"/>
                </a:solidFill>
              </a:rPr>
              <a:t>②</a:t>
            </a:r>
            <a:endParaRPr kumimoji="1" lang="ja-JP" altLang="en-US" sz="2800" dirty="0">
              <a:solidFill>
                <a:schemeClr val="bg1"/>
              </a:solidFill>
            </a:endParaRPr>
          </a:p>
        </p:txBody>
      </p:sp>
      <p:sp>
        <p:nvSpPr>
          <p:cNvPr id="35" name="テキスト ボックス 34"/>
          <p:cNvSpPr txBox="1"/>
          <p:nvPr/>
        </p:nvSpPr>
        <p:spPr>
          <a:xfrm>
            <a:off x="1839267" y="3016775"/>
            <a:ext cx="543739" cy="523220"/>
          </a:xfrm>
          <a:prstGeom prst="rect">
            <a:avLst/>
          </a:prstGeom>
          <a:noFill/>
        </p:spPr>
        <p:txBody>
          <a:bodyPr wrap="none" rtlCol="0">
            <a:spAutoFit/>
          </a:bodyPr>
          <a:lstStyle/>
          <a:p>
            <a:r>
              <a:rPr kumimoji="1" lang="ja-JP" altLang="en-US" sz="2800" dirty="0" smtClean="0">
                <a:solidFill>
                  <a:schemeClr val="bg1"/>
                </a:solidFill>
              </a:rPr>
              <a:t>③</a:t>
            </a:r>
            <a:endParaRPr kumimoji="1" lang="ja-JP" altLang="en-US" sz="2800" dirty="0">
              <a:solidFill>
                <a:schemeClr val="bg1"/>
              </a:solidFill>
            </a:endParaRPr>
          </a:p>
        </p:txBody>
      </p:sp>
      <p:sp>
        <p:nvSpPr>
          <p:cNvPr id="36" name="テキスト ボックス 35"/>
          <p:cNvSpPr txBox="1"/>
          <p:nvPr/>
        </p:nvSpPr>
        <p:spPr>
          <a:xfrm>
            <a:off x="1858704" y="2047167"/>
            <a:ext cx="543739" cy="523220"/>
          </a:xfrm>
          <a:prstGeom prst="rect">
            <a:avLst/>
          </a:prstGeom>
          <a:noFill/>
        </p:spPr>
        <p:txBody>
          <a:bodyPr wrap="none" rtlCol="0">
            <a:spAutoFit/>
          </a:bodyPr>
          <a:lstStyle/>
          <a:p>
            <a:r>
              <a:rPr kumimoji="1" lang="ja-JP" altLang="en-US" sz="2800" dirty="0" smtClean="0">
                <a:solidFill>
                  <a:schemeClr val="bg1"/>
                </a:solidFill>
              </a:rPr>
              <a:t>④</a:t>
            </a:r>
            <a:endParaRPr kumimoji="1" lang="ja-JP" altLang="en-US" sz="2800" dirty="0">
              <a:solidFill>
                <a:schemeClr val="bg1"/>
              </a:solidFill>
            </a:endParaRPr>
          </a:p>
        </p:txBody>
      </p:sp>
      <p:sp>
        <p:nvSpPr>
          <p:cNvPr id="42" name="テキスト ボックス 41"/>
          <p:cNvSpPr txBox="1"/>
          <p:nvPr/>
        </p:nvSpPr>
        <p:spPr>
          <a:xfrm>
            <a:off x="5558548" y="1994168"/>
            <a:ext cx="543739" cy="523220"/>
          </a:xfrm>
          <a:prstGeom prst="rect">
            <a:avLst/>
          </a:prstGeom>
          <a:noFill/>
        </p:spPr>
        <p:txBody>
          <a:bodyPr wrap="none" rtlCol="0">
            <a:spAutoFit/>
          </a:bodyPr>
          <a:lstStyle/>
          <a:p>
            <a:r>
              <a:rPr kumimoji="1" lang="ja-JP" altLang="en-US" sz="2800" dirty="0" smtClean="0">
                <a:solidFill>
                  <a:schemeClr val="bg1"/>
                </a:solidFill>
              </a:rPr>
              <a:t>④</a:t>
            </a:r>
            <a:endParaRPr kumimoji="1" lang="ja-JP" altLang="en-US" sz="2800" dirty="0">
              <a:solidFill>
                <a:schemeClr val="bg1"/>
              </a:solidFill>
            </a:endParaRPr>
          </a:p>
        </p:txBody>
      </p:sp>
      <p:sp>
        <p:nvSpPr>
          <p:cNvPr id="51" name="テキスト ボックス 50"/>
          <p:cNvSpPr txBox="1"/>
          <p:nvPr/>
        </p:nvSpPr>
        <p:spPr>
          <a:xfrm>
            <a:off x="387905" y="3953942"/>
            <a:ext cx="543739" cy="523220"/>
          </a:xfrm>
          <a:prstGeom prst="rect">
            <a:avLst/>
          </a:prstGeom>
          <a:noFill/>
        </p:spPr>
        <p:txBody>
          <a:bodyPr wrap="none" rtlCol="0">
            <a:spAutoFit/>
          </a:bodyPr>
          <a:lstStyle/>
          <a:p>
            <a:r>
              <a:rPr lang="ja-JP" altLang="en-US" sz="2800" dirty="0">
                <a:solidFill>
                  <a:schemeClr val="bg1"/>
                </a:solidFill>
              </a:rPr>
              <a:t>⑤</a:t>
            </a:r>
            <a:endParaRPr kumimoji="1" lang="ja-JP" altLang="en-US" sz="2800" dirty="0">
              <a:solidFill>
                <a:schemeClr val="bg1"/>
              </a:solidFill>
            </a:endParaRPr>
          </a:p>
        </p:txBody>
      </p:sp>
      <p:sp>
        <p:nvSpPr>
          <p:cNvPr id="52" name="テキスト ボックス 51"/>
          <p:cNvSpPr txBox="1"/>
          <p:nvPr/>
        </p:nvSpPr>
        <p:spPr>
          <a:xfrm>
            <a:off x="1651144" y="5938764"/>
            <a:ext cx="543739" cy="523220"/>
          </a:xfrm>
          <a:prstGeom prst="rect">
            <a:avLst/>
          </a:prstGeom>
          <a:noFill/>
        </p:spPr>
        <p:txBody>
          <a:bodyPr wrap="none" rtlCol="0">
            <a:spAutoFit/>
          </a:bodyPr>
          <a:lstStyle/>
          <a:p>
            <a:r>
              <a:rPr kumimoji="1" lang="ja-JP" altLang="en-US" sz="2800" dirty="0" smtClean="0">
                <a:solidFill>
                  <a:schemeClr val="bg1"/>
                </a:solidFill>
              </a:rPr>
              <a:t>⑥</a:t>
            </a:r>
            <a:endParaRPr kumimoji="1" lang="ja-JP" altLang="en-US" sz="2800" dirty="0">
              <a:solidFill>
                <a:schemeClr val="bg1"/>
              </a:solidFill>
            </a:endParaRPr>
          </a:p>
        </p:txBody>
      </p:sp>
    </p:spTree>
    <p:extLst>
      <p:ext uri="{BB962C8B-B14F-4D97-AF65-F5344CB8AC3E}">
        <p14:creationId xmlns:p14="http://schemas.microsoft.com/office/powerpoint/2010/main" val="299388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fade">
                                      <p:cBhvr>
                                        <p:cTn id="20" dur="500"/>
                                        <p:tgtEl>
                                          <p:spTgt spid="69"/>
                                        </p:tgtEl>
                                      </p:cBhvr>
                                    </p:animEffect>
                                  </p:childTnLst>
                                </p:cTn>
                              </p:par>
                              <p:par>
                                <p:cTn id="21" presetID="10"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fade">
                                      <p:cBhvr>
                                        <p:cTn id="34" dur="500"/>
                                        <p:tgtEl>
                                          <p:spTgt spid="75"/>
                                        </p:tgtEl>
                                      </p:cBhvr>
                                    </p:animEffect>
                                  </p:childTnLst>
                                </p:cTn>
                              </p:par>
                              <p:par>
                                <p:cTn id="35" presetID="10"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 name="テキスト ボックス 31"/>
          <p:cNvSpPr txBox="1"/>
          <p:nvPr/>
        </p:nvSpPr>
        <p:spPr>
          <a:xfrm>
            <a:off x="6138533" y="593761"/>
            <a:ext cx="2395528" cy="746358"/>
          </a:xfrm>
          <a:prstGeom prst="rect">
            <a:avLst/>
          </a:prstGeom>
          <a:noFill/>
        </p:spPr>
        <p:txBody>
          <a:bodyPr wrap="none" lIns="68580" tIns="34290" rIns="68580" bIns="34290" rtlCol="0">
            <a:spAutoFit/>
          </a:bodyPr>
          <a:lstStyle/>
          <a:p>
            <a:r>
              <a:rPr lang="ja-JP" altLang="en-US" sz="4400" dirty="0" smtClean="0">
                <a:solidFill>
                  <a:schemeClr val="bg1"/>
                </a:solidFill>
              </a:rPr>
              <a:t>指定薬物</a:t>
            </a:r>
            <a:endParaRPr lang="ja-JP" altLang="en-US" sz="4400" dirty="0">
              <a:solidFill>
                <a:schemeClr val="bg1"/>
              </a:solidFill>
            </a:endParaRPr>
          </a:p>
        </p:txBody>
      </p:sp>
      <p:sp>
        <p:nvSpPr>
          <p:cNvPr id="51" name="テキスト ボックス 50"/>
          <p:cNvSpPr txBox="1"/>
          <p:nvPr/>
        </p:nvSpPr>
        <p:spPr>
          <a:xfrm>
            <a:off x="6324610" y="3875318"/>
            <a:ext cx="2073324" cy="746358"/>
          </a:xfrm>
          <a:prstGeom prst="rect">
            <a:avLst/>
          </a:prstGeom>
          <a:noFill/>
        </p:spPr>
        <p:txBody>
          <a:bodyPr wrap="none" lIns="68580" tIns="34290" rIns="68580" bIns="34290" rtlCol="0">
            <a:spAutoFit/>
          </a:bodyPr>
          <a:lstStyle/>
          <a:p>
            <a:r>
              <a:rPr lang="ja-JP" altLang="en-US" sz="4400" dirty="0" smtClean="0">
                <a:solidFill>
                  <a:schemeClr val="bg1"/>
                </a:solidFill>
              </a:rPr>
              <a:t>ニセモノ</a:t>
            </a:r>
            <a:endParaRPr lang="ja-JP" altLang="en-US" sz="4400" dirty="0">
              <a:solidFill>
                <a:schemeClr val="bg1"/>
              </a:solidFill>
            </a:endParaRPr>
          </a:p>
        </p:txBody>
      </p:sp>
      <p:grpSp>
        <p:nvGrpSpPr>
          <p:cNvPr id="4" name="グループ化 3"/>
          <p:cNvGrpSpPr/>
          <p:nvPr/>
        </p:nvGrpSpPr>
        <p:grpSpPr>
          <a:xfrm>
            <a:off x="6454214" y="1385457"/>
            <a:ext cx="1741502" cy="1280289"/>
            <a:chOff x="6454214" y="1385457"/>
            <a:chExt cx="1741502" cy="1280289"/>
          </a:xfrm>
        </p:grpSpPr>
        <p:sp>
          <p:nvSpPr>
            <p:cNvPr id="33" name="テキスト ボックス 32"/>
            <p:cNvSpPr txBox="1"/>
            <p:nvPr/>
          </p:nvSpPr>
          <p:spPr>
            <a:xfrm>
              <a:off x="6454214" y="1857833"/>
              <a:ext cx="1741502" cy="807913"/>
            </a:xfrm>
            <a:prstGeom prst="rect">
              <a:avLst/>
            </a:prstGeom>
            <a:noFill/>
          </p:spPr>
          <p:txBody>
            <a:bodyPr wrap="none" lIns="68580" tIns="34290" rIns="68580" bIns="34290" rtlCol="0">
              <a:spAutoFit/>
            </a:bodyPr>
            <a:lstStyle/>
            <a:p>
              <a:r>
                <a:rPr lang="en-US" altLang="ja-JP" sz="4800" dirty="0" smtClean="0">
                  <a:solidFill>
                    <a:schemeClr val="bg1"/>
                  </a:solidFill>
                </a:rPr>
                <a:t>(</a:t>
              </a:r>
              <a:r>
                <a:rPr lang="ja-JP" altLang="en-US" sz="4800" dirty="0" smtClean="0">
                  <a:solidFill>
                    <a:schemeClr val="bg1"/>
                  </a:solidFill>
                </a:rPr>
                <a:t>検挙</a:t>
              </a:r>
              <a:r>
                <a:rPr lang="en-US" altLang="ja-JP" sz="4800" dirty="0" smtClean="0">
                  <a:solidFill>
                    <a:schemeClr val="bg1"/>
                  </a:solidFill>
                </a:rPr>
                <a:t>)</a:t>
              </a:r>
              <a:endParaRPr lang="ja-JP" altLang="en-US" sz="4800" dirty="0">
                <a:solidFill>
                  <a:schemeClr val="bg1"/>
                </a:solidFill>
              </a:endParaRPr>
            </a:p>
          </p:txBody>
        </p:sp>
        <p:sp>
          <p:nvSpPr>
            <p:cNvPr id="105" name="下矢印 104"/>
            <p:cNvSpPr/>
            <p:nvPr/>
          </p:nvSpPr>
          <p:spPr>
            <a:xfrm>
              <a:off x="6954985" y="1385457"/>
              <a:ext cx="747868" cy="4849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p:cNvGrpSpPr/>
          <p:nvPr/>
        </p:nvGrpSpPr>
        <p:grpSpPr>
          <a:xfrm>
            <a:off x="6001979" y="4599710"/>
            <a:ext cx="2703304" cy="1347874"/>
            <a:chOff x="6001979" y="4599710"/>
            <a:chExt cx="2703304" cy="1347874"/>
          </a:xfrm>
        </p:grpSpPr>
        <p:sp>
          <p:nvSpPr>
            <p:cNvPr id="52" name="テキスト ボックス 51"/>
            <p:cNvSpPr txBox="1"/>
            <p:nvPr/>
          </p:nvSpPr>
          <p:spPr>
            <a:xfrm>
              <a:off x="6001979" y="5262781"/>
              <a:ext cx="2703304" cy="684803"/>
            </a:xfrm>
            <a:prstGeom prst="rect">
              <a:avLst/>
            </a:prstGeom>
            <a:noFill/>
          </p:spPr>
          <p:txBody>
            <a:bodyPr wrap="none" lIns="68580" tIns="34290" rIns="68580" bIns="34290" rtlCol="0">
              <a:spAutoFit/>
            </a:bodyPr>
            <a:lstStyle/>
            <a:p>
              <a:r>
                <a:rPr lang="ja-JP" altLang="en-US" sz="4000" dirty="0" smtClean="0">
                  <a:solidFill>
                    <a:srgbClr val="FFC000"/>
                  </a:solidFill>
                </a:rPr>
                <a:t>（薬物検査）</a:t>
              </a:r>
              <a:endParaRPr lang="ja-JP" altLang="en-US" sz="4000" dirty="0">
                <a:solidFill>
                  <a:srgbClr val="FFC000"/>
                </a:solidFill>
              </a:endParaRPr>
            </a:p>
          </p:txBody>
        </p:sp>
        <p:sp>
          <p:nvSpPr>
            <p:cNvPr id="106" name="下矢印 105"/>
            <p:cNvSpPr/>
            <p:nvPr/>
          </p:nvSpPr>
          <p:spPr>
            <a:xfrm>
              <a:off x="7024258" y="4599710"/>
              <a:ext cx="720436" cy="5957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p:cNvGrpSpPr/>
          <p:nvPr/>
        </p:nvGrpSpPr>
        <p:grpSpPr>
          <a:xfrm>
            <a:off x="96985" y="109184"/>
            <a:ext cx="6957651" cy="2717111"/>
            <a:chOff x="96985" y="109184"/>
            <a:chExt cx="6957651" cy="2717111"/>
          </a:xfrm>
        </p:grpSpPr>
        <p:grpSp>
          <p:nvGrpSpPr>
            <p:cNvPr id="104" name="グループ化 103"/>
            <p:cNvGrpSpPr/>
            <p:nvPr/>
          </p:nvGrpSpPr>
          <p:grpSpPr>
            <a:xfrm>
              <a:off x="96985" y="526472"/>
              <a:ext cx="5444830" cy="2299823"/>
              <a:chOff x="96985" y="526472"/>
              <a:chExt cx="5444830" cy="2299823"/>
            </a:xfrm>
          </p:grpSpPr>
          <p:grpSp>
            <p:nvGrpSpPr>
              <p:cNvPr id="84" name="グループ化 83"/>
              <p:cNvGrpSpPr/>
              <p:nvPr/>
            </p:nvGrpSpPr>
            <p:grpSpPr>
              <a:xfrm>
                <a:off x="568066" y="526472"/>
                <a:ext cx="4973749" cy="2299823"/>
                <a:chOff x="568066" y="526472"/>
                <a:chExt cx="4973749" cy="2299823"/>
              </a:xfrm>
            </p:grpSpPr>
            <p:grpSp>
              <p:nvGrpSpPr>
                <p:cNvPr id="78" name="グループ化 77"/>
                <p:cNvGrpSpPr/>
                <p:nvPr/>
              </p:nvGrpSpPr>
              <p:grpSpPr>
                <a:xfrm rot="16200000">
                  <a:off x="1468611" y="-290978"/>
                  <a:ext cx="2216728" cy="4017817"/>
                  <a:chOff x="568036" y="665017"/>
                  <a:chExt cx="2216728" cy="4017817"/>
                </a:xfrm>
              </p:grpSpPr>
              <p:grpSp>
                <p:nvGrpSpPr>
                  <p:cNvPr id="66" name="グループ化 65"/>
                  <p:cNvGrpSpPr/>
                  <p:nvPr/>
                </p:nvGrpSpPr>
                <p:grpSpPr>
                  <a:xfrm>
                    <a:off x="568036" y="665017"/>
                    <a:ext cx="2216728" cy="4017817"/>
                    <a:chOff x="568036" y="665017"/>
                    <a:chExt cx="2216728" cy="4017817"/>
                  </a:xfrm>
                </p:grpSpPr>
                <p:sp>
                  <p:nvSpPr>
                    <p:cNvPr id="59" name="六角形 58"/>
                    <p:cNvSpPr/>
                    <p:nvPr/>
                  </p:nvSpPr>
                  <p:spPr>
                    <a:xfrm>
                      <a:off x="568036" y="665017"/>
                      <a:ext cx="2216728" cy="2008909"/>
                    </a:xfrm>
                    <a:prstGeom prst="hexagon">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六角形 64"/>
                    <p:cNvSpPr/>
                    <p:nvPr/>
                  </p:nvSpPr>
                  <p:spPr>
                    <a:xfrm>
                      <a:off x="568036" y="2673925"/>
                      <a:ext cx="2216728" cy="2008909"/>
                    </a:xfrm>
                    <a:prstGeom prst="hexagon">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8" name="直線コネクタ 67"/>
                  <p:cNvCxnSpPr/>
                  <p:nvPr/>
                </p:nvCxnSpPr>
                <p:spPr>
                  <a:xfrm>
                    <a:off x="1939640" y="1025236"/>
                    <a:ext cx="360218" cy="6511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969822" y="1648690"/>
                    <a:ext cx="360218" cy="6511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H="1">
                    <a:off x="983673" y="1025239"/>
                    <a:ext cx="318657" cy="6511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H="1">
                    <a:off x="1967346" y="1634839"/>
                    <a:ext cx="318657" cy="6511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0" name="直線コネクタ 79"/>
                <p:cNvCxnSpPr/>
                <p:nvPr/>
              </p:nvCxnSpPr>
              <p:spPr>
                <a:xfrm flipV="1">
                  <a:off x="4585852" y="526472"/>
                  <a:ext cx="955963" cy="58189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3449779" y="1981200"/>
                  <a:ext cx="845130" cy="42949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9" name="直線コネクタ 98"/>
              <p:cNvCxnSpPr/>
              <p:nvPr/>
            </p:nvCxnSpPr>
            <p:spPr>
              <a:xfrm flipV="1">
                <a:off x="96985" y="2327562"/>
                <a:ext cx="484910" cy="27709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a:xfrm>
              <a:off x="151784" y="109184"/>
              <a:ext cx="6902852" cy="400110"/>
            </a:xfrm>
            <a:prstGeom prst="rect">
              <a:avLst/>
            </a:prstGeom>
            <a:noFill/>
          </p:spPr>
          <p:txBody>
            <a:bodyPr wrap="none" rtlCol="0">
              <a:spAutoFit/>
            </a:bodyPr>
            <a:lstStyle/>
            <a:p>
              <a:r>
                <a:rPr kumimoji="1" lang="ja-JP" altLang="en-US" sz="2000" dirty="0" smtClean="0">
                  <a:solidFill>
                    <a:schemeClr val="bg1"/>
                  </a:solidFill>
                </a:rPr>
                <a:t>①違法薬物の違法な成分の分子構造がこのような形だとして、</a:t>
              </a:r>
              <a:endParaRPr kumimoji="1" lang="ja-JP" altLang="en-US" sz="2000" dirty="0">
                <a:solidFill>
                  <a:schemeClr val="bg1"/>
                </a:solidFill>
              </a:endParaRPr>
            </a:p>
          </p:txBody>
        </p:sp>
      </p:grpSp>
      <p:grpSp>
        <p:nvGrpSpPr>
          <p:cNvPr id="5" name="グループ化 4"/>
          <p:cNvGrpSpPr/>
          <p:nvPr/>
        </p:nvGrpSpPr>
        <p:grpSpPr>
          <a:xfrm>
            <a:off x="110840" y="3493016"/>
            <a:ext cx="6893234" cy="2796948"/>
            <a:chOff x="110840" y="3493016"/>
            <a:chExt cx="6893234" cy="2796948"/>
          </a:xfrm>
        </p:grpSpPr>
        <p:grpSp>
          <p:nvGrpSpPr>
            <p:cNvPr id="103" name="グループ化 102"/>
            <p:cNvGrpSpPr/>
            <p:nvPr/>
          </p:nvGrpSpPr>
          <p:grpSpPr>
            <a:xfrm>
              <a:off x="110840" y="3893126"/>
              <a:ext cx="5472542" cy="2396838"/>
              <a:chOff x="110840" y="3893126"/>
              <a:chExt cx="5472542" cy="2396838"/>
            </a:xfrm>
          </p:grpSpPr>
          <p:grpSp>
            <p:nvGrpSpPr>
              <p:cNvPr id="85" name="グループ化 84"/>
              <p:cNvGrpSpPr/>
              <p:nvPr/>
            </p:nvGrpSpPr>
            <p:grpSpPr>
              <a:xfrm>
                <a:off x="595775" y="3893126"/>
                <a:ext cx="4973749" cy="2299823"/>
                <a:chOff x="568066" y="526472"/>
                <a:chExt cx="4973749" cy="2299823"/>
              </a:xfrm>
            </p:grpSpPr>
            <p:grpSp>
              <p:nvGrpSpPr>
                <p:cNvPr id="86" name="グループ化 85"/>
                <p:cNvGrpSpPr/>
                <p:nvPr/>
              </p:nvGrpSpPr>
              <p:grpSpPr>
                <a:xfrm rot="16200000">
                  <a:off x="1468611" y="-290978"/>
                  <a:ext cx="2216728" cy="4017817"/>
                  <a:chOff x="568036" y="665017"/>
                  <a:chExt cx="2216728" cy="4017817"/>
                </a:xfrm>
              </p:grpSpPr>
              <p:grpSp>
                <p:nvGrpSpPr>
                  <p:cNvPr id="89" name="グループ化 88"/>
                  <p:cNvGrpSpPr/>
                  <p:nvPr/>
                </p:nvGrpSpPr>
                <p:grpSpPr>
                  <a:xfrm>
                    <a:off x="568036" y="665017"/>
                    <a:ext cx="2216728" cy="4017817"/>
                    <a:chOff x="568036" y="665017"/>
                    <a:chExt cx="2216728" cy="4017817"/>
                  </a:xfrm>
                </p:grpSpPr>
                <p:sp>
                  <p:nvSpPr>
                    <p:cNvPr id="94" name="六角形 93"/>
                    <p:cNvSpPr/>
                    <p:nvPr/>
                  </p:nvSpPr>
                  <p:spPr>
                    <a:xfrm>
                      <a:off x="568036" y="665017"/>
                      <a:ext cx="2216728" cy="2008909"/>
                    </a:xfrm>
                    <a:prstGeom prst="hexagon">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六角形 94"/>
                    <p:cNvSpPr/>
                    <p:nvPr/>
                  </p:nvSpPr>
                  <p:spPr>
                    <a:xfrm>
                      <a:off x="568036" y="2673925"/>
                      <a:ext cx="2216728" cy="2008909"/>
                    </a:xfrm>
                    <a:prstGeom prst="hexagon">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90" name="直線コネクタ 89"/>
                  <p:cNvCxnSpPr/>
                  <p:nvPr/>
                </p:nvCxnSpPr>
                <p:spPr>
                  <a:xfrm>
                    <a:off x="1939640" y="1025236"/>
                    <a:ext cx="360218" cy="6511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969822" y="1648690"/>
                    <a:ext cx="360218" cy="6511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H="1">
                    <a:off x="983673" y="1025239"/>
                    <a:ext cx="318657" cy="6511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flipH="1">
                    <a:off x="1967346" y="1634839"/>
                    <a:ext cx="318657" cy="6511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7" name="直線コネクタ 86"/>
                <p:cNvCxnSpPr/>
                <p:nvPr/>
              </p:nvCxnSpPr>
              <p:spPr>
                <a:xfrm flipV="1">
                  <a:off x="4585852" y="526472"/>
                  <a:ext cx="955963" cy="58189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V="1">
                  <a:off x="3449779" y="1981200"/>
                  <a:ext cx="845130" cy="42949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97" name="直線コネクタ 96"/>
              <p:cNvCxnSpPr/>
              <p:nvPr/>
            </p:nvCxnSpPr>
            <p:spPr>
              <a:xfrm>
                <a:off x="4641273" y="5708073"/>
                <a:ext cx="942109" cy="58189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V="1">
                <a:off x="110840" y="5680361"/>
                <a:ext cx="484910" cy="27709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テキスト ボックス 37"/>
            <p:cNvSpPr txBox="1"/>
            <p:nvPr/>
          </p:nvSpPr>
          <p:spPr>
            <a:xfrm>
              <a:off x="110840" y="3493016"/>
              <a:ext cx="6893234" cy="400110"/>
            </a:xfrm>
            <a:prstGeom prst="rect">
              <a:avLst/>
            </a:prstGeom>
            <a:noFill/>
          </p:spPr>
          <p:txBody>
            <a:bodyPr wrap="none" rtlCol="0">
              <a:spAutoFit/>
            </a:bodyPr>
            <a:lstStyle/>
            <a:p>
              <a:r>
                <a:rPr lang="ja-JP" altLang="en-US" sz="2000" dirty="0" smtClean="0">
                  <a:solidFill>
                    <a:schemeClr val="bg1"/>
                  </a:solidFill>
                </a:rPr>
                <a:t>②法を逃れるためにほんの少し違う分子構造のニセモノを作る</a:t>
              </a:r>
              <a:endParaRPr kumimoji="1" lang="ja-JP" altLang="en-US" sz="2000" dirty="0">
                <a:solidFill>
                  <a:schemeClr val="bg1"/>
                </a:solidFill>
              </a:endParaRPr>
            </a:p>
          </p:txBody>
        </p:sp>
      </p:grpSp>
      <p:grpSp>
        <p:nvGrpSpPr>
          <p:cNvPr id="9" name="グループ化 8"/>
          <p:cNvGrpSpPr/>
          <p:nvPr/>
        </p:nvGrpSpPr>
        <p:grpSpPr>
          <a:xfrm>
            <a:off x="3785944" y="6192949"/>
            <a:ext cx="4928765" cy="584775"/>
            <a:chOff x="3785944" y="6192949"/>
            <a:chExt cx="4928765" cy="584775"/>
          </a:xfrm>
        </p:grpSpPr>
        <p:sp>
          <p:nvSpPr>
            <p:cNvPr id="7" name="テキスト ボックス 6"/>
            <p:cNvSpPr txBox="1"/>
            <p:nvPr/>
          </p:nvSpPr>
          <p:spPr>
            <a:xfrm>
              <a:off x="4294909" y="6192949"/>
              <a:ext cx="4419800" cy="584775"/>
            </a:xfrm>
            <a:prstGeom prst="rect">
              <a:avLst/>
            </a:prstGeom>
            <a:noFill/>
          </p:spPr>
          <p:txBody>
            <a:bodyPr wrap="none" rtlCol="0">
              <a:spAutoFit/>
            </a:bodyPr>
            <a:lstStyle/>
            <a:p>
              <a:r>
                <a:rPr kumimoji="1" lang="ja-JP" altLang="en-US" sz="3200" dirty="0" smtClean="0">
                  <a:solidFill>
                    <a:srgbClr val="FFFF00"/>
                  </a:solidFill>
                </a:rPr>
                <a:t>摘発まで、時間がかかる</a:t>
              </a:r>
              <a:endParaRPr kumimoji="1" lang="ja-JP" altLang="en-US" sz="3200" dirty="0">
                <a:solidFill>
                  <a:srgbClr val="FFFF00"/>
                </a:solidFill>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5944" y="6192949"/>
              <a:ext cx="539478" cy="539478"/>
            </a:xfrm>
            <a:prstGeom prst="rect">
              <a:avLst/>
            </a:prstGeom>
          </p:spPr>
        </p:pic>
      </p:grpSp>
    </p:spTree>
    <p:extLst>
      <p:ext uri="{BB962C8B-B14F-4D97-AF65-F5344CB8AC3E}">
        <p14:creationId xmlns:p14="http://schemas.microsoft.com/office/powerpoint/2010/main" val="299388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7" name="図 106" descr="危険ドラッグパッケージ.bmp"/>
          <p:cNvPicPr>
            <a:picLocks noChangeAspect="1"/>
          </p:cNvPicPr>
          <p:nvPr/>
        </p:nvPicPr>
        <p:blipFill>
          <a:blip r:embed="rId3" cstate="print"/>
          <a:stretch>
            <a:fillRect/>
          </a:stretch>
        </p:blipFill>
        <p:spPr>
          <a:xfrm>
            <a:off x="0" y="0"/>
            <a:ext cx="9144000" cy="6858000"/>
          </a:xfrm>
          <a:prstGeom prst="rect">
            <a:avLst/>
          </a:prstGeom>
        </p:spPr>
      </p:pic>
      <p:sp>
        <p:nvSpPr>
          <p:cNvPr id="108" name="正方形/長方形 107"/>
          <p:cNvSpPr/>
          <p:nvPr/>
        </p:nvSpPr>
        <p:spPr>
          <a:xfrm rot="20441181">
            <a:off x="89605" y="2373766"/>
            <a:ext cx="8527399" cy="1992853"/>
          </a:xfrm>
          <a:prstGeom prst="rect">
            <a:avLst/>
          </a:prstGeom>
          <a:noFill/>
        </p:spPr>
        <p:txBody>
          <a:bodyPr wrap="none" lIns="68580" tIns="34290" rIns="68580" bIns="3429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12500" b="1" spc="38" dirty="0" smtClean="0">
                <a:ln w="57150"/>
                <a:solidFill>
                  <a:srgbClr val="FF0000"/>
                </a:solidFill>
                <a:effectLst>
                  <a:outerShdw blurRad="76200" dist="50800" dir="5400000" algn="tl" rotWithShape="0">
                    <a:srgbClr val="000000">
                      <a:alpha val="65000"/>
                    </a:srgbClr>
                  </a:outerShdw>
                </a:effectLst>
              </a:rPr>
              <a:t>危険ドラッグ</a:t>
            </a:r>
            <a:endParaRPr lang="ja-JP" altLang="en-US" sz="12500" b="1" spc="38" dirty="0">
              <a:ln w="5715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47530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 name="グループ化 5"/>
          <p:cNvGrpSpPr/>
          <p:nvPr/>
        </p:nvGrpSpPr>
        <p:grpSpPr>
          <a:xfrm>
            <a:off x="12992" y="5140035"/>
            <a:ext cx="9144000" cy="1676400"/>
            <a:chOff x="12992" y="5140035"/>
            <a:chExt cx="9144000" cy="1676400"/>
          </a:xfrm>
        </p:grpSpPr>
        <p:sp>
          <p:nvSpPr>
            <p:cNvPr id="55" name="正方形/長方形 54"/>
            <p:cNvSpPr/>
            <p:nvPr/>
          </p:nvSpPr>
          <p:spPr>
            <a:xfrm>
              <a:off x="12992" y="5140035"/>
              <a:ext cx="9144000" cy="167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ja-JP" altLang="en-US" sz="5400" dirty="0" smtClean="0">
                  <a:solidFill>
                    <a:srgbClr val="FF0000"/>
                  </a:solidFill>
                  <a:latin typeface="HGP明朝E" pitchFamily="18" charset="-128"/>
                  <a:ea typeface="HGP明朝E" pitchFamily="18" charset="-128"/>
                </a:rPr>
                <a:t>●治療法が未確定（治療不能）</a:t>
              </a:r>
              <a:endParaRPr lang="ja-JP" altLang="en-US" sz="5400" dirty="0">
                <a:solidFill>
                  <a:srgbClr val="FF0000"/>
                </a:solidFill>
                <a:latin typeface="HGP明朝E" pitchFamily="18" charset="-128"/>
                <a:ea typeface="HGP明朝E" pitchFamily="18" charset="-128"/>
              </a:endParaRPr>
            </a:p>
          </p:txBody>
        </p:sp>
        <p:sp>
          <p:nvSpPr>
            <p:cNvPr id="15" name="テキスト ボックス 14"/>
            <p:cNvSpPr txBox="1"/>
            <p:nvPr/>
          </p:nvSpPr>
          <p:spPr>
            <a:xfrm>
              <a:off x="109182" y="5234170"/>
              <a:ext cx="8372805" cy="369332"/>
            </a:xfrm>
            <a:prstGeom prst="rect">
              <a:avLst/>
            </a:prstGeom>
            <a:noFill/>
          </p:spPr>
          <p:txBody>
            <a:bodyPr wrap="none" rtlCol="0">
              <a:spAutoFit/>
            </a:bodyPr>
            <a:lstStyle/>
            <a:p>
              <a:r>
                <a:rPr lang="ja-JP" altLang="en-US" sz="1800" b="1" dirty="0"/>
                <a:t>医者であって</a:t>
              </a:r>
              <a:r>
                <a:rPr lang="ja-JP" altLang="en-US" sz="1800" b="1" dirty="0" smtClean="0"/>
                <a:t>も、</a:t>
              </a:r>
              <a:r>
                <a:rPr lang="en-US" altLang="ja-JP" sz="1800" b="1" dirty="0" smtClean="0"/>
                <a:t>｢</a:t>
              </a:r>
              <a:r>
                <a:rPr lang="ja-JP" altLang="en-US" sz="1800" b="1" dirty="0" smtClean="0"/>
                <a:t>危険ドラッグ中毒患者</a:t>
              </a:r>
              <a:r>
                <a:rPr lang="en-US" altLang="ja-JP" sz="1800" b="1" dirty="0" smtClean="0"/>
                <a:t>｣</a:t>
              </a:r>
              <a:r>
                <a:rPr lang="ja-JP" altLang="en-US" sz="1800" b="1" dirty="0" smtClean="0"/>
                <a:t>　　　　　　　全てに対応できるとは限らない。</a:t>
              </a:r>
              <a:endParaRPr kumimoji="1" lang="ja-JP" altLang="en-US" sz="1800" b="1" dirty="0"/>
            </a:p>
          </p:txBody>
        </p:sp>
      </p:grpSp>
      <p:grpSp>
        <p:nvGrpSpPr>
          <p:cNvPr id="5" name="グループ化 4"/>
          <p:cNvGrpSpPr/>
          <p:nvPr/>
        </p:nvGrpSpPr>
        <p:grpSpPr>
          <a:xfrm>
            <a:off x="12992" y="3423125"/>
            <a:ext cx="9144000" cy="1995711"/>
            <a:chOff x="12992" y="3423125"/>
            <a:chExt cx="9144000" cy="1995711"/>
          </a:xfrm>
        </p:grpSpPr>
        <p:grpSp>
          <p:nvGrpSpPr>
            <p:cNvPr id="56" name="グループ化 55"/>
            <p:cNvGrpSpPr/>
            <p:nvPr/>
          </p:nvGrpSpPr>
          <p:grpSpPr>
            <a:xfrm>
              <a:off x="12992" y="3423125"/>
              <a:ext cx="9144000" cy="1995711"/>
              <a:chOff x="0" y="2431147"/>
              <a:chExt cx="12192000" cy="1995710"/>
            </a:xfrm>
          </p:grpSpPr>
          <p:sp>
            <p:nvSpPr>
              <p:cNvPr id="57" name="正方形/長方形 56"/>
              <p:cNvSpPr/>
              <p:nvPr/>
            </p:nvSpPr>
            <p:spPr>
              <a:xfrm>
                <a:off x="0" y="2431147"/>
                <a:ext cx="12192000" cy="167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smtClean="0">
                    <a:solidFill>
                      <a:srgbClr val="FF0000"/>
                    </a:solidFill>
                    <a:latin typeface="HGP明朝E" pitchFamily="18" charset="-128"/>
                    <a:ea typeface="HGP明朝E" pitchFamily="18" charset="-128"/>
                  </a:rPr>
                  <a:t>●人体にどう作用するか未知</a:t>
                </a:r>
                <a:endParaRPr lang="ja-JP" altLang="en-US" sz="5400" dirty="0">
                  <a:solidFill>
                    <a:srgbClr val="FF0000"/>
                  </a:solidFill>
                  <a:latin typeface="HGP明朝E" pitchFamily="18" charset="-128"/>
                  <a:ea typeface="HGP明朝E" pitchFamily="18" charset="-128"/>
                </a:endParaRPr>
              </a:p>
            </p:txBody>
          </p:sp>
          <p:sp>
            <p:nvSpPr>
              <p:cNvPr id="58" name="下矢印 57"/>
              <p:cNvSpPr/>
              <p:nvPr/>
            </p:nvSpPr>
            <p:spPr>
              <a:xfrm>
                <a:off x="5181599" y="3918857"/>
                <a:ext cx="1524000" cy="5080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109182" y="3464911"/>
              <a:ext cx="1930337" cy="369332"/>
            </a:xfrm>
            <a:prstGeom prst="rect">
              <a:avLst/>
            </a:prstGeom>
            <a:noFill/>
          </p:spPr>
          <p:txBody>
            <a:bodyPr wrap="none" rtlCol="0">
              <a:spAutoFit/>
            </a:bodyPr>
            <a:lstStyle/>
            <a:p>
              <a:r>
                <a:rPr lang="ja-JP" altLang="en-US" sz="1800" b="1" dirty="0"/>
                <a:t>未知</a:t>
              </a:r>
              <a:r>
                <a:rPr lang="ja-JP" altLang="en-US" sz="1800" b="1" dirty="0" smtClean="0"/>
                <a:t>の</a:t>
              </a:r>
              <a:r>
                <a:rPr lang="ja-JP" altLang="en-US" sz="1800" b="1" dirty="0"/>
                <a:t>成分</a:t>
              </a:r>
              <a:r>
                <a:rPr lang="ja-JP" altLang="en-US" sz="1800" b="1" dirty="0" smtClean="0"/>
                <a:t>は</a:t>
              </a:r>
              <a:r>
                <a:rPr lang="ja-JP" altLang="en-US" sz="1800" b="1" dirty="0"/>
                <a:t>・・・</a:t>
              </a:r>
              <a:endParaRPr kumimoji="1" lang="ja-JP" altLang="en-US" sz="1800" b="1" dirty="0"/>
            </a:p>
          </p:txBody>
        </p:sp>
      </p:grpSp>
      <p:grpSp>
        <p:nvGrpSpPr>
          <p:cNvPr id="4" name="グループ化 3"/>
          <p:cNvGrpSpPr/>
          <p:nvPr/>
        </p:nvGrpSpPr>
        <p:grpSpPr>
          <a:xfrm>
            <a:off x="12992" y="1699943"/>
            <a:ext cx="9144000" cy="2088680"/>
            <a:chOff x="12992" y="1699943"/>
            <a:chExt cx="9144000" cy="2088680"/>
          </a:xfrm>
        </p:grpSpPr>
        <p:grpSp>
          <p:nvGrpSpPr>
            <p:cNvPr id="59" name="グループ化 58"/>
            <p:cNvGrpSpPr/>
            <p:nvPr/>
          </p:nvGrpSpPr>
          <p:grpSpPr>
            <a:xfrm>
              <a:off x="12992" y="1699943"/>
              <a:ext cx="9144000" cy="2088680"/>
              <a:chOff x="4800600" y="1641491"/>
              <a:chExt cx="12192000" cy="2088680"/>
            </a:xfrm>
          </p:grpSpPr>
          <p:sp>
            <p:nvSpPr>
              <p:cNvPr id="60" name="正方形/長方形 59"/>
              <p:cNvSpPr/>
              <p:nvPr/>
            </p:nvSpPr>
            <p:spPr>
              <a:xfrm>
                <a:off x="4800600" y="1641491"/>
                <a:ext cx="12192000" cy="167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5400" dirty="0" smtClean="0">
                    <a:solidFill>
                      <a:srgbClr val="FF0000"/>
                    </a:solidFill>
                    <a:latin typeface="HGP明朝E" pitchFamily="18" charset="-128"/>
                    <a:ea typeface="HGP明朝E" pitchFamily="18" charset="-128"/>
                  </a:rPr>
                  <a:t>●これまでにない成分で製造</a:t>
                </a:r>
                <a:endParaRPr lang="ja-JP" altLang="en-US" sz="5400" dirty="0">
                  <a:solidFill>
                    <a:srgbClr val="FF0000"/>
                  </a:solidFill>
                  <a:latin typeface="HGP明朝E" pitchFamily="18" charset="-128"/>
                  <a:ea typeface="HGP明朝E" pitchFamily="18" charset="-128"/>
                </a:endParaRPr>
              </a:p>
            </p:txBody>
          </p:sp>
          <p:sp>
            <p:nvSpPr>
              <p:cNvPr id="61" name="下矢印 60"/>
              <p:cNvSpPr/>
              <p:nvPr/>
            </p:nvSpPr>
            <p:spPr>
              <a:xfrm>
                <a:off x="10036128" y="3222171"/>
                <a:ext cx="1524000" cy="5080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テキスト ボックス 12"/>
            <p:cNvSpPr txBox="1"/>
            <p:nvPr/>
          </p:nvSpPr>
          <p:spPr>
            <a:xfrm>
              <a:off x="109182" y="1734456"/>
              <a:ext cx="8930650" cy="369332"/>
            </a:xfrm>
            <a:prstGeom prst="rect">
              <a:avLst/>
            </a:prstGeom>
            <a:noFill/>
          </p:spPr>
          <p:txBody>
            <a:bodyPr wrap="none" rtlCol="0">
              <a:spAutoFit/>
            </a:bodyPr>
            <a:lstStyle/>
            <a:p>
              <a:r>
                <a:rPr lang="ja-JP" altLang="en-US" sz="1800" b="1" dirty="0"/>
                <a:t>薬物犯罪の</a:t>
              </a:r>
              <a:r>
                <a:rPr lang="ja-JP" altLang="en-US" sz="1800" b="1" dirty="0" smtClean="0"/>
                <a:t>闇業者は、摘発を　　　　　　　　　　　　　　　　　先延ばしするために、こうします。</a:t>
              </a:r>
              <a:endParaRPr kumimoji="1" lang="ja-JP" altLang="en-US" sz="1800" b="1" dirty="0"/>
            </a:p>
          </p:txBody>
        </p:sp>
      </p:grpSp>
      <p:grpSp>
        <p:nvGrpSpPr>
          <p:cNvPr id="3" name="グループ化 2"/>
          <p:cNvGrpSpPr/>
          <p:nvPr/>
        </p:nvGrpSpPr>
        <p:grpSpPr>
          <a:xfrm>
            <a:off x="12992" y="0"/>
            <a:ext cx="9144000" cy="1988456"/>
            <a:chOff x="12992" y="0"/>
            <a:chExt cx="9144000" cy="1988456"/>
          </a:xfrm>
        </p:grpSpPr>
        <p:grpSp>
          <p:nvGrpSpPr>
            <p:cNvPr id="62" name="グループ化 61"/>
            <p:cNvGrpSpPr/>
            <p:nvPr/>
          </p:nvGrpSpPr>
          <p:grpSpPr>
            <a:xfrm>
              <a:off x="12992" y="0"/>
              <a:ext cx="9144000" cy="1988456"/>
              <a:chOff x="0" y="1"/>
              <a:chExt cx="12192000" cy="1988456"/>
            </a:xfrm>
          </p:grpSpPr>
          <p:sp>
            <p:nvSpPr>
              <p:cNvPr id="63" name="正方形/長方形 62"/>
              <p:cNvSpPr/>
              <p:nvPr/>
            </p:nvSpPr>
            <p:spPr>
              <a:xfrm>
                <a:off x="0" y="1"/>
                <a:ext cx="12192000" cy="167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400" dirty="0" smtClean="0">
                    <a:solidFill>
                      <a:srgbClr val="FF0000"/>
                    </a:solidFill>
                    <a:latin typeface="HGP明朝E" pitchFamily="18" charset="-128"/>
                    <a:ea typeface="HGP明朝E" pitchFamily="18" charset="-128"/>
                  </a:rPr>
                  <a:t>包括指定で検挙（法改正）</a:t>
                </a:r>
                <a:endParaRPr lang="ja-JP" altLang="en-US" sz="5400" dirty="0">
                  <a:solidFill>
                    <a:srgbClr val="FF0000"/>
                  </a:solidFill>
                  <a:latin typeface="HGP明朝E" pitchFamily="18" charset="-128"/>
                  <a:ea typeface="HGP明朝E" pitchFamily="18" charset="-128"/>
                </a:endParaRPr>
              </a:p>
            </p:txBody>
          </p:sp>
          <p:sp>
            <p:nvSpPr>
              <p:cNvPr id="64" name="下矢印 63"/>
              <p:cNvSpPr/>
              <p:nvPr/>
            </p:nvSpPr>
            <p:spPr>
              <a:xfrm>
                <a:off x="5254171" y="1480457"/>
                <a:ext cx="1524000" cy="5080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p:cNvSpPr txBox="1"/>
            <p:nvPr/>
          </p:nvSpPr>
          <p:spPr>
            <a:xfrm>
              <a:off x="109182" y="13648"/>
              <a:ext cx="3659976" cy="369332"/>
            </a:xfrm>
            <a:prstGeom prst="rect">
              <a:avLst/>
            </a:prstGeom>
            <a:noFill/>
          </p:spPr>
          <p:txBody>
            <a:bodyPr wrap="none" rtlCol="0">
              <a:spAutoFit/>
            </a:bodyPr>
            <a:lstStyle/>
            <a:p>
              <a:r>
                <a:rPr kumimoji="1" lang="ja-JP" altLang="en-US" sz="1800" b="1" dirty="0" smtClean="0"/>
                <a:t>国は、このような対策をとっています</a:t>
              </a:r>
              <a:endParaRPr kumimoji="1" lang="ja-JP" altLang="en-US" sz="1800" b="1" dirty="0"/>
            </a:p>
          </p:txBody>
        </p:sp>
      </p:grpSp>
    </p:spTree>
    <p:extLst>
      <p:ext uri="{BB962C8B-B14F-4D97-AF65-F5344CB8AC3E}">
        <p14:creationId xmlns:p14="http://schemas.microsoft.com/office/powerpoint/2010/main" val="299388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 name="グループ化 5"/>
          <p:cNvGrpSpPr/>
          <p:nvPr/>
        </p:nvGrpSpPr>
        <p:grpSpPr>
          <a:xfrm>
            <a:off x="0" y="147490"/>
            <a:ext cx="9144000" cy="6607277"/>
            <a:chOff x="1165123" y="1533832"/>
            <a:chExt cx="6076335" cy="3421626"/>
          </a:xfrm>
        </p:grpSpPr>
        <p:pic>
          <p:nvPicPr>
            <p:cNvPr id="2" name="図 1"/>
            <p:cNvPicPr>
              <a:picLocks noChangeAspect="1"/>
            </p:cNvPicPr>
            <p:nvPr/>
          </p:nvPicPr>
          <p:blipFill rotWithShape="1">
            <a:blip r:embed="rId3" cstate="print"/>
            <a:srcRect l="26725" t="10384" r="26574" b="42843"/>
            <a:stretch/>
          </p:blipFill>
          <p:spPr>
            <a:xfrm>
              <a:off x="1165123" y="1533832"/>
              <a:ext cx="6076335" cy="3421626"/>
            </a:xfrm>
            <a:prstGeom prst="rect">
              <a:avLst/>
            </a:prstGeom>
          </p:spPr>
        </p:pic>
        <p:pic>
          <p:nvPicPr>
            <p:cNvPr id="5" name="図 4"/>
            <p:cNvPicPr>
              <a:picLocks noChangeAspect="1"/>
            </p:cNvPicPr>
            <p:nvPr/>
          </p:nvPicPr>
          <p:blipFill rotWithShape="1">
            <a:blip r:embed="rId3" cstate="print"/>
            <a:srcRect l="43388" t="64619" r="35528" b="29737"/>
            <a:stretch/>
          </p:blipFill>
          <p:spPr>
            <a:xfrm>
              <a:off x="1637072" y="2168011"/>
              <a:ext cx="2743200" cy="412955"/>
            </a:xfrm>
            <a:prstGeom prst="rect">
              <a:avLst/>
            </a:prstGeom>
          </p:spPr>
        </p:pic>
      </p:grpSp>
      <p:grpSp>
        <p:nvGrpSpPr>
          <p:cNvPr id="16" name="グループ化 15"/>
          <p:cNvGrpSpPr/>
          <p:nvPr/>
        </p:nvGrpSpPr>
        <p:grpSpPr>
          <a:xfrm>
            <a:off x="2992582" y="225209"/>
            <a:ext cx="3435927" cy="6448567"/>
            <a:chOff x="3990106" y="225208"/>
            <a:chExt cx="4581235" cy="6448566"/>
          </a:xfrm>
        </p:grpSpPr>
        <p:pic>
          <p:nvPicPr>
            <p:cNvPr id="8" name="図 7"/>
            <p:cNvPicPr>
              <a:picLocks noChangeAspect="1"/>
            </p:cNvPicPr>
            <p:nvPr/>
          </p:nvPicPr>
          <p:blipFill rotWithShape="1">
            <a:blip r:embed="rId3" cstate="print"/>
            <a:srcRect l="39317" t="34211" r="55848" b="44050"/>
            <a:stretch/>
          </p:blipFill>
          <p:spPr>
            <a:xfrm rot="2074973">
              <a:off x="4831308" y="225208"/>
              <a:ext cx="2292824" cy="6448566"/>
            </a:xfrm>
            <a:prstGeom prst="rect">
              <a:avLst/>
            </a:prstGeom>
          </p:spPr>
        </p:pic>
        <p:cxnSp>
          <p:nvCxnSpPr>
            <p:cNvPr id="11" name="直線コネクタ 10"/>
            <p:cNvCxnSpPr/>
            <p:nvPr/>
          </p:nvCxnSpPr>
          <p:spPr>
            <a:xfrm flipH="1">
              <a:off x="4562761" y="3823853"/>
              <a:ext cx="2438399" cy="26046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3990106" y="1205344"/>
              <a:ext cx="4581235" cy="487679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6317669" y="803563"/>
              <a:ext cx="1717962" cy="181494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557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25347" t="31300" r="42972" b="19692"/>
          <a:stretch>
            <a:fillRect/>
          </a:stretch>
        </p:blipFill>
        <p:spPr bwMode="auto">
          <a:xfrm>
            <a:off x="1730830" y="34759"/>
            <a:ext cx="5696270" cy="660553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p:cNvPicPr>
            <a:picLocks noChangeAspect="1" noChangeArrowheads="1"/>
          </p:cNvPicPr>
          <p:nvPr/>
        </p:nvPicPr>
        <p:blipFill>
          <a:blip r:embed="rId4" cstate="print"/>
          <a:srcRect l="25099" t="27381" r="46120" b="13294"/>
          <a:stretch>
            <a:fillRect/>
          </a:stretch>
        </p:blipFill>
        <p:spPr bwMode="auto">
          <a:xfrm rot="20990730">
            <a:off x="4778580" y="273325"/>
            <a:ext cx="3989134" cy="61640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8" name="Picture 4"/>
          <p:cNvPicPr>
            <a:picLocks noChangeAspect="1" noChangeArrowheads="1"/>
          </p:cNvPicPr>
          <p:nvPr/>
        </p:nvPicPr>
        <p:blipFill>
          <a:blip r:embed="rId5" cstate="print"/>
          <a:srcRect l="24120" t="32887" r="56358" b="21875"/>
          <a:stretch>
            <a:fillRect/>
          </a:stretch>
        </p:blipFill>
        <p:spPr bwMode="auto">
          <a:xfrm rot="1193244">
            <a:off x="827315" y="346312"/>
            <a:ext cx="3581400" cy="6221403"/>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nvGrpSpPr>
          <p:cNvPr id="5" name="グループ化 4"/>
          <p:cNvGrpSpPr/>
          <p:nvPr/>
        </p:nvGrpSpPr>
        <p:grpSpPr>
          <a:xfrm rot="315259">
            <a:off x="177079" y="700087"/>
            <a:ext cx="8709351" cy="5451330"/>
            <a:chOff x="177079" y="700087"/>
            <a:chExt cx="8709351" cy="5451330"/>
          </a:xfrm>
        </p:grpSpPr>
        <p:pic>
          <p:nvPicPr>
            <p:cNvPr id="6" name="Picture 2"/>
            <p:cNvPicPr>
              <a:picLocks noChangeAspect="1" noChangeArrowheads="1"/>
            </p:cNvPicPr>
            <p:nvPr/>
          </p:nvPicPr>
          <p:blipFill>
            <a:blip r:embed="rId6" cstate="print"/>
            <a:srcRect l="23829" t="15820" r="31259" b="34180"/>
            <a:stretch>
              <a:fillRect/>
            </a:stretch>
          </p:blipFill>
          <p:spPr bwMode="auto">
            <a:xfrm>
              <a:off x="177079" y="700087"/>
              <a:ext cx="8709351" cy="5451330"/>
            </a:xfrm>
            <a:prstGeom prst="rect">
              <a:avLst/>
            </a:prstGeom>
            <a:noFill/>
            <a:ln w="9525">
              <a:noFill/>
              <a:miter lim="800000"/>
              <a:headEnd/>
              <a:tailEnd/>
            </a:ln>
          </p:spPr>
        </p:pic>
        <p:cxnSp>
          <p:nvCxnSpPr>
            <p:cNvPr id="7" name="直線コネクタ 6"/>
            <p:cNvCxnSpPr/>
            <p:nvPr/>
          </p:nvCxnSpPr>
          <p:spPr>
            <a:xfrm flipH="1">
              <a:off x="8104909" y="1039091"/>
              <a:ext cx="27709" cy="3366654"/>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557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descr="ことわり.bmp"/>
          <p:cNvPicPr>
            <a:picLocks noChangeAspect="1"/>
          </p:cNvPicPr>
          <p:nvPr/>
        </p:nvPicPr>
        <p:blipFill>
          <a:blip r:embed="rId3"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947099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図 1" descr="断り２.bmp"/>
          <p:cNvPicPr>
            <a:picLocks noChangeAspect="1"/>
          </p:cNvPicPr>
          <p:nvPr/>
        </p:nvPicPr>
        <p:blipFill>
          <a:blip r:embed="rId3" cstate="print"/>
          <a:stretch>
            <a:fillRect/>
          </a:stretch>
        </p:blipFill>
        <p:spPr>
          <a:xfrm>
            <a:off x="0" y="0"/>
            <a:ext cx="9144000" cy="6858000"/>
          </a:xfrm>
          <a:prstGeom prst="rect">
            <a:avLst/>
          </a:prstGeom>
        </p:spPr>
      </p:pic>
      <p:sp>
        <p:nvSpPr>
          <p:cNvPr id="3" name="角丸四角形 2"/>
          <p:cNvSpPr/>
          <p:nvPr/>
        </p:nvSpPr>
        <p:spPr>
          <a:xfrm>
            <a:off x="174172" y="624131"/>
            <a:ext cx="8773886" cy="5522685"/>
          </a:xfrm>
          <a:prstGeom prst="roundRect">
            <a:avLst>
              <a:gd name="adj" fmla="val 745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ja-JP" altLang="en-US" sz="5400" dirty="0" smtClean="0">
                <a:solidFill>
                  <a:srgbClr val="FF0000"/>
                </a:solidFill>
                <a:latin typeface="HGP創英角ｺﾞｼｯｸUB" pitchFamily="50" charset="-128"/>
                <a:ea typeface="HGP創英角ｺﾞｼｯｸUB" pitchFamily="50" charset="-128"/>
              </a:rPr>
              <a:t>  </a:t>
            </a:r>
            <a:r>
              <a:rPr lang="ja-JP" altLang="en-US" sz="5000" dirty="0" smtClean="0">
                <a:solidFill>
                  <a:srgbClr val="FF0000"/>
                </a:solidFill>
                <a:latin typeface="HGP創英角ｺﾞｼｯｸUB" pitchFamily="50" charset="-128"/>
                <a:ea typeface="HGP創英角ｺﾞｼｯｸUB" pitchFamily="50" charset="-128"/>
              </a:rPr>
              <a:t>きけん    かいひ  　の</a:t>
            </a:r>
            <a:r>
              <a:rPr lang="ja-JP" altLang="en-US" sz="5000" dirty="0" err="1" smtClean="0">
                <a:solidFill>
                  <a:srgbClr val="FF0000"/>
                </a:solidFill>
                <a:latin typeface="HGP創英角ｺﾞｼｯｸUB" pitchFamily="50" charset="-128"/>
                <a:ea typeface="HGP創英角ｺﾞｼｯｸUB" pitchFamily="50" charset="-128"/>
              </a:rPr>
              <a:t>うりょく</a:t>
            </a:r>
            <a:endParaRPr lang="en-US" altLang="ja-JP" sz="10400" dirty="0" smtClean="0">
              <a:solidFill>
                <a:srgbClr val="FF0000"/>
              </a:solidFill>
              <a:latin typeface="HGP創英角ｺﾞｼｯｸUB" pitchFamily="50" charset="-128"/>
              <a:ea typeface="HGP創英角ｺﾞｼｯｸUB" pitchFamily="50" charset="-128"/>
            </a:endParaRPr>
          </a:p>
          <a:p>
            <a:r>
              <a:rPr lang="ja-JP" altLang="en-US" sz="10400" dirty="0" smtClean="0">
                <a:solidFill>
                  <a:srgbClr val="FF0000"/>
                </a:solidFill>
                <a:latin typeface="HGP創英角ｺﾞｼｯｸUB" pitchFamily="50" charset="-128"/>
                <a:ea typeface="HGP創英角ｺﾞｼｯｸUB" pitchFamily="50" charset="-128"/>
              </a:rPr>
              <a:t>危険回避能力</a:t>
            </a:r>
            <a:endParaRPr lang="ja-JP" altLang="en-US" sz="10400" dirty="0">
              <a:solidFill>
                <a:srgbClr val="FF0000"/>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17897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1602</TotalTime>
  <Words>259</Words>
  <Application>Microsoft Office PowerPoint</Application>
  <PresentationFormat>画面に合わせる (4:3)</PresentationFormat>
  <Paragraphs>188</Paragraphs>
  <Slides>11</Slides>
  <Notes>11</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屋良陽子</dc:creator>
  <cp:lastModifiedBy>沖縄県</cp:lastModifiedBy>
  <cp:revision>133</cp:revision>
  <cp:lastPrinted>2017-11-06T04:36:45Z</cp:lastPrinted>
  <dcterms:created xsi:type="dcterms:W3CDTF">2015-06-19T06:27:07Z</dcterms:created>
  <dcterms:modified xsi:type="dcterms:W3CDTF">2017-11-10T00:52:54Z</dcterms:modified>
</cp:coreProperties>
</file>