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0" r:id="rId9"/>
    <p:sldId id="264" r:id="rId10"/>
    <p:sldId id="263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646" y="32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F9A8-A497-4B83-8080-486306E68BA2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AF801-D4AC-4AB9-AE66-7E4DF275CB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09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〇　ＳＮＳは、インターネット上のサービスです。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ネットの活用のマナーを知らないと、</a:t>
            </a:r>
            <a:r>
              <a:rPr kumimoji="1" lang="en-US" altLang="ja-JP" dirty="0" smtClean="0"/>
              <a:t>｢</a:t>
            </a:r>
            <a:r>
              <a:rPr kumimoji="1" lang="ja-JP" altLang="en-US" dirty="0" smtClean="0"/>
              <a:t>ネット炎上</a:t>
            </a:r>
            <a:r>
              <a:rPr kumimoji="1" lang="en-US" altLang="ja-JP" dirty="0" smtClean="0"/>
              <a:t>｣</a:t>
            </a:r>
            <a:r>
              <a:rPr kumimoji="1" lang="ja-JP" altLang="en-US" dirty="0" smtClean="0"/>
              <a:t>の被害に合う可能性が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高まります。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しかも、その情報は、インターネット上のどこかに、その痕跡を必ず</a:t>
            </a:r>
            <a:r>
              <a:rPr kumimoji="1" lang="ja-JP" altLang="en-US" dirty="0" smtClean="0"/>
              <a:t>残して</a:t>
            </a:r>
            <a:endParaRPr kumimoji="1" lang="en-US" altLang="ja-JP" dirty="0" smtClean="0"/>
          </a:p>
          <a:p>
            <a:r>
              <a:rPr lang="ja-JP" altLang="en-US"/>
              <a:t>　</a:t>
            </a:r>
            <a:r>
              <a:rPr lang="ja-JP" altLang="en-US" smtClean="0"/>
              <a:t>　</a:t>
            </a:r>
            <a:r>
              <a:rPr kumimoji="1" lang="ja-JP" altLang="en-US" smtClean="0"/>
              <a:t>います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普通の人にはその痕跡は消すことができません。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あなたが、自分の未来に何を残すか、インターネットとのつきあい方について、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おさらいしましょう。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AF801-D4AC-4AB9-AE66-7E4DF275CBB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1400" dirty="0" smtClean="0"/>
              <a:t>〇　ネット上で知り合った人とは、絶対に会ってはいけないのがＳＮＳ</a:t>
            </a:r>
            <a:endParaRPr lang="en-US" altLang="ja-JP" sz="1400" dirty="0" smtClean="0"/>
          </a:p>
          <a:p>
            <a:r>
              <a:rPr lang="ja-JP" altLang="en-US" sz="1400" dirty="0" smtClean="0"/>
              <a:t>　　トラブル防止のルールです。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しかし、スライドの新聞記事のエピソードでは、きっかけは、</a:t>
            </a:r>
            <a:endParaRPr lang="en-US" altLang="ja-JP" sz="1400" dirty="0" smtClean="0"/>
          </a:p>
          <a:p>
            <a:r>
              <a:rPr lang="ja-JP" altLang="en-US" sz="1400" dirty="0" smtClean="0"/>
              <a:t>　　</a:t>
            </a:r>
            <a:r>
              <a:rPr lang="en-US" altLang="ja-JP" sz="1400" dirty="0" smtClean="0"/>
              <a:t>｢</a:t>
            </a:r>
            <a:r>
              <a:rPr lang="ja-JP" altLang="en-US" sz="1400" dirty="0" smtClean="0"/>
              <a:t>熊本の中学生が沖縄観光に来たときの、高校球児のマナーの</a:t>
            </a:r>
            <a:endParaRPr lang="en-US" altLang="ja-JP" sz="1400" dirty="0" smtClean="0"/>
          </a:p>
          <a:p>
            <a:r>
              <a:rPr lang="ja-JP" altLang="en-US" sz="1400" dirty="0" smtClean="0"/>
              <a:t>　　良さと優しさに感動して、</a:t>
            </a:r>
            <a:r>
              <a:rPr lang="en-US" altLang="ja-JP" sz="1400" dirty="0" smtClean="0"/>
              <a:t>『</a:t>
            </a:r>
            <a:r>
              <a:rPr lang="ja-JP" altLang="en-US" sz="1400" dirty="0" smtClean="0"/>
              <a:t>手紙</a:t>
            </a:r>
            <a:r>
              <a:rPr lang="en-US" altLang="ja-JP" sz="1400" dirty="0" smtClean="0"/>
              <a:t>』</a:t>
            </a:r>
            <a:r>
              <a:rPr lang="ja-JP" altLang="en-US" sz="1400" dirty="0" smtClean="0"/>
              <a:t>をくれた」ことがきっかけです。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そうやって</a:t>
            </a:r>
            <a:r>
              <a:rPr lang="en-US" altLang="ja-JP" sz="1400" dirty="0" smtClean="0"/>
              <a:t>｢</a:t>
            </a:r>
            <a:r>
              <a:rPr lang="ja-JP" altLang="en-US" sz="1400" dirty="0" smtClean="0"/>
              <a:t>つながった</a:t>
            </a:r>
            <a:r>
              <a:rPr lang="en-US" altLang="ja-JP" sz="1400" dirty="0" smtClean="0"/>
              <a:t>｣</a:t>
            </a:r>
            <a:r>
              <a:rPr lang="ja-JP" altLang="en-US" sz="1400" dirty="0" smtClean="0"/>
              <a:t>絆が、</a:t>
            </a:r>
            <a:r>
              <a:rPr lang="ja-JP" altLang="en-US" sz="1400" dirty="0" smtClean="0"/>
              <a:t>熊本地震と</a:t>
            </a:r>
            <a:r>
              <a:rPr lang="ja-JP" altLang="en-US" sz="1400" dirty="0" smtClean="0"/>
              <a:t>いう震災を乗り越えて、</a:t>
            </a:r>
            <a:endParaRPr lang="en-US" altLang="ja-JP" sz="1400" dirty="0" smtClean="0"/>
          </a:p>
          <a:p>
            <a:r>
              <a:rPr lang="ja-JP" altLang="en-US" sz="1400" dirty="0" smtClean="0"/>
              <a:t>　　ＳＮＳで繋がり、熊本と沖縄という遠距離</a:t>
            </a:r>
            <a:r>
              <a:rPr lang="ja-JP" altLang="en-US" sz="1400" dirty="0" smtClean="0"/>
              <a:t>であっても、お互い</a:t>
            </a:r>
            <a:r>
              <a:rPr lang="ja-JP" altLang="en-US" sz="1400" dirty="0" smtClean="0"/>
              <a:t>に</a:t>
            </a:r>
            <a:endParaRPr lang="en-US" altLang="ja-JP" sz="1400" dirty="0" smtClean="0"/>
          </a:p>
          <a:p>
            <a:r>
              <a:rPr lang="ja-JP" altLang="en-US" sz="1400" dirty="0" smtClean="0"/>
              <a:t>　　エールを送り合うことができるようになったのです。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この様な</a:t>
            </a:r>
            <a:r>
              <a:rPr lang="en-US" altLang="ja-JP" sz="1400" dirty="0" smtClean="0"/>
              <a:t>｢</a:t>
            </a:r>
            <a:r>
              <a:rPr lang="ja-JP" altLang="en-US" sz="1400" dirty="0" smtClean="0"/>
              <a:t>繋がり</a:t>
            </a:r>
            <a:r>
              <a:rPr lang="en-US" altLang="ja-JP" sz="1400" dirty="0" smtClean="0"/>
              <a:t>｣</a:t>
            </a:r>
            <a:r>
              <a:rPr lang="ja-JP" altLang="en-US" sz="1400" dirty="0" smtClean="0"/>
              <a:t>は、ＳＮＳの繋がりの“良いところ”だと</a:t>
            </a:r>
            <a:endParaRPr lang="en-US" altLang="ja-JP" sz="1400" dirty="0" smtClean="0"/>
          </a:p>
          <a:p>
            <a:r>
              <a:rPr lang="ja-JP" altLang="en-US" sz="1400" dirty="0" smtClean="0"/>
              <a:t>　　思いませんか</a:t>
            </a:r>
            <a:r>
              <a:rPr lang="en-US" altLang="ja-JP" sz="1400" dirty="0" smtClean="0"/>
              <a:t>?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AECDC-8058-43E6-822A-6C0ADECC4A7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〇　今もネット上にこんな書込が残っています。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ネットに載せた何らかの不適切情報を、誰かに通報され、学校にそのことが</a:t>
            </a:r>
            <a:endParaRPr kumimoji="1" lang="en-US" altLang="ja-JP" dirty="0" smtClean="0"/>
          </a:p>
          <a:p>
            <a:r>
              <a:rPr lang="ja-JP" altLang="en-US" dirty="0" smtClean="0"/>
              <a:t>　　知られた</a:t>
            </a:r>
            <a:r>
              <a:rPr kumimoji="1" lang="ja-JP" altLang="en-US" dirty="0" smtClean="0"/>
              <a:t>ため、指導を受けることとなり、あげくは退学となったという書込です。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この</a:t>
            </a:r>
            <a:r>
              <a:rPr lang="ja-JP" altLang="en-US" dirty="0" smtClean="0"/>
              <a:t>人は何をしたのでしょうか</a:t>
            </a:r>
            <a:r>
              <a:rPr lang="en-US" altLang="ja-JP" dirty="0" smtClean="0"/>
              <a:t>?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〇　ネット上には、バイクを無免許運転したとか、暴走行為をしたことを自慢げに</a:t>
            </a:r>
            <a:endParaRPr lang="en-US" altLang="ja-JP" dirty="0" smtClean="0"/>
          </a:p>
          <a:p>
            <a:r>
              <a:rPr lang="ja-JP" altLang="en-US" dirty="0" smtClean="0"/>
              <a:t>　　ツイッターに載せていたとなっています。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〇　しかし、それは本当のことでしょうか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AF801-D4AC-4AB9-AE66-7E4DF275CBB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〇　投稿者がなぜＳＮＳで炎上したのか、なぜ退学になったのか、そもそも本当に</a:t>
            </a:r>
            <a:endParaRPr kumimoji="1" lang="en-US" altLang="ja-JP" dirty="0" smtClean="0"/>
          </a:p>
          <a:p>
            <a:r>
              <a:rPr lang="ja-JP" altLang="en-US" dirty="0" smtClean="0"/>
              <a:t>　　退学</a:t>
            </a:r>
            <a:r>
              <a:rPr kumimoji="1" lang="ja-JP" altLang="en-US" dirty="0" smtClean="0"/>
              <a:t>になったどうかも、真実は誰にもわかりません。これが、作り話の可能性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だってあるのです。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この様な書込情報に惑わされることなく、皆さんは、インターネット、ＳＮＳとの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つきあい方の心得として、３つの特性</a:t>
            </a:r>
            <a:r>
              <a:rPr kumimoji="1" lang="en-US" altLang="ja-JP" dirty="0" smtClean="0"/>
              <a:t>｢</a:t>
            </a:r>
            <a:r>
              <a:rPr kumimoji="1" lang="ja-JP" altLang="en-US" dirty="0" smtClean="0"/>
              <a:t>残る</a:t>
            </a:r>
            <a:r>
              <a:rPr kumimoji="1" lang="en-US" altLang="ja-JP" dirty="0" smtClean="0"/>
              <a:t>｣｢</a:t>
            </a:r>
            <a:r>
              <a:rPr kumimoji="1" lang="ja-JP" altLang="en-US" dirty="0" smtClean="0"/>
              <a:t>広がる</a:t>
            </a:r>
            <a:r>
              <a:rPr kumimoji="1" lang="en-US" altLang="ja-JP" dirty="0" smtClean="0"/>
              <a:t>｣｢</a:t>
            </a:r>
            <a:r>
              <a:rPr kumimoji="1" lang="ja-JP" altLang="en-US" dirty="0" smtClean="0"/>
              <a:t>増幅する</a:t>
            </a:r>
            <a:r>
              <a:rPr kumimoji="1" lang="en-US" altLang="ja-JP" dirty="0" smtClean="0"/>
              <a:t>｣</a:t>
            </a:r>
            <a:r>
              <a:rPr kumimoji="1" lang="ja-JP" altLang="en-US" dirty="0" smtClean="0"/>
              <a:t>を覚えておき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ましょう。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※</a:t>
            </a:r>
            <a:r>
              <a:rPr lang="ja-JP" altLang="en-US" dirty="0" smtClean="0"/>
              <a:t>　３つの特性として、スライドのとおり、それぞれ読み上げる。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AF801-D4AC-4AB9-AE66-7E4DF275CBB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〇　バンズの上に寝そべるという馬鹿な行為を自らツイッターに載せた男性は、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その店に多大な損失を与えたことから、</a:t>
            </a:r>
            <a:r>
              <a:rPr kumimoji="1" lang="en-US" altLang="ja-JP" dirty="0" smtClean="0"/>
              <a:t>｢</a:t>
            </a:r>
            <a:r>
              <a:rPr kumimoji="1" lang="ja-JP" altLang="en-US" dirty="0" smtClean="0"/>
              <a:t>バイトテロ</a:t>
            </a:r>
            <a:r>
              <a:rPr kumimoji="1" lang="en-US" altLang="ja-JP" dirty="0" smtClean="0"/>
              <a:t>｣</a:t>
            </a:r>
            <a:r>
              <a:rPr kumimoji="1" lang="ja-JP" altLang="en-US" dirty="0" smtClean="0"/>
              <a:t>と呼ばれたりします。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自分の裸を特定の男性だけに送信したつもりが、その相手がネット上に流出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させたため、自分の裸の写真が世界中から見られることになってしまいました。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そもそも、自分で自分の裸の写真を撮影する</a:t>
            </a:r>
            <a:r>
              <a:rPr kumimoji="1" lang="en-US" altLang="ja-JP" dirty="0" smtClean="0"/>
              <a:t>｢</a:t>
            </a:r>
            <a:r>
              <a:rPr kumimoji="1" lang="ja-JP" altLang="en-US" dirty="0" smtClean="0"/>
              <a:t>自画撮り</a:t>
            </a:r>
            <a:r>
              <a:rPr kumimoji="1" lang="en-US" altLang="ja-JP" dirty="0" smtClean="0"/>
              <a:t>｣</a:t>
            </a:r>
            <a:r>
              <a:rPr kumimoji="1" lang="ja-JP" altLang="en-US" dirty="0" smtClean="0"/>
              <a:t>は、</a:t>
            </a:r>
            <a:r>
              <a:rPr kumimoji="1" lang="en-US" altLang="ja-JP" dirty="0" smtClean="0"/>
              <a:t>｢</a:t>
            </a:r>
            <a:r>
              <a:rPr kumimoji="1" lang="ja-JP" altLang="en-US" dirty="0" smtClean="0"/>
              <a:t>児童ポルノの製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造</a:t>
            </a:r>
            <a:r>
              <a:rPr kumimoji="1" lang="en-US" altLang="ja-JP" dirty="0" smtClean="0"/>
              <a:t>｣</a:t>
            </a:r>
            <a:r>
              <a:rPr lang="ja-JP" altLang="en-US" dirty="0" smtClean="0"/>
              <a:t>に当たるため、児童ポルノ禁止法に違反し、逮捕されることになります。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〇　自分の幼い子どもにタバコをくわえさせ、火をつけるという</a:t>
            </a:r>
            <a:r>
              <a:rPr lang="en-US" altLang="ja-JP" dirty="0" smtClean="0"/>
              <a:t>｢</a:t>
            </a:r>
            <a:r>
              <a:rPr lang="ja-JP" altLang="en-US" dirty="0" smtClean="0"/>
              <a:t>虐待行為</a:t>
            </a:r>
            <a:r>
              <a:rPr lang="en-US" altLang="ja-JP" dirty="0" smtClean="0"/>
              <a:t>｣</a:t>
            </a:r>
            <a:r>
              <a:rPr lang="ja-JP" altLang="en-US" dirty="0" err="1" smtClean="0"/>
              <a:t>をわざわ</a:t>
            </a:r>
            <a:endParaRPr lang="en-US" altLang="ja-JP" dirty="0" smtClean="0"/>
          </a:p>
          <a:p>
            <a:r>
              <a:rPr lang="ja-JP" altLang="en-US" dirty="0" smtClean="0"/>
              <a:t>　　ざツイッターに載せた父親が、児童虐待の罪で逮捕されています。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〇　</a:t>
            </a:r>
            <a:r>
              <a:rPr lang="en-US" altLang="ja-JP" dirty="0" smtClean="0"/>
              <a:t>｢</a:t>
            </a:r>
            <a:r>
              <a:rPr lang="ja-JP" altLang="en-US" dirty="0" smtClean="0"/>
              <a:t>見た人を不快にさせる行為</a:t>
            </a:r>
            <a:r>
              <a:rPr lang="en-US" altLang="ja-JP" dirty="0" smtClean="0"/>
              <a:t>｣</a:t>
            </a:r>
            <a:r>
              <a:rPr lang="ja-JP" altLang="en-US" dirty="0" smtClean="0"/>
              <a:t>　「迷惑行為」　</a:t>
            </a:r>
            <a:r>
              <a:rPr lang="en-US" altLang="ja-JP" dirty="0" smtClean="0"/>
              <a:t>｢</a:t>
            </a:r>
            <a:r>
              <a:rPr lang="ja-JP" altLang="en-US" dirty="0" smtClean="0"/>
              <a:t>非行自慢」　「犯罪行為の</a:t>
            </a:r>
            <a:r>
              <a:rPr lang="ja-JP" altLang="en-US" dirty="0" smtClean="0"/>
              <a:t>ネット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掲載</a:t>
            </a:r>
            <a:r>
              <a:rPr lang="ja-JP" altLang="en-US" dirty="0" smtClean="0"/>
              <a:t>」　は、必ず炎上し、不特定多数のネットユーザーから誹謗中傷等の攻撃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受ける</a:t>
            </a:r>
            <a:r>
              <a:rPr lang="ja-JP" altLang="en-US" dirty="0" smtClean="0"/>
              <a:t>ことがあります。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〇　加害者が次は</a:t>
            </a:r>
            <a:r>
              <a:rPr lang="en-US" altLang="ja-JP" dirty="0" smtClean="0"/>
              <a:t>｢</a:t>
            </a:r>
            <a:r>
              <a:rPr lang="ja-JP" altLang="en-US" dirty="0" smtClean="0"/>
              <a:t>被害者</a:t>
            </a:r>
            <a:r>
              <a:rPr lang="en-US" altLang="ja-JP" dirty="0" smtClean="0"/>
              <a:t>｣</a:t>
            </a:r>
            <a:r>
              <a:rPr lang="ja-JP" altLang="en-US" dirty="0" smtClean="0"/>
              <a:t>となるのです。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AF801-D4AC-4AB9-AE66-7E4DF275CBB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1400" dirty="0" smtClean="0"/>
              <a:t>〇　読み上げ</a:t>
            </a:r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AECDC-8058-43E6-822A-6C0ADECC4A7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〇　大学生がアルバイト先の店舗の厨房で、イタズラ画像をツイッターに投稿した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ところ、インターネット上で怒りを買い、個人情報が特定され、家族や友人に</a:t>
            </a:r>
            <a:r>
              <a:rPr kumimoji="1" lang="ja-JP" altLang="en-US" dirty="0" err="1" smtClean="0"/>
              <a:t>ま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で被害が及ぶ事件となりました。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結局、彼は大学も退学処分となり、就職さえ難しいのではないかといわれて</a:t>
            </a:r>
            <a:r>
              <a:rPr kumimoji="1" lang="ja-JP" altLang="en-US" dirty="0" err="1" smtClean="0"/>
              <a:t>い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ます。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キス写真などは、その時の盛り上がりでＳＮＳに残したりするカップルもいます。</a:t>
            </a:r>
            <a:endParaRPr kumimoji="1" lang="en-US" altLang="ja-JP" dirty="0" smtClean="0"/>
          </a:p>
          <a:p>
            <a:r>
              <a:rPr lang="ja-JP" altLang="en-US" dirty="0" smtClean="0"/>
              <a:t>　　しかし、</a:t>
            </a:r>
            <a:r>
              <a:rPr kumimoji="1" lang="ja-JP" altLang="en-US" dirty="0" smtClean="0"/>
              <a:t>流出すれば一生涯ネット上に残る可能性があるため、ＳＮＳには載せて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はいけない写真や動画です。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本人にとっては</a:t>
            </a:r>
            <a:r>
              <a:rPr kumimoji="1" lang="en-US" altLang="ja-JP" dirty="0" smtClean="0"/>
              <a:t>｢</a:t>
            </a:r>
            <a:r>
              <a:rPr kumimoji="1" lang="ja-JP" altLang="en-US" dirty="0" smtClean="0"/>
              <a:t>ちょっとしたウケ狙い</a:t>
            </a:r>
            <a:r>
              <a:rPr kumimoji="1" lang="en-US" altLang="ja-JP" dirty="0" smtClean="0"/>
              <a:t>｣</a:t>
            </a:r>
            <a:r>
              <a:rPr kumimoji="1" lang="ja-JP" altLang="en-US" dirty="0" smtClean="0"/>
              <a:t>くらいの気持ちでも、お店に迷惑をかける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ことになる</a:t>
            </a:r>
            <a:r>
              <a:rPr kumimoji="1" lang="ja-JP" altLang="en-US" dirty="0" smtClean="0"/>
              <a:t>写真は、やはり炎上のターゲットになります。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r>
              <a:rPr kumimoji="1" lang="ja-JP" altLang="en-US" dirty="0" smtClean="0"/>
              <a:t>〇　学校では行儀良くしていて、推薦などを受けたとしても、ネット上の評判</a:t>
            </a:r>
            <a:r>
              <a:rPr kumimoji="1" lang="ja-JP" altLang="en-US" dirty="0" smtClean="0"/>
              <a:t>が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悪くて、</a:t>
            </a:r>
            <a:r>
              <a:rPr lang="ja-JP" altLang="en-US" dirty="0" smtClean="0"/>
              <a:t>それ</a:t>
            </a:r>
            <a:r>
              <a:rPr lang="ja-JP" altLang="en-US" dirty="0" smtClean="0"/>
              <a:t>が学校側の知るところとなり、</a:t>
            </a:r>
            <a:r>
              <a:rPr kumimoji="1" lang="ja-JP" altLang="en-US" dirty="0" smtClean="0"/>
              <a:t>進学の推薦などが</a:t>
            </a:r>
            <a:r>
              <a:rPr kumimoji="1" lang="ja-JP" altLang="en-US" dirty="0" smtClean="0"/>
              <a:t>取り消される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こと</a:t>
            </a:r>
            <a:r>
              <a:rPr kumimoji="1" lang="ja-JP" altLang="en-US" dirty="0" smtClean="0"/>
              <a:t>もあります。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〇　今企業では、より良い人材を採用するために、ネット検索をしてその人がどんな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ＳＮＳの使い方をしているのか、調査することがあるといいます。実際に、ネット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kumimoji="1" lang="ja-JP" altLang="en-US" dirty="0" smtClean="0"/>
              <a:t>上に炎上の痕跡が見つかり、就職内定が取り消された事例があります。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A125-53D5-4CC7-A04E-28E7AB9D06D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1400" dirty="0" smtClean="0"/>
              <a:t>〇　平成２９年１１月、耳をふさぎたくなるような凶悪な事件が</a:t>
            </a:r>
            <a:endParaRPr lang="en-US" altLang="ja-JP" sz="1400" dirty="0" smtClean="0"/>
          </a:p>
          <a:p>
            <a:r>
              <a:rPr lang="ja-JP" altLang="en-US" sz="1400" dirty="0" smtClean="0"/>
              <a:t>　　報道されています。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新聞の見出しによれば、「ＳＮＳ駆使し誘い出す</a:t>
            </a:r>
            <a:r>
              <a:rPr lang="en-US" altLang="ja-JP" sz="1400" dirty="0" smtClean="0"/>
              <a:t>｣</a:t>
            </a:r>
            <a:r>
              <a:rPr lang="ja-JP" altLang="en-US" sz="1400" dirty="0" smtClean="0"/>
              <a:t>とあります。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しかしそれは</a:t>
            </a:r>
            <a:r>
              <a:rPr lang="en-US" altLang="ja-JP" sz="1400" dirty="0" smtClean="0"/>
              <a:t>｢</a:t>
            </a:r>
            <a:r>
              <a:rPr lang="ja-JP" altLang="en-US" sz="1400" dirty="0" smtClean="0"/>
              <a:t>悪用</a:t>
            </a:r>
            <a:r>
              <a:rPr lang="en-US" altLang="ja-JP" sz="1400" dirty="0" smtClean="0"/>
              <a:t>｣</a:t>
            </a:r>
            <a:r>
              <a:rPr lang="ja-JP" altLang="en-US" sz="1400" dirty="0" smtClean="0"/>
              <a:t>であり、そんな使い方をするためにＳＮＳの</a:t>
            </a:r>
            <a:endParaRPr lang="en-US" altLang="ja-JP" sz="1400" dirty="0" smtClean="0"/>
          </a:p>
          <a:p>
            <a:r>
              <a:rPr lang="ja-JP" altLang="en-US" sz="1400" dirty="0" smtClean="0"/>
              <a:t>　　サービスが生まれたわけではないのです。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ネットを使うときの心得のポイントは、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</a:t>
            </a:r>
            <a:r>
              <a:rPr lang="en-US" altLang="ja-JP" sz="1400" dirty="0" smtClean="0"/>
              <a:t>｢</a:t>
            </a:r>
            <a:r>
              <a:rPr lang="ja-JP" altLang="en-US" sz="1400" dirty="0" smtClean="0"/>
              <a:t>ネット情報には、善と悪が混在する</a:t>
            </a:r>
            <a:r>
              <a:rPr lang="en-US" altLang="ja-JP" sz="1400" dirty="0" smtClean="0"/>
              <a:t>｣</a:t>
            </a:r>
            <a:r>
              <a:rPr lang="ja-JP" altLang="en-US" sz="1400" dirty="0" smtClean="0"/>
              <a:t>と知ることです。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良いことを発信すれば、良い情報が集まってきますが、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悪い心を発信すれば、そこに悪い情報が集まってくるということです。</a:t>
            </a:r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AECDC-8058-43E6-822A-6C0ADECC4A7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1400" dirty="0" smtClean="0"/>
              <a:t>〇　平成</a:t>
            </a:r>
            <a:r>
              <a:rPr lang="en-US" altLang="ja-JP" sz="1400" dirty="0" smtClean="0"/>
              <a:t>29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11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7</a:t>
            </a:r>
            <a:r>
              <a:rPr lang="ja-JP" altLang="en-US" sz="1400" dirty="0" smtClean="0"/>
              <a:t>日の琉球新報においても、</a:t>
            </a:r>
            <a:r>
              <a:rPr lang="en-US" altLang="ja-JP" sz="1400" dirty="0" smtClean="0"/>
              <a:t>｢</a:t>
            </a:r>
            <a:r>
              <a:rPr lang="ja-JP" altLang="en-US" sz="1400" dirty="0" smtClean="0"/>
              <a:t>未成年</a:t>
            </a:r>
            <a:r>
              <a:rPr lang="en-US" altLang="ja-JP" sz="1400" dirty="0" smtClean="0"/>
              <a:t>SNS</a:t>
            </a:r>
            <a:r>
              <a:rPr lang="ja-JP" altLang="en-US" sz="1400" dirty="0" smtClean="0"/>
              <a:t>危険拭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ja-JP" altLang="en-US" sz="1400" dirty="0" smtClean="0"/>
              <a:t>えず</a:t>
            </a:r>
            <a:r>
              <a:rPr lang="en-US" altLang="ja-JP" sz="1400" dirty="0" smtClean="0"/>
              <a:t>｣</a:t>
            </a:r>
            <a:r>
              <a:rPr lang="ja-JP" altLang="en-US" sz="1400" dirty="0" smtClean="0"/>
              <a:t>と</a:t>
            </a:r>
            <a:r>
              <a:rPr lang="ja-JP" altLang="en-US" sz="1400" dirty="0" smtClean="0"/>
              <a:t>の見出しで警告しています。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ツイッター社の日本法人も、</a:t>
            </a:r>
            <a:r>
              <a:rPr lang="en-US" altLang="ja-JP" sz="1400" dirty="0" smtClean="0"/>
              <a:t>｢</a:t>
            </a:r>
            <a:r>
              <a:rPr lang="ja-JP" altLang="en-US" sz="1400" dirty="0" smtClean="0"/>
              <a:t>自殺や自傷行為の助長や扇動を禁じ　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ます」という項目を利用ルールに追加しました。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〇　ツイッター社の日本法人では、ホームページに</a:t>
            </a:r>
            <a:r>
              <a:rPr lang="en-US" altLang="ja-JP" sz="1400" dirty="0" smtClean="0"/>
              <a:t>｢</a:t>
            </a:r>
            <a:r>
              <a:rPr lang="ja-JP" altLang="en-US" sz="1400" dirty="0" smtClean="0"/>
              <a:t>違反通報フォーム</a:t>
            </a:r>
            <a:r>
              <a:rPr lang="en-US" altLang="ja-JP" sz="1400" dirty="0" smtClean="0"/>
              <a:t>｣</a:t>
            </a:r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をすでに開設しています。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</a:t>
            </a:r>
            <a:r>
              <a:rPr lang="en-US" altLang="ja-JP" sz="1400" dirty="0" smtClean="0"/>
              <a:t>SNS</a:t>
            </a:r>
            <a:r>
              <a:rPr lang="ja-JP" altLang="en-US" sz="1400" dirty="0" smtClean="0"/>
              <a:t>は、使い方を誤れば、凶器にもなるのです。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〇　</a:t>
            </a:r>
            <a:r>
              <a:rPr lang="ja-JP" altLang="en-US" sz="1400" dirty="0"/>
              <a:t>それは</a:t>
            </a:r>
            <a:r>
              <a:rPr lang="ja-JP" altLang="en-US" sz="1400" dirty="0" smtClean="0"/>
              <a:t>、有効な使い方をすれば、この上ない便利なツールで</a:t>
            </a:r>
            <a:r>
              <a:rPr lang="ja-JP" altLang="en-US" sz="1400" dirty="0" smtClean="0"/>
              <a:t>ある</a:t>
            </a:r>
            <a:endParaRPr lang="en-US" altLang="ja-JP" sz="1400" dirty="0" smtClean="0"/>
          </a:p>
          <a:p>
            <a:r>
              <a:rPr lang="ja-JP" altLang="en-US" sz="1400" dirty="0" smtClean="0"/>
              <a:t>　　はず</a:t>
            </a:r>
            <a:r>
              <a:rPr lang="ja-JP" altLang="en-US" sz="1400" dirty="0" smtClean="0"/>
              <a:t>です。</a:t>
            </a:r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AECDC-8058-43E6-822A-6C0ADECC4A7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1400" dirty="0" smtClean="0"/>
              <a:t>〇　ネットを使うときの心得のポイントは、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</a:t>
            </a:r>
            <a:r>
              <a:rPr lang="en-US" altLang="ja-JP" sz="1400" dirty="0" smtClean="0"/>
              <a:t>｢</a:t>
            </a:r>
            <a:r>
              <a:rPr lang="ja-JP" altLang="en-US" sz="1400" dirty="0" smtClean="0"/>
              <a:t>ネット情報には、善と悪が混在する</a:t>
            </a:r>
            <a:r>
              <a:rPr lang="en-US" altLang="ja-JP" sz="1400" dirty="0" smtClean="0"/>
              <a:t>｣</a:t>
            </a:r>
            <a:r>
              <a:rPr lang="ja-JP" altLang="en-US" sz="1400" dirty="0" smtClean="0"/>
              <a:t>と知ることです。</a:t>
            </a:r>
            <a:r>
              <a:rPr lang="en-US" altLang="ja-JP" sz="1400" dirty="0" smtClean="0"/>
              <a:t>｢</a:t>
            </a:r>
            <a:r>
              <a:rPr lang="ja-JP" altLang="en-US" sz="1400" dirty="0" smtClean="0"/>
              <a:t>見分ける力</a:t>
            </a:r>
            <a:r>
              <a:rPr lang="en-US" altLang="ja-JP" sz="1400" dirty="0" smtClean="0"/>
              <a:t>｣</a:t>
            </a:r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が求められています。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良いことを発信すれば、良い情報が集まってきますが、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〇　悪い心を発信すれば、そこに悪い情報が集まってくるということです。</a:t>
            </a:r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AECDC-8058-43E6-822A-6C0ADECC4A7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C2F0-600E-45B0-BD60-B8D0D0F16318}" type="datetimeFigureOut">
              <a:rPr kumimoji="1" lang="ja-JP" altLang="en-US" smtClean="0"/>
              <a:pPr/>
              <a:t>2017/11/7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E207-6951-439C-91FB-BD50148B96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5677" y="836712"/>
            <a:ext cx="87126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0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｢</a:t>
            </a:r>
            <a:r>
              <a:rPr lang="ja-JP" altLang="en-US" sz="60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ネット</a:t>
            </a:r>
            <a:r>
              <a:rPr lang="ja-JP" altLang="en-US" sz="6000" dirty="0" smtClean="0">
                <a:solidFill>
                  <a:srgbClr val="FFFF00"/>
                </a:solidFill>
                <a:latin typeface="ＤＨＰ特太ゴシック体" pitchFamily="50" charset="-128"/>
                <a:ea typeface="ＤＨＰ特太ゴシック体" pitchFamily="50" charset="-128"/>
              </a:rPr>
              <a:t>炎上</a:t>
            </a:r>
            <a:r>
              <a:rPr lang="en-US" altLang="ja-JP" sz="60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｣</a:t>
            </a:r>
            <a:r>
              <a:rPr lang="ja-JP" altLang="en-US" sz="60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の</a:t>
            </a:r>
            <a:r>
              <a:rPr lang="ja-JP" altLang="en-US" sz="6000" dirty="0" smtClean="0">
                <a:solidFill>
                  <a:srgbClr val="FFFF00"/>
                </a:solidFill>
                <a:latin typeface="ＤＨＰ特太ゴシック体" pitchFamily="50" charset="-128"/>
                <a:ea typeface="ＤＨＰ特太ゴシック体" pitchFamily="50" charset="-128"/>
              </a:rPr>
              <a:t>痕跡</a:t>
            </a:r>
            <a:r>
              <a:rPr lang="ja-JP" altLang="en-US" sz="60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は、</a:t>
            </a:r>
            <a:endParaRPr lang="en-US" altLang="ja-JP" sz="6000" dirty="0" smtClean="0">
              <a:solidFill>
                <a:schemeClr val="bg1"/>
              </a:solidFill>
              <a:latin typeface="ＤＨＰ特太ゴシック体" pitchFamily="50" charset="-128"/>
              <a:ea typeface="ＤＨＰ特太ゴシック体" pitchFamily="50" charset="-12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一生涯 </a:t>
            </a:r>
            <a:r>
              <a:rPr lang="ja-JP" altLang="en-US" sz="6000" dirty="0" smtClean="0">
                <a:solidFill>
                  <a:srgbClr val="FFFF00"/>
                </a:solidFill>
                <a:latin typeface="ＤＨＰ特太ゴシック体" pitchFamily="50" charset="-128"/>
                <a:ea typeface="ＤＨＰ特太ゴシック体" pitchFamily="50" charset="-128"/>
              </a:rPr>
              <a:t>残り続ける</a:t>
            </a:r>
            <a:endParaRPr lang="ja-JP" altLang="en-US" sz="1600" dirty="0" smtClean="0">
              <a:solidFill>
                <a:schemeClr val="bg1"/>
              </a:solidFill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64824" y="594056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沖縄県教育委員会</a:t>
            </a:r>
            <a:endParaRPr kumimoji="1" lang="ja-JP" altLang="en-US" sz="4000" dirty="0">
              <a:solidFill>
                <a:schemeClr val="bg1"/>
              </a:solidFill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2267744" y="2708920"/>
            <a:ext cx="3578696" cy="1116704"/>
          </a:xfrm>
          <a:prstGeom prst="wedgeEllipseCallout">
            <a:avLst>
              <a:gd name="adj1" fmla="val -5218"/>
              <a:gd name="adj2" fmla="val -626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ネット上に</a:t>
            </a:r>
            <a:endParaRPr kumimoji="1" lang="ja-JP" altLang="en-US" sz="4000" dirty="0">
              <a:solidFill>
                <a:srgbClr val="FF0000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4" y="4366845"/>
            <a:ext cx="854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～あなたは、自分の</a:t>
            </a:r>
            <a:r>
              <a:rPr lang="ja-JP" altLang="en-US" sz="3600" dirty="0" smtClean="0">
                <a:solidFill>
                  <a:srgbClr val="FFFF00"/>
                </a:solidFill>
                <a:latin typeface="ＤＨＰ特太ゴシック体" pitchFamily="50" charset="-128"/>
                <a:ea typeface="ＤＨＰ特太ゴシック体" pitchFamily="50" charset="-128"/>
              </a:rPr>
              <a:t>未来</a:t>
            </a:r>
            <a:r>
              <a:rPr lang="ja-JP" altLang="en-US" sz="36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に何を残すか～</a:t>
            </a:r>
            <a:endParaRPr lang="ja-JP" altLang="en-US" sz="1600" dirty="0" smtClean="0">
              <a:solidFill>
                <a:schemeClr val="bg1"/>
              </a:solidFill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-36512" y="44624"/>
            <a:ext cx="8489543" cy="7056784"/>
            <a:chOff x="-36512" y="44624"/>
            <a:chExt cx="8489543" cy="7056784"/>
          </a:xfrm>
        </p:grpSpPr>
        <p:grpSp>
          <p:nvGrpSpPr>
            <p:cNvPr id="2" name="グループ化 5"/>
            <p:cNvGrpSpPr/>
            <p:nvPr/>
          </p:nvGrpSpPr>
          <p:grpSpPr>
            <a:xfrm>
              <a:off x="-36512" y="720080"/>
              <a:ext cx="5688632" cy="6381328"/>
              <a:chOff x="2717074" y="0"/>
              <a:chExt cx="6740435" cy="7466292"/>
            </a:xfrm>
          </p:grpSpPr>
          <p:pic>
            <p:nvPicPr>
              <p:cNvPr id="7" name="図 6" descr="IMG1.jpg"/>
              <p:cNvPicPr>
                <a:picLocks noChangeAspect="1"/>
              </p:cNvPicPr>
              <p:nvPr/>
            </p:nvPicPr>
            <p:blipFill>
              <a:blip r:embed="rId3" cstate="print"/>
              <a:srcRect r="1970"/>
              <a:stretch>
                <a:fillRect/>
              </a:stretch>
            </p:blipFill>
            <p:spPr>
              <a:xfrm>
                <a:off x="2727090" y="0"/>
                <a:ext cx="6717356" cy="3695165"/>
              </a:xfrm>
              <a:prstGeom prst="rect">
                <a:avLst/>
              </a:prstGeom>
            </p:spPr>
          </p:pic>
          <p:pic>
            <p:nvPicPr>
              <p:cNvPr id="8" name="図 7" descr="IMG_0001.jpg"/>
              <p:cNvPicPr>
                <a:picLocks noChangeAspect="1"/>
              </p:cNvPicPr>
              <p:nvPr/>
            </p:nvPicPr>
            <p:blipFill>
              <a:blip r:embed="rId4" cstate="print"/>
              <a:srcRect l="1553" r="1872"/>
              <a:stretch>
                <a:fillRect/>
              </a:stretch>
            </p:blipFill>
            <p:spPr>
              <a:xfrm>
                <a:off x="2717074" y="3670861"/>
                <a:ext cx="6740435" cy="3795431"/>
              </a:xfrm>
              <a:prstGeom prst="rect">
                <a:avLst/>
              </a:prstGeom>
            </p:spPr>
          </p:pic>
        </p:grpSp>
        <p:sp>
          <p:nvSpPr>
            <p:cNvPr id="5" name="テキスト ボックス 4"/>
            <p:cNvSpPr txBox="1"/>
            <p:nvPr/>
          </p:nvSpPr>
          <p:spPr>
            <a:xfrm>
              <a:off x="690970" y="44624"/>
              <a:ext cx="776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</a:rPr>
                <a:t>こんなステキな</a:t>
              </a:r>
              <a:r>
                <a:rPr kumimoji="1" lang="ja-JP" altLang="en-US" sz="2800" dirty="0" smtClean="0">
                  <a:solidFill>
                    <a:srgbClr val="FFFF00"/>
                  </a:solidFill>
                </a:rPr>
                <a:t>「つながり」</a:t>
              </a:r>
              <a:r>
                <a:rPr kumimoji="1" lang="ja-JP" altLang="en-US" sz="2800" dirty="0" smtClean="0">
                  <a:solidFill>
                    <a:schemeClr val="bg1"/>
                  </a:solidFill>
                </a:rPr>
                <a:t>ができるのもＳＮＳです。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5724128" y="908720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沖縄観光に来た熊本の中学生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￬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95390" y="1569566"/>
            <a:ext cx="3413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高校野球を観戦。球場係の高校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球児のマナーに感動し、熊本から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rgbClr val="FFFF00"/>
                </a:solidFill>
              </a:rPr>
              <a:t>「お礼と応援の手紙」</a:t>
            </a:r>
            <a:r>
              <a:rPr kumimoji="1" lang="ja-JP" altLang="en-US" dirty="0" smtClean="0">
                <a:solidFill>
                  <a:schemeClr val="bg1"/>
                </a:solidFill>
              </a:rPr>
              <a:t>を送った。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￬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24128" y="2708920"/>
            <a:ext cx="338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平成</a:t>
            </a:r>
            <a:r>
              <a:rPr lang="en-US" altLang="ja-JP" dirty="0" smtClean="0">
                <a:solidFill>
                  <a:schemeClr val="bg1"/>
                </a:solidFill>
              </a:rPr>
              <a:t>28</a:t>
            </a:r>
            <a:r>
              <a:rPr lang="ja-JP" altLang="en-US" dirty="0" smtClean="0">
                <a:solidFill>
                  <a:schemeClr val="bg1"/>
                </a:solidFill>
              </a:rPr>
              <a:t>年</a:t>
            </a:r>
            <a:r>
              <a:rPr lang="en-US" altLang="ja-JP" dirty="0" smtClean="0">
                <a:solidFill>
                  <a:schemeClr val="bg1"/>
                </a:solidFill>
              </a:rPr>
              <a:t>4</a:t>
            </a:r>
            <a:r>
              <a:rPr lang="ja-JP" altLang="en-US" dirty="0" smtClean="0">
                <a:solidFill>
                  <a:schemeClr val="bg1"/>
                </a:solidFill>
              </a:rPr>
              <a:t>月、熊本大地震　発生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￬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61343" y="4726885"/>
            <a:ext cx="3443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報道関係者等の力も借りて、熊本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の女の子の無事を</a:t>
            </a:r>
            <a:r>
              <a:rPr kumimoji="1" lang="ja-JP" altLang="en-US" dirty="0" smtClean="0">
                <a:solidFill>
                  <a:srgbClr val="FFFF00"/>
                </a:solidFill>
              </a:rPr>
              <a:t>ＳＮＳ</a:t>
            </a:r>
            <a:r>
              <a:rPr kumimoji="1" lang="ja-JP" altLang="en-US" dirty="0" smtClean="0">
                <a:solidFill>
                  <a:schemeClr val="bg1"/>
                </a:solidFill>
              </a:rPr>
              <a:t>で確認。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￬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00429" y="5661249"/>
            <a:ext cx="333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遠く離れた熊本にいる彼女たちと、</a:t>
            </a:r>
            <a:r>
              <a:rPr lang="ja-JP" altLang="en-US" dirty="0" smtClean="0">
                <a:solidFill>
                  <a:srgbClr val="FFFF00"/>
                </a:solidFill>
              </a:rPr>
              <a:t>テレビ電話（ＳＮＳ）</a:t>
            </a:r>
            <a:r>
              <a:rPr lang="ja-JP" altLang="en-US" dirty="0" smtClean="0">
                <a:solidFill>
                  <a:schemeClr val="bg1"/>
                </a:solidFill>
              </a:rPr>
              <a:t>で</a:t>
            </a:r>
            <a:r>
              <a:rPr lang="en-US" altLang="ja-JP" dirty="0" smtClean="0">
                <a:solidFill>
                  <a:schemeClr val="bg1"/>
                </a:solidFill>
              </a:rPr>
              <a:t>｢</a:t>
            </a:r>
            <a:r>
              <a:rPr lang="ja-JP" altLang="en-US" dirty="0" smtClean="0">
                <a:solidFill>
                  <a:schemeClr val="bg1"/>
                </a:solidFill>
              </a:rPr>
              <a:t>再会</a:t>
            </a:r>
            <a:r>
              <a:rPr lang="en-US" altLang="ja-JP" dirty="0" smtClean="0">
                <a:solidFill>
                  <a:schemeClr val="bg1"/>
                </a:solidFill>
              </a:rPr>
              <a:t>｣</a:t>
            </a:r>
            <a:r>
              <a:rPr lang="ja-JP" altLang="en-US" dirty="0" smtClean="0">
                <a:solidFill>
                  <a:schemeClr val="bg1"/>
                </a:solidFill>
              </a:rPr>
              <a:t>し、お互いに</a:t>
            </a:r>
            <a:r>
              <a:rPr kumimoji="1" lang="ja-JP" altLang="en-US" dirty="0" smtClean="0">
                <a:solidFill>
                  <a:schemeClr val="bg1"/>
                </a:solidFill>
              </a:rPr>
              <a:t>エールを送りあった。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82184" y="3429000"/>
            <a:ext cx="3642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手紙を受け取った野球部員たちが、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その中学生（佐藤さん）の安否を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気遣う記事が新聞に掲載。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￬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343" y="475004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</a:rPr>
              <a:t>平成２８年４月　沖縄タイムス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4143" y="5661248"/>
            <a:ext cx="8226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今も ネット上に、こんな書込が残っています</a:t>
            </a:r>
            <a:endParaRPr kumimoji="1" lang="ja-JP" altLang="en-US" sz="4000" dirty="0">
              <a:solidFill>
                <a:schemeClr val="bg1"/>
              </a:solidFill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619672" y="0"/>
            <a:ext cx="5904656" cy="5445224"/>
            <a:chOff x="1619672" y="0"/>
            <a:chExt cx="5904656" cy="5445224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1619672" y="0"/>
              <a:ext cx="5904656" cy="5445224"/>
              <a:chOff x="4234" y="3342"/>
              <a:chExt cx="4019" cy="3550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4234" y="3342"/>
                <a:ext cx="4019" cy="35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4427" y="4194"/>
                <a:ext cx="3665" cy="25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ゴシック" pitchFamily="49" charset="-128"/>
                    <a:ea typeface="ＭＳ ゴシック" pitchFamily="49" charset="-128"/>
                    <a:cs typeface="ＭＳ Ｐゴシック" pitchFamily="50" charset="-128"/>
                  </a:rPr>
                  <a:t>退学になりました。退学のことで親が離婚しました。俺は</a:t>
                </a:r>
                <a:r>
                  <a:rPr kumimoji="1" lang="ja-JP" altLang="en-US" sz="2800" b="0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ＭＳ ゴシック" pitchFamily="49" charset="-128"/>
                    <a:ea typeface="ＭＳ ゴシック" pitchFamily="49" charset="-128"/>
                    <a:cs typeface="ＭＳ Ｐゴシック" pitchFamily="50" charset="-128"/>
                  </a:rPr>
                  <a:t>三年生の通報した人</a:t>
                </a:r>
                <a:r>
                  <a:rPr kumimoji="1" lang="ja-JP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ゴシック" pitchFamily="49" charset="-128"/>
                    <a:ea typeface="ＭＳ ゴシック" pitchFamily="49" charset="-128"/>
                    <a:cs typeface="ＭＳ Ｐゴシック" pitchFamily="50" charset="-128"/>
                  </a:rPr>
                  <a:t>のおかげで友達も家族も失ってしまいました。確かに悪いことしたのは俺だけど通報する必要がどこにあったの？悪いけど俺は</a:t>
                </a:r>
                <a:r>
                  <a:rPr kumimoji="1" lang="ja-JP" altLang="en-US" sz="2800" b="0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ＭＳ ゴシック" pitchFamily="49" charset="-128"/>
                    <a:ea typeface="ＭＳ ゴシック" pitchFamily="49" charset="-128"/>
                    <a:cs typeface="ＭＳ Ｐゴシック" pitchFamily="50" charset="-128"/>
                  </a:rPr>
                  <a:t>一生恨み続ける</a:t>
                </a:r>
                <a:r>
                  <a:rPr kumimoji="1" lang="ja-JP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ゴシック" pitchFamily="49" charset="-128"/>
                    <a:ea typeface="ＭＳ ゴシック" pitchFamily="49" charset="-128"/>
                    <a:cs typeface="ＭＳ Ｐゴシック" pitchFamily="50" charset="-128"/>
                  </a:rPr>
                  <a:t>から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ゴシック" pitchFamily="49" charset="-128"/>
                    <a:ea typeface="ＭＳ ゴシック" pitchFamily="49" charset="-128"/>
                    <a:cs typeface="ＭＳ Ｐゴシック" pitchFamily="50" charset="-128"/>
                  </a:rPr>
                  <a:t>2013/11/01</a:t>
                </a:r>
                <a:r>
                  <a:rPr kumimoji="1" lang="ja-JP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ゴシック" pitchFamily="49" charset="-128"/>
                    <a:ea typeface="ＭＳ ゴシック" pitchFamily="49" charset="-128"/>
                    <a:cs typeface="ＭＳ Ｐゴシック" pitchFamily="50" charset="-128"/>
                  </a:rPr>
                  <a:t>　</a:t>
                </a:r>
                <a:r>
                  <a:rPr kumimoji="1" lang="en-US" altLang="ja-JP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ゴシック" pitchFamily="49" charset="-128"/>
                    <a:ea typeface="ＭＳ ゴシック" pitchFamily="49" charset="-128"/>
                    <a:cs typeface="ＭＳ Ｐゴシック" pitchFamily="50" charset="-128"/>
                  </a:rPr>
                  <a:t>22:44</a:t>
                </a:r>
                <a:endParaRPr kumimoji="1" lang="ja-JP" altLang="ja-JP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pic>
          <p:nvPicPr>
            <p:cNvPr id="8" name="図 7"/>
            <p:cNvPicPr/>
            <p:nvPr/>
          </p:nvPicPr>
          <p:blipFill>
            <a:blip r:embed="rId3" cstate="print">
              <a:lum bright="-10000" contrast="30000"/>
            </a:blip>
            <a:srcRect l="20085" t="39683" r="42991" b="48202"/>
            <a:stretch>
              <a:fillRect/>
            </a:stretch>
          </p:blipFill>
          <p:spPr bwMode="auto">
            <a:xfrm>
              <a:off x="2051720" y="260648"/>
              <a:ext cx="5184576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角丸四角形 10"/>
          <p:cNvSpPr/>
          <p:nvPr/>
        </p:nvSpPr>
        <p:spPr>
          <a:xfrm>
            <a:off x="305780" y="260648"/>
            <a:ext cx="8532440" cy="4464496"/>
          </a:xfrm>
          <a:prstGeom prst="roundRect">
            <a:avLst>
              <a:gd name="adj" fmla="val 472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この人は何をしたのでしょうか</a:t>
            </a:r>
            <a:r>
              <a:rPr lang="en-US" altLang="ja-JP" sz="3200" dirty="0" smtClean="0"/>
              <a:t>?</a:t>
            </a:r>
          </a:p>
          <a:p>
            <a:pPr algn="ctr"/>
            <a:endParaRPr kumimoji="1" lang="en-US" altLang="ja-JP" sz="3200" dirty="0" smtClean="0"/>
          </a:p>
          <a:p>
            <a:pPr algn="ctr"/>
            <a:r>
              <a:rPr lang="ja-JP" altLang="en-US" sz="3200" dirty="0" smtClean="0"/>
              <a:t>ネット上には、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バイクの無免許運転や暴走行為が</a:t>
            </a:r>
            <a:endParaRPr lang="en-US" altLang="ja-JP" sz="3200" dirty="0" smtClean="0"/>
          </a:p>
          <a:p>
            <a:pPr algn="ctr"/>
            <a:r>
              <a:rPr kumimoji="1" lang="ja-JP" altLang="en-US" sz="3200" dirty="0" smtClean="0"/>
              <a:t>学校にばれて、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退学になった等</a:t>
            </a:r>
            <a:r>
              <a:rPr lang="ja-JP" altLang="en-US" sz="3200" dirty="0" smtClean="0"/>
              <a:t>と書かれています。</a:t>
            </a:r>
            <a:endParaRPr lang="en-US" altLang="ja-JP" sz="3200" dirty="0" smtClean="0"/>
          </a:p>
          <a:p>
            <a:pPr algn="ctr"/>
            <a:endParaRPr kumimoji="1" lang="en-US" altLang="ja-JP" sz="3200" dirty="0" smtClean="0"/>
          </a:p>
          <a:p>
            <a:pPr algn="ctr"/>
            <a:r>
              <a:rPr lang="ja-JP" altLang="en-US" sz="3200" dirty="0" smtClean="0"/>
              <a:t>本当でしょうか</a:t>
            </a:r>
            <a:r>
              <a:rPr lang="en-US" altLang="ja-JP" sz="3200" dirty="0" smtClean="0"/>
              <a:t>?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1503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40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投稿者が</a:t>
            </a:r>
            <a:r>
              <a:rPr lang="ja-JP" altLang="en-US" sz="4000" u="sng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なぜ炎上したのか</a:t>
            </a:r>
            <a:r>
              <a:rPr lang="ja-JP" altLang="en-US" sz="40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、</a:t>
            </a:r>
            <a:r>
              <a:rPr lang="ja-JP" altLang="en-US" sz="4000" u="sng" dirty="0" smtClean="0">
                <a:solidFill>
                  <a:srgbClr val="FFFF00"/>
                </a:solidFill>
                <a:latin typeface="ＤＨＰ特太ゴシック体" pitchFamily="50" charset="-128"/>
                <a:ea typeface="ＤＨＰ特太ゴシック体" pitchFamily="50" charset="-128"/>
              </a:rPr>
              <a:t>退学になった理由</a:t>
            </a:r>
            <a:r>
              <a:rPr lang="ja-JP" altLang="en-US" sz="40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、</a:t>
            </a:r>
            <a:r>
              <a:rPr kumimoji="1" lang="ja-JP" altLang="en-US" sz="4000" u="sng" dirty="0" smtClean="0">
                <a:solidFill>
                  <a:srgbClr val="FFFF00"/>
                </a:solidFill>
                <a:latin typeface="ＤＨＰ特太ゴシック体" pitchFamily="50" charset="-128"/>
                <a:ea typeface="ＤＨＰ特太ゴシック体" pitchFamily="50" charset="-128"/>
              </a:rPr>
              <a:t>本当に退学になったのか</a:t>
            </a:r>
            <a:r>
              <a:rPr kumimoji="1" lang="ja-JP" altLang="en-US" sz="4000" dirty="0" smtClean="0">
                <a:solidFill>
                  <a:schemeClr val="bg1"/>
                </a:solidFill>
                <a:latin typeface="ＤＨＰ特太ゴシック体" pitchFamily="50" charset="-128"/>
                <a:ea typeface="ＤＨＰ特太ゴシック体" pitchFamily="50" charset="-128"/>
              </a:rPr>
              <a:t>など、真実は誰にもわかりません。</a:t>
            </a:r>
            <a:endParaRPr kumimoji="1" lang="ja-JP" altLang="en-US" sz="4000" dirty="0">
              <a:solidFill>
                <a:schemeClr val="bg1"/>
              </a:solidFill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131840" y="3501008"/>
            <a:ext cx="2880320" cy="1224136"/>
          </a:xfrm>
          <a:prstGeom prst="roundRect">
            <a:avLst>
              <a:gd name="adj" fmla="val 347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FF00"/>
                </a:solidFill>
              </a:rPr>
              <a:t>広がる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37906" y="1988840"/>
            <a:ext cx="7851829" cy="1368152"/>
            <a:chOff x="737906" y="1628800"/>
            <a:chExt cx="7851829" cy="1368152"/>
          </a:xfrm>
        </p:grpSpPr>
        <p:sp>
          <p:nvSpPr>
            <p:cNvPr id="9" name="下矢印 8"/>
            <p:cNvSpPr/>
            <p:nvPr/>
          </p:nvSpPr>
          <p:spPr>
            <a:xfrm>
              <a:off x="2555776" y="1628800"/>
              <a:ext cx="3672408" cy="720080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/>
                <a:t>みなさんは</a:t>
              </a:r>
              <a:endParaRPr kumimoji="1" lang="ja-JP" altLang="en-US" sz="2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37906" y="2412177"/>
              <a:ext cx="785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ネット情報の</a:t>
              </a:r>
              <a:r>
                <a:rPr kumimoji="1" lang="ja-JP" altLang="en-US" sz="3200" dirty="0" smtClean="0">
                  <a:solidFill>
                    <a:srgbClr val="FFFF00"/>
                  </a:solidFill>
                </a:rPr>
                <a:t>３つの特性</a:t>
              </a:r>
              <a:r>
                <a:rPr lang="ja-JP" altLang="en-US" sz="2000" dirty="0" smtClean="0">
                  <a:solidFill>
                    <a:schemeClr val="bg1"/>
                  </a:solidFill>
                </a:rPr>
                <a:t>を知って、自己防衛力を高めましょう！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0" y="3501008"/>
            <a:ext cx="2880320" cy="1224136"/>
          </a:xfrm>
          <a:prstGeom prst="roundRect">
            <a:avLst>
              <a:gd name="adj" fmla="val 347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FF00"/>
                </a:solidFill>
              </a:rPr>
              <a:t>残　</a:t>
            </a:r>
            <a:r>
              <a:rPr kumimoji="1" lang="ja-JP" altLang="en-US" sz="4000" dirty="0" err="1" smtClean="0">
                <a:solidFill>
                  <a:srgbClr val="FFFF00"/>
                </a:solidFill>
              </a:rPr>
              <a:t>る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263680" y="3501008"/>
            <a:ext cx="2880320" cy="1224136"/>
          </a:xfrm>
          <a:prstGeom prst="roundRect">
            <a:avLst>
              <a:gd name="adj" fmla="val 347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FF00"/>
                </a:solidFill>
              </a:rPr>
              <a:t>増幅する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486587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2400" dirty="0" smtClean="0">
                <a:solidFill>
                  <a:schemeClr val="bg1"/>
                </a:solidFill>
              </a:rPr>
              <a:t>一度拡散すると、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altLang="ja-JP" sz="2400" dirty="0" smtClean="0">
                <a:solidFill>
                  <a:schemeClr val="bg1"/>
                </a:solidFill>
              </a:rPr>
              <a:t>100</a:t>
            </a:r>
            <a:r>
              <a:rPr lang="ja-JP" altLang="ja-JP" sz="2400" dirty="0" smtClean="0">
                <a:solidFill>
                  <a:schemeClr val="bg1"/>
                </a:solidFill>
              </a:rPr>
              <a:t>％の回収は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just"/>
            <a:r>
              <a:rPr lang="ja-JP" altLang="en-US" sz="2400" dirty="0" smtClean="0">
                <a:solidFill>
                  <a:schemeClr val="bg1"/>
                </a:solidFill>
              </a:rPr>
              <a:t>絶対に</a:t>
            </a:r>
            <a:r>
              <a:rPr lang="ja-JP" altLang="ja-JP" sz="2400" dirty="0" smtClean="0">
                <a:solidFill>
                  <a:schemeClr val="bg1"/>
                </a:solidFill>
              </a:rPr>
              <a:t>不可能。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just"/>
            <a:r>
              <a:rPr lang="ja-JP" altLang="ja-JP" sz="2400" dirty="0" smtClean="0">
                <a:solidFill>
                  <a:srgbClr val="FFFF00"/>
                </a:solidFill>
              </a:rPr>
              <a:t>コピー･保存が簡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pPr algn="just"/>
            <a:r>
              <a:rPr lang="ja-JP" altLang="ja-JP" sz="2400" dirty="0" smtClean="0">
                <a:solidFill>
                  <a:srgbClr val="FFFF00"/>
                </a:solidFill>
              </a:rPr>
              <a:t>単</a:t>
            </a:r>
            <a:r>
              <a:rPr lang="ja-JP" altLang="en-US" sz="2400" dirty="0" smtClean="0">
                <a:solidFill>
                  <a:schemeClr val="bg1"/>
                </a:solidFill>
              </a:rPr>
              <a:t>にできる</a:t>
            </a:r>
            <a:r>
              <a:rPr lang="ja-JP" altLang="ja-JP" sz="2400" dirty="0" smtClean="0">
                <a:solidFill>
                  <a:schemeClr val="bg1"/>
                </a:solidFill>
              </a:rPr>
              <a:t>から。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75856" y="486587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2400" dirty="0" smtClean="0">
                <a:solidFill>
                  <a:schemeClr val="bg1"/>
                </a:solidFill>
              </a:rPr>
              <a:t>ＳＮＳの繋がりは、ネット回線</a:t>
            </a:r>
            <a:r>
              <a:rPr lang="ja-JP" altLang="en-US" sz="2400" dirty="0" smtClean="0">
                <a:solidFill>
                  <a:schemeClr val="bg1"/>
                </a:solidFill>
              </a:rPr>
              <a:t>の繋がり。</a:t>
            </a:r>
            <a:r>
              <a:rPr lang="ja-JP" altLang="en-US" sz="2400" dirty="0" smtClean="0">
                <a:solidFill>
                  <a:srgbClr val="FFFF00"/>
                </a:solidFill>
              </a:rPr>
              <a:t>知らないところで、情報だけが無限に広がる</a:t>
            </a:r>
            <a:r>
              <a:rPr lang="ja-JP" altLang="en-US" sz="2400" dirty="0" smtClean="0">
                <a:solidFill>
                  <a:schemeClr val="bg1"/>
                </a:solidFill>
              </a:rPr>
              <a:t>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95008" y="4874384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2400" dirty="0" smtClean="0">
                <a:solidFill>
                  <a:schemeClr val="bg1"/>
                </a:solidFill>
              </a:rPr>
              <a:t>ネット情報は、良い感情も悪い感情も</a:t>
            </a:r>
            <a:r>
              <a:rPr lang="ja-JP" altLang="en-US" sz="2400" dirty="0" smtClean="0">
                <a:solidFill>
                  <a:schemeClr val="bg1"/>
                </a:solidFill>
              </a:rPr>
              <a:t>、</a:t>
            </a:r>
            <a:r>
              <a:rPr lang="ja-JP" altLang="ja-JP" sz="2400" dirty="0" smtClean="0">
                <a:solidFill>
                  <a:schemeClr val="bg1"/>
                </a:solidFill>
              </a:rPr>
              <a:t>“増幅”</a:t>
            </a:r>
            <a:r>
              <a:rPr lang="ja-JP" altLang="en-US" sz="2400" dirty="0" smtClean="0">
                <a:solidFill>
                  <a:schemeClr val="bg1"/>
                </a:solidFill>
              </a:rPr>
              <a:t>する。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just"/>
            <a:r>
              <a:rPr kumimoji="1" lang="ja-JP" altLang="en-US" sz="2400" dirty="0" smtClean="0">
                <a:solidFill>
                  <a:srgbClr val="FFFF00"/>
                </a:solidFill>
              </a:rPr>
              <a:t>「ウソ」であっても、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  <a:p>
            <a:pPr algn="just"/>
            <a:r>
              <a:rPr kumimoji="1" lang="ja-JP" altLang="en-US" sz="2400" dirty="0" smtClean="0">
                <a:solidFill>
                  <a:srgbClr val="FFFF00"/>
                </a:solidFill>
              </a:rPr>
              <a:t>簡単に広がる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323528" y="116632"/>
            <a:ext cx="5904656" cy="2961620"/>
            <a:chOff x="323528" y="116632"/>
            <a:chExt cx="5904656" cy="2961620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323528" y="116632"/>
              <a:ext cx="5904656" cy="2557994"/>
              <a:chOff x="2267744" y="4456343"/>
              <a:chExt cx="5904656" cy="2557994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861" t="6688" r="10153" b="5704"/>
              <a:stretch>
                <a:fillRect/>
              </a:stretch>
            </p:blipFill>
            <p:spPr bwMode="auto">
              <a:xfrm>
                <a:off x="4860032" y="4456343"/>
                <a:ext cx="3312368" cy="2557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216" t="3563" r="20586" b="6250"/>
              <a:stretch>
                <a:fillRect/>
              </a:stretch>
            </p:blipFill>
            <p:spPr bwMode="auto">
              <a:xfrm>
                <a:off x="2267744" y="4639925"/>
                <a:ext cx="2808312" cy="2218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テキスト ボックス 18"/>
            <p:cNvSpPr txBox="1"/>
            <p:nvPr/>
          </p:nvSpPr>
          <p:spPr>
            <a:xfrm>
              <a:off x="1101128" y="2708920"/>
              <a:ext cx="4406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｢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自画撮り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｣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　　⇒　　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｢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リベンジポルノ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｣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被害へ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79512" y="3356992"/>
            <a:ext cx="4054802" cy="3336600"/>
            <a:chOff x="179512" y="3356992"/>
            <a:chExt cx="4054802" cy="3336600"/>
          </a:xfrm>
        </p:grpSpPr>
        <p:pic>
          <p:nvPicPr>
            <p:cNvPr id="12" name="図 11" descr="3474c5d3db421f5efc502ac526c7a111_13245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512" y="3356992"/>
              <a:ext cx="2407956" cy="33366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2627784" y="3501008"/>
              <a:ext cx="16065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｢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バカッター」</a:t>
              </a:r>
              <a:endParaRPr lang="en-US" altLang="ja-JP" dirty="0" smtClean="0">
                <a:solidFill>
                  <a:schemeClr val="bg1"/>
                </a:solidFill>
              </a:endParaRPr>
            </a:p>
            <a:p>
              <a:r>
                <a:rPr lang="ja-JP" altLang="en-US" dirty="0" smtClean="0">
                  <a:solidFill>
                    <a:schemeClr val="bg1"/>
                  </a:solidFill>
                </a:rPr>
                <a:t>　　￬</a:t>
              </a:r>
              <a:endParaRPr lang="en-US" altLang="ja-JP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｢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バイトテロ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｣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へ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732240" y="476672"/>
            <a:ext cx="2201602" cy="3825716"/>
            <a:chOff x="6732240" y="476672"/>
            <a:chExt cx="2201602" cy="3825716"/>
          </a:xfrm>
        </p:grpSpPr>
        <p:pic>
          <p:nvPicPr>
            <p:cNvPr id="10" name="図 9" descr="718251l.jpg"/>
            <p:cNvPicPr/>
            <p:nvPr/>
          </p:nvPicPr>
          <p:blipFill>
            <a:blip r:embed="rId6" cstate="print"/>
            <a:srcRect l="8235" t="2864" r="20337" b="1432"/>
            <a:stretch>
              <a:fillRect/>
            </a:stretch>
          </p:blipFill>
          <p:spPr>
            <a:xfrm>
              <a:off x="6732240" y="476672"/>
              <a:ext cx="2201602" cy="331745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6804248" y="393305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児童虐待⇒逮捕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3059832" y="4581128"/>
            <a:ext cx="5868144" cy="2016224"/>
            <a:chOff x="3275856" y="4581128"/>
            <a:chExt cx="5544616" cy="2016224"/>
          </a:xfrm>
        </p:grpSpPr>
        <p:sp>
          <p:nvSpPr>
            <p:cNvPr id="24" name="角丸四角形 23"/>
            <p:cNvSpPr/>
            <p:nvPr/>
          </p:nvSpPr>
          <p:spPr>
            <a:xfrm>
              <a:off x="3275856" y="4581128"/>
              <a:ext cx="5544616" cy="2016224"/>
            </a:xfrm>
            <a:prstGeom prst="round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411932" y="4797152"/>
              <a:ext cx="5219075" cy="1554272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ja-JP" altLang="ja-JP" sz="2400" b="1" dirty="0" smtClean="0">
                  <a:solidFill>
                    <a:srgbClr val="002060"/>
                  </a:solidFill>
                </a:rPr>
                <a:t>「不快」・「迷惑行為」・「非行／犯罪」</a:t>
              </a:r>
              <a:r>
                <a:rPr lang="ja-JP" altLang="en-US" sz="2400" b="1" dirty="0" smtClean="0">
                  <a:solidFill>
                    <a:srgbClr val="002060"/>
                  </a:solidFill>
                </a:rPr>
                <a:t>は</a:t>
              </a:r>
              <a:endParaRPr lang="en-US" altLang="ja-JP" sz="2400" b="1" dirty="0" smtClean="0">
                <a:solidFill>
                  <a:srgbClr val="002060"/>
                </a:solidFill>
              </a:endParaRPr>
            </a:p>
            <a:p>
              <a:endParaRPr lang="en-US" altLang="ja-JP" sz="1100" b="1" dirty="0" smtClean="0">
                <a:solidFill>
                  <a:srgbClr val="002060"/>
                </a:solidFill>
              </a:endParaRPr>
            </a:p>
            <a:p>
              <a:r>
                <a:rPr lang="ja-JP" altLang="en-US" sz="2400" b="1" dirty="0" smtClean="0">
                  <a:solidFill>
                    <a:srgbClr val="002060"/>
                  </a:solidFill>
                </a:rPr>
                <a:t>ネット上で炎上し、不特定多数から攻撃を</a:t>
              </a:r>
              <a:endParaRPr lang="en-US" altLang="ja-JP" sz="2400" b="1" dirty="0" smtClean="0">
                <a:solidFill>
                  <a:srgbClr val="002060"/>
                </a:solidFill>
              </a:endParaRPr>
            </a:p>
            <a:p>
              <a:endParaRPr lang="en-US" altLang="ja-JP" sz="1100" b="1" dirty="0" smtClean="0">
                <a:solidFill>
                  <a:srgbClr val="002060"/>
                </a:solidFill>
              </a:endParaRPr>
            </a:p>
            <a:p>
              <a:r>
                <a:rPr lang="ja-JP" altLang="en-US" sz="2400" b="1" dirty="0" smtClean="0">
                  <a:solidFill>
                    <a:srgbClr val="002060"/>
                  </a:solidFill>
                </a:rPr>
                <a:t>受け、</a:t>
              </a:r>
              <a:r>
                <a:rPr lang="ja-JP" altLang="en-US" sz="2400" b="1" dirty="0" smtClean="0">
                  <a:solidFill>
                    <a:srgbClr val="FF0000"/>
                  </a:solidFill>
                </a:rPr>
                <a:t>次はあなたが被害者</a:t>
              </a:r>
              <a:r>
                <a:rPr lang="ja-JP" altLang="en-US" sz="2400" b="1" dirty="0" smtClean="0">
                  <a:solidFill>
                    <a:srgbClr val="002060"/>
                  </a:solidFill>
                </a:rPr>
                <a:t>となるのです。</a:t>
              </a:r>
              <a:endParaRPr lang="ja-JP" altLang="en-US" sz="24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751884" y="2551837"/>
            <a:ext cx="76402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これらの、ネット上の不適切な動画が、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endParaRPr lang="en-US" altLang="ja-JP" sz="3600" dirty="0" smtClean="0">
              <a:solidFill>
                <a:schemeClr val="bg1"/>
              </a:solidFill>
            </a:endParaRPr>
          </a:p>
          <a:p>
            <a:r>
              <a:rPr kumimoji="1" lang="ja-JP" altLang="en-US" sz="3600" dirty="0" smtClean="0">
                <a:solidFill>
                  <a:schemeClr val="bg1"/>
                </a:solidFill>
              </a:rPr>
              <a:t>その人の人生に与えた影響とは・・・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5148064" y="3547373"/>
            <a:ext cx="3995935" cy="3310627"/>
            <a:chOff x="5004048" y="44624"/>
            <a:chExt cx="3995935" cy="331062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070" t="21282" r="52132" b="18672"/>
            <a:stretch>
              <a:fillRect/>
            </a:stretch>
          </p:blipFill>
          <p:spPr bwMode="auto">
            <a:xfrm>
              <a:off x="6084168" y="44624"/>
              <a:ext cx="1872208" cy="265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5004048" y="2708920"/>
              <a:ext cx="3995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何年も前の、元の彼女とのキス写真を、婚約者がネット上で見つけ・・・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星 12 9"/>
          <p:cNvSpPr/>
          <p:nvPr/>
        </p:nvSpPr>
        <p:spPr>
          <a:xfrm>
            <a:off x="4067944" y="3140968"/>
            <a:ext cx="5439368" cy="3340633"/>
          </a:xfrm>
          <a:prstGeom prst="star1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>
                <a:latin typeface="ＤＦ特太ゴシック体" pitchFamily="49" charset="-128"/>
                <a:ea typeface="ＤＦ特太ゴシック体" pitchFamily="49" charset="-128"/>
              </a:rPr>
              <a:t>婚約破棄</a:t>
            </a:r>
            <a:endParaRPr kumimoji="1" lang="ja-JP" altLang="en-US" sz="12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323528" y="188641"/>
            <a:ext cx="4536504" cy="2939961"/>
            <a:chOff x="39730" y="188641"/>
            <a:chExt cx="5248112" cy="3691975"/>
          </a:xfrm>
        </p:grpSpPr>
        <p:pic>
          <p:nvPicPr>
            <p:cNvPr id="23" name="図 22" descr="soba.jpg"/>
            <p:cNvPicPr>
              <a:picLocks noChangeAspect="1"/>
            </p:cNvPicPr>
            <p:nvPr/>
          </p:nvPicPr>
          <p:blipFill>
            <a:blip r:embed="rId4" cstate="print"/>
            <a:srcRect b="51098"/>
            <a:stretch>
              <a:fillRect/>
            </a:stretch>
          </p:blipFill>
          <p:spPr>
            <a:xfrm>
              <a:off x="611560" y="188641"/>
              <a:ext cx="4128186" cy="28083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39730" y="3068960"/>
              <a:ext cx="5248112" cy="811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バイト先の厨房でふざけた大学生が、ＳＮＳで炎上し、その店をつぶしたあげく・・・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星 12 11"/>
          <p:cNvSpPr/>
          <p:nvPr/>
        </p:nvSpPr>
        <p:spPr>
          <a:xfrm>
            <a:off x="-108520" y="0"/>
            <a:ext cx="5302111" cy="3269704"/>
          </a:xfrm>
          <a:prstGeom prst="star1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>
                <a:latin typeface="ＤＦ特太ゴシック体" pitchFamily="49" charset="-128"/>
                <a:ea typeface="ＤＦ特太ゴシック体" pitchFamily="49" charset="-128"/>
              </a:rPr>
              <a:t>退学処分</a:t>
            </a:r>
            <a:endParaRPr kumimoji="1" lang="ja-JP" altLang="en-US" sz="12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251520" y="3501008"/>
            <a:ext cx="4536504" cy="3321660"/>
            <a:chOff x="251520" y="3501008"/>
            <a:chExt cx="4536504" cy="3321660"/>
          </a:xfrm>
        </p:grpSpPr>
        <p:pic>
          <p:nvPicPr>
            <p:cNvPr id="28" name="図 27" descr="3474c5d3db421f5efc502ac526c7a111_13245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664" y="3501008"/>
              <a:ext cx="2088232" cy="290455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251520" y="6453336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chemeClr val="bg1"/>
                  </a:solidFill>
                </a:rPr>
                <a:t>ネット上で人物の評判を調べる会社もあり・・・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星 12 12"/>
          <p:cNvSpPr/>
          <p:nvPr/>
        </p:nvSpPr>
        <p:spPr>
          <a:xfrm>
            <a:off x="0" y="3346825"/>
            <a:ext cx="5333624" cy="3511175"/>
          </a:xfrm>
          <a:prstGeom prst="star1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ＤＦ特太ゴシック体" pitchFamily="49" charset="-128"/>
                <a:ea typeface="ＤＦ特太ゴシック体" pitchFamily="49" charset="-128"/>
              </a:rPr>
              <a:t>就職内定</a:t>
            </a:r>
            <a:endParaRPr kumimoji="1" lang="en-US" altLang="ja-JP" sz="4800" dirty="0" smtClean="0">
              <a:solidFill>
                <a:srgbClr val="FF0000"/>
              </a:solidFill>
              <a:latin typeface="ＤＦ特太ゴシック体" pitchFamily="49" charset="-128"/>
              <a:ea typeface="ＤＦ特太ゴシック体" pitchFamily="49" charset="-128"/>
            </a:endParaRPr>
          </a:p>
          <a:p>
            <a:pPr algn="ctr"/>
            <a:r>
              <a:rPr lang="ja-JP" altLang="en-US" sz="4800" dirty="0" smtClean="0">
                <a:solidFill>
                  <a:srgbClr val="FF0000"/>
                </a:solidFill>
                <a:latin typeface="ＤＦ特太ゴシック体" pitchFamily="49" charset="-128"/>
                <a:ea typeface="ＤＦ特太ゴシック体" pitchFamily="49" charset="-128"/>
              </a:rPr>
              <a:t>取消</a:t>
            </a:r>
            <a:endParaRPr kumimoji="1" lang="ja-JP" altLang="en-US" sz="4800" dirty="0">
              <a:solidFill>
                <a:srgbClr val="FF0000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5508104" y="0"/>
            <a:ext cx="3227167" cy="3393668"/>
            <a:chOff x="5377281" y="3429000"/>
            <a:chExt cx="3227167" cy="3393668"/>
          </a:xfrm>
        </p:grpSpPr>
        <p:pic>
          <p:nvPicPr>
            <p:cNvPr id="30" name="図 29" descr="o0529055712789868298.jpg"/>
            <p:cNvPicPr>
              <a:picLocks noChangeAspect="1"/>
            </p:cNvPicPr>
            <p:nvPr/>
          </p:nvPicPr>
          <p:blipFill>
            <a:blip r:embed="rId6" cstate="print"/>
            <a:srcRect t="2857" r="6679"/>
            <a:stretch>
              <a:fillRect/>
            </a:stretch>
          </p:blipFill>
          <p:spPr>
            <a:xfrm>
              <a:off x="5627778" y="3429000"/>
              <a:ext cx="2616630" cy="2952328"/>
            </a:xfrm>
            <a:prstGeom prst="rect">
              <a:avLst/>
            </a:prstGeom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5377281" y="6453336"/>
              <a:ext cx="3227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chemeClr val="bg1"/>
                  </a:solidFill>
                </a:rPr>
                <a:t>ネット炎上が、高校にバレ</a:t>
              </a:r>
              <a:r>
                <a:rPr kumimoji="1" lang="ja-JP" altLang="en-US" dirty="0" err="1" smtClean="0">
                  <a:solidFill>
                    <a:schemeClr val="bg1"/>
                  </a:solidFill>
                </a:rPr>
                <a:t>て・・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・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星 12 10"/>
          <p:cNvSpPr/>
          <p:nvPr/>
        </p:nvSpPr>
        <p:spPr>
          <a:xfrm>
            <a:off x="4283968" y="0"/>
            <a:ext cx="5493670" cy="2910860"/>
          </a:xfrm>
          <a:prstGeom prst="star1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ＤＦ特太ゴシック体" pitchFamily="49" charset="-128"/>
                <a:ea typeface="ＤＦ特太ゴシック体" pitchFamily="49" charset="-128"/>
              </a:rPr>
              <a:t>推薦取消</a:t>
            </a:r>
            <a:endParaRPr kumimoji="1" lang="ja-JP" altLang="en-US" sz="4800" dirty="0">
              <a:solidFill>
                <a:srgbClr val="FF0000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5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79512" y="188640"/>
            <a:ext cx="2664296" cy="2831396"/>
            <a:chOff x="467544" y="188640"/>
            <a:chExt cx="3384376" cy="3775195"/>
          </a:xfrm>
        </p:grpSpPr>
        <p:pic>
          <p:nvPicPr>
            <p:cNvPr id="9" name="図 8" descr="Scan100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188640"/>
              <a:ext cx="3384376" cy="3316425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467544" y="3594503"/>
              <a:ext cx="3225823" cy="369332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/>
                  </a:solidFill>
                </a:rPr>
                <a:t>平成</a:t>
              </a:r>
              <a:r>
                <a:rPr kumimoji="1" lang="en-US" altLang="ja-JP" sz="1200" dirty="0" smtClean="0">
                  <a:solidFill>
                    <a:schemeClr val="bg1"/>
                  </a:solidFill>
                </a:rPr>
                <a:t>29</a:t>
              </a:r>
              <a:r>
                <a:rPr kumimoji="1" lang="ja-JP" altLang="en-US" sz="1200" dirty="0" smtClean="0">
                  <a:solidFill>
                    <a:schemeClr val="bg1"/>
                  </a:solidFill>
                </a:rPr>
                <a:t>年</a:t>
              </a:r>
              <a:r>
                <a:rPr kumimoji="1" lang="en-US" altLang="ja-JP" sz="1200" dirty="0" smtClean="0">
                  <a:solidFill>
                    <a:schemeClr val="bg1"/>
                  </a:solidFill>
                </a:rPr>
                <a:t>11</a:t>
              </a:r>
              <a:r>
                <a:rPr kumimoji="1" lang="ja-JP" altLang="en-US" sz="1200" dirty="0" smtClean="0">
                  <a:solidFill>
                    <a:schemeClr val="bg1"/>
                  </a:solidFill>
                </a:rPr>
                <a:t>月</a:t>
              </a:r>
              <a:r>
                <a:rPr kumimoji="1" lang="en-US" altLang="ja-JP" sz="1200" dirty="0" smtClean="0">
                  <a:solidFill>
                    <a:schemeClr val="bg1"/>
                  </a:solidFill>
                </a:rPr>
                <a:t>3</a:t>
              </a:r>
              <a:r>
                <a:rPr kumimoji="1" lang="ja-JP" altLang="en-US" sz="1200" dirty="0" smtClean="0">
                  <a:solidFill>
                    <a:schemeClr val="bg1"/>
                  </a:solidFill>
                </a:rPr>
                <a:t>日</a:t>
              </a:r>
              <a:r>
                <a:rPr kumimoji="1" lang="en-US" altLang="ja-JP" sz="1200" dirty="0" smtClean="0">
                  <a:solidFill>
                    <a:schemeClr val="bg1"/>
                  </a:solidFill>
                </a:rPr>
                <a:t>(</a:t>
              </a:r>
              <a:r>
                <a:rPr lang="ja-JP" altLang="en-US" sz="1200" dirty="0" smtClean="0">
                  <a:solidFill>
                    <a:schemeClr val="bg1"/>
                  </a:solidFill>
                </a:rPr>
                <a:t>金</a:t>
              </a:r>
              <a:r>
                <a:rPr kumimoji="1" lang="en-US" altLang="ja-JP" sz="1200" dirty="0" smtClean="0">
                  <a:solidFill>
                    <a:schemeClr val="bg1"/>
                  </a:solidFill>
                </a:rPr>
                <a:t>)</a:t>
              </a:r>
              <a:r>
                <a:rPr kumimoji="1" lang="ja-JP" altLang="en-US" sz="1200" dirty="0" smtClean="0">
                  <a:solidFill>
                    <a:schemeClr val="bg1"/>
                  </a:solidFill>
                </a:rPr>
                <a:t>　沖縄タイムス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284081" y="3933056"/>
            <a:ext cx="657583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1" lang="ja-JP" altLang="en-US" sz="2400" dirty="0" smtClean="0">
                <a:solidFill>
                  <a:schemeClr val="bg1"/>
                </a:solidFill>
              </a:rPr>
              <a:t>神奈川県座間市のアパートで、９人の</a:t>
            </a:r>
            <a:r>
              <a:rPr lang="ja-JP" altLang="en-US" sz="2400" dirty="0" smtClean="0">
                <a:solidFill>
                  <a:schemeClr val="bg1"/>
                </a:solidFill>
              </a:rPr>
              <a:t>切断遺体が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just"/>
            <a:r>
              <a:rPr lang="ja-JP" altLang="en-US" sz="2400" dirty="0" smtClean="0">
                <a:solidFill>
                  <a:schemeClr val="bg1"/>
                </a:solidFill>
              </a:rPr>
              <a:t>見つかった事件においても、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just"/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rgbClr val="FFFF00"/>
                </a:solidFill>
              </a:rPr>
              <a:t>  </a:t>
            </a:r>
            <a:r>
              <a:rPr lang="ja-JP" altLang="en-US" sz="3200" u="sng" dirty="0" smtClean="0">
                <a:solidFill>
                  <a:srgbClr val="FFFF00"/>
                </a:solidFill>
              </a:rPr>
              <a:t>被疑者は、ＳＮＳを悪用して</a:t>
            </a:r>
            <a:endParaRPr lang="en-US" altLang="ja-JP" sz="3200" u="sng" dirty="0" smtClean="0">
              <a:solidFill>
                <a:srgbClr val="FFFF00"/>
              </a:solidFill>
            </a:endParaRPr>
          </a:p>
          <a:p>
            <a:pPr algn="just"/>
            <a:endParaRPr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被害者を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誘い出していたということです。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905913" y="188640"/>
            <a:ext cx="5965280" cy="3379049"/>
            <a:chOff x="2905913" y="188640"/>
            <a:chExt cx="5965280" cy="33790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2" t="18154" r="30930" b="22657"/>
            <a:stretch/>
          </p:blipFill>
          <p:spPr bwMode="auto">
            <a:xfrm>
              <a:off x="2905913" y="188640"/>
              <a:ext cx="5965280" cy="337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2987824" y="2791961"/>
              <a:ext cx="243688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/>
                <a:t>平成</a:t>
              </a:r>
              <a:r>
                <a:rPr kumimoji="1" lang="en-US" altLang="ja-JP" sz="1200" dirty="0" smtClean="0"/>
                <a:t>29</a:t>
              </a:r>
              <a:r>
                <a:rPr kumimoji="1" lang="ja-JP" altLang="en-US" sz="1200" dirty="0" smtClean="0"/>
                <a:t>年</a:t>
              </a:r>
              <a:r>
                <a:rPr kumimoji="1" lang="en-US" altLang="ja-JP" sz="1200" dirty="0" smtClean="0"/>
                <a:t>11</a:t>
              </a:r>
              <a:r>
                <a:rPr kumimoji="1" lang="ja-JP" altLang="en-US" sz="1200" dirty="0" smtClean="0"/>
                <a:t>月</a:t>
              </a:r>
              <a:r>
                <a:rPr kumimoji="1" lang="en-US" altLang="ja-JP" sz="1200" dirty="0" smtClean="0"/>
                <a:t>6</a:t>
              </a:r>
              <a:r>
                <a:rPr kumimoji="1" lang="ja-JP" altLang="en-US" sz="1200" dirty="0" smtClean="0"/>
                <a:t>日</a:t>
              </a:r>
              <a:r>
                <a:rPr kumimoji="1" lang="en-US" altLang="ja-JP" sz="1200" dirty="0" smtClean="0"/>
                <a:t>(</a:t>
              </a:r>
              <a:r>
                <a:rPr kumimoji="1" lang="ja-JP" altLang="en-US" sz="1200" dirty="0" smtClean="0"/>
                <a:t>月</a:t>
              </a:r>
              <a:r>
                <a:rPr kumimoji="1" lang="en-US" altLang="ja-JP" sz="1200" dirty="0" smtClean="0"/>
                <a:t>)</a:t>
              </a:r>
              <a:r>
                <a:rPr kumimoji="1" lang="ja-JP" altLang="en-US" sz="1200" dirty="0" smtClean="0"/>
                <a:t>沖縄タイムス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88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4211960" y="4293096"/>
            <a:ext cx="47724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｢</a:t>
            </a:r>
            <a:r>
              <a:rPr lang="en-US" altLang="ja-JP" sz="44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SNS</a:t>
            </a:r>
            <a:r>
              <a:rPr lang="ja-JP" altLang="en-US" sz="36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は、</a:t>
            </a:r>
            <a:endParaRPr lang="en-US" altLang="ja-JP" sz="3600" dirty="0" smtClean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使い方を誤れば、</a:t>
            </a:r>
            <a:endParaRPr lang="en-US" altLang="ja-JP" sz="3600" dirty="0" smtClean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</a:t>
            </a:r>
            <a:r>
              <a:rPr lang="ja-JP" altLang="en-US" sz="3600" dirty="0" smtClean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凶器</a:t>
            </a:r>
            <a:r>
              <a:rPr lang="ja-JP" altLang="en-US" sz="36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にもなる」</a:t>
            </a:r>
            <a:endParaRPr kumimoji="1" lang="ja-JP" altLang="en-US" sz="36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5496" y="116632"/>
            <a:ext cx="4032448" cy="6696744"/>
            <a:chOff x="35496" y="116632"/>
            <a:chExt cx="4032448" cy="669674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3" t="16406" r="47730" b="15151"/>
            <a:stretch/>
          </p:blipFill>
          <p:spPr bwMode="auto">
            <a:xfrm>
              <a:off x="35496" y="116632"/>
              <a:ext cx="4032448" cy="625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51520" y="6444044"/>
              <a:ext cx="3373039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平成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29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年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11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月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7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日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(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火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)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　琉球新報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3" t="14110" r="31579" b="8784"/>
          <a:stretch/>
        </p:blipFill>
        <p:spPr bwMode="auto">
          <a:xfrm>
            <a:off x="5004048" y="116632"/>
            <a:ext cx="3126475" cy="40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9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十字形 2"/>
          <p:cNvSpPr/>
          <p:nvPr/>
        </p:nvSpPr>
        <p:spPr>
          <a:xfrm rot="2597001">
            <a:off x="514678" y="5238569"/>
            <a:ext cx="1217287" cy="1173052"/>
          </a:xfrm>
          <a:prstGeom prst="plus">
            <a:avLst>
              <a:gd name="adj" fmla="val 32576"/>
            </a:avLst>
          </a:prstGeom>
          <a:solidFill>
            <a:srgbClr val="F9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ドーナツ 1"/>
          <p:cNvSpPr/>
          <p:nvPr/>
        </p:nvSpPr>
        <p:spPr>
          <a:xfrm>
            <a:off x="511253" y="3645020"/>
            <a:ext cx="1224136" cy="1224140"/>
          </a:xfrm>
          <a:prstGeom prst="donut">
            <a:avLst/>
          </a:prstGeom>
          <a:solidFill>
            <a:srgbClr val="F9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16242" y="188640"/>
            <a:ext cx="8111516" cy="1932026"/>
            <a:chOff x="516242" y="3438594"/>
            <a:chExt cx="8111516" cy="99636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516242" y="4069896"/>
              <a:ext cx="8111516" cy="365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solidFill>
                    <a:srgbClr val="FFFF00"/>
                  </a:solidFill>
                </a:rPr>
                <a:t>｢</a:t>
              </a:r>
              <a:r>
                <a:rPr kumimoji="1" lang="ja-JP" altLang="en-US" sz="4000" dirty="0" smtClean="0">
                  <a:solidFill>
                    <a:srgbClr val="FFFF00"/>
                  </a:solidFill>
                </a:rPr>
                <a:t>ネット情報には、善と悪が混在する」</a:t>
              </a:r>
              <a:endParaRPr kumimoji="1" lang="ja-JP" altLang="en-US" sz="4000" dirty="0">
                <a:solidFill>
                  <a:srgbClr val="FFFF00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843808" y="3438594"/>
              <a:ext cx="3456384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solidFill>
                    <a:srgbClr val="FFFF00"/>
                  </a:solidFill>
                </a:rPr>
                <a:t>● ここがポイント ●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23528" y="3534817"/>
            <a:ext cx="86373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｢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マナーをもってネットを使えば、</a:t>
            </a:r>
            <a:endParaRPr kumimoji="1" lang="en-US" altLang="ja-JP" sz="4400" dirty="0" smtClean="0">
              <a:solidFill>
                <a:schemeClr val="bg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44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　　　</a:t>
            </a:r>
            <a:r>
              <a:rPr lang="ja-JP" altLang="en-US" sz="4400" dirty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良い</a:t>
            </a:r>
            <a:r>
              <a:rPr lang="ja-JP" altLang="en-US" sz="44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情報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が集まってきます」</a:t>
            </a:r>
            <a:endParaRPr kumimoji="1" lang="ja-JP" altLang="en-US" sz="4400" dirty="0">
              <a:solidFill>
                <a:schemeClr val="bg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5457" y="5059115"/>
            <a:ext cx="8711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｢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マナーを無視してネットを使えば、</a:t>
            </a:r>
            <a:endParaRPr kumimoji="1" lang="en-US" altLang="ja-JP" sz="4400" dirty="0" smtClean="0">
              <a:solidFill>
                <a:schemeClr val="bg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44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　</a:t>
            </a:r>
            <a:r>
              <a:rPr lang="ja-JP" altLang="en-US" sz="4400" dirty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 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AR P明朝体U" panose="02020A00000000000000" pitchFamily="18" charset="-128"/>
                <a:ea typeface="AR P明朝体U" panose="02020A00000000000000" pitchFamily="18" charset="-128"/>
              </a:rPr>
              <a:t>悪いことが自分に返ってきます」</a:t>
            </a:r>
            <a:endParaRPr kumimoji="1" lang="ja-JP" altLang="en-US" sz="4400" dirty="0">
              <a:solidFill>
                <a:schemeClr val="bg1"/>
              </a:solidFill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68524" y="2276872"/>
            <a:ext cx="526777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「見分ける力」が必要</a:t>
            </a:r>
            <a:endParaRPr kumimoji="1" lang="ja-JP" altLang="en-US" sz="36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3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6" grpId="0"/>
      <p:bldP spid="17" grpId="0"/>
      <p:bldP spid="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663</Words>
  <Application>Microsoft Office PowerPoint</Application>
  <PresentationFormat>画面に合わせる (4:3)</PresentationFormat>
  <Paragraphs>221</Paragraphs>
  <Slides>10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Microsoft</dc:creator>
  <cp:lastModifiedBy>沖縄県</cp:lastModifiedBy>
  <cp:revision>93</cp:revision>
  <cp:lastPrinted>2017-11-07T01:25:03Z</cp:lastPrinted>
  <dcterms:created xsi:type="dcterms:W3CDTF">2017-10-27T00:41:01Z</dcterms:created>
  <dcterms:modified xsi:type="dcterms:W3CDTF">2017-11-07T05:32:27Z</dcterms:modified>
</cp:coreProperties>
</file>