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35" r:id="rId2"/>
    <p:sldId id="454" r:id="rId3"/>
    <p:sldId id="436" r:id="rId4"/>
    <p:sldId id="455" r:id="rId5"/>
    <p:sldId id="437" r:id="rId6"/>
    <p:sldId id="433" r:id="rId7"/>
    <p:sldId id="450" r:id="rId8"/>
    <p:sldId id="451" r:id="rId9"/>
    <p:sldId id="452" r:id="rId10"/>
    <p:sldId id="456" r:id="rId11"/>
    <p:sldId id="457" r:id="rId12"/>
    <p:sldId id="453" r:id="rId13"/>
    <p:sldId id="395" r:id="rId14"/>
    <p:sldId id="396" r:id="rId15"/>
  </p:sldIdLst>
  <p:sldSz cx="9144000" cy="6858000" type="screen4x3"/>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B61"/>
    <a:srgbClr val="88F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82" d="100"/>
          <a:sy n="82" d="100"/>
        </p:scale>
        <p:origin x="-966" y="-30"/>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p:scale>
          <a:sx n="100" d="100"/>
          <a:sy n="100" d="100"/>
        </p:scale>
        <p:origin x="-918" y="-72"/>
      </p:cViewPr>
      <p:guideLst>
        <p:guide orient="horz" pos="2160"/>
        <p:guide pos="313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9798" cy="3426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633588" y="0"/>
            <a:ext cx="4309798" cy="342627"/>
          </a:xfrm>
          <a:prstGeom prst="rect">
            <a:avLst/>
          </a:prstGeom>
        </p:spPr>
        <p:txBody>
          <a:bodyPr vert="horz" lIns="91440" tIns="45720" rIns="91440" bIns="45720" rtlCol="0"/>
          <a:lstStyle>
            <a:lvl1pPr algn="r">
              <a:defRPr sz="1200"/>
            </a:lvl1pPr>
          </a:lstStyle>
          <a:p>
            <a:fld id="{5826FFDC-4649-4E80-B475-B6CA684FF3A7}" type="datetimeFigureOut">
              <a:rPr kumimoji="1" lang="ja-JP" altLang="en-US" smtClean="0"/>
              <a:pPr/>
              <a:t>2017/9/26</a:t>
            </a:fld>
            <a:endParaRPr kumimoji="1" lang="ja-JP" altLang="en-US"/>
          </a:p>
        </p:txBody>
      </p:sp>
      <p:sp>
        <p:nvSpPr>
          <p:cNvPr id="4" name="スライド イメージ プレースホルダ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94569" y="3257687"/>
            <a:ext cx="7956550" cy="308582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514279"/>
            <a:ext cx="4309798" cy="34262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33588" y="6514279"/>
            <a:ext cx="4309798" cy="342626"/>
          </a:xfrm>
          <a:prstGeom prst="rect">
            <a:avLst/>
          </a:prstGeom>
        </p:spPr>
        <p:txBody>
          <a:bodyPr vert="horz" lIns="91440" tIns="45720" rIns="91440" bIns="45720" rtlCol="0" anchor="b"/>
          <a:lstStyle>
            <a:lvl1pPr algn="r">
              <a:defRPr sz="1200"/>
            </a:lvl1pPr>
          </a:lstStyle>
          <a:p>
            <a:fld id="{DF2AECDC-8058-43E6-822A-6C0ADECC4A7B}" type="slidenum">
              <a:rPr kumimoji="1" lang="ja-JP" altLang="en-US" smtClean="0"/>
              <a:pPr/>
              <a:t>‹#›</a:t>
            </a:fld>
            <a:endParaRPr kumimoji="1" lang="ja-JP" altLang="en-US"/>
          </a:p>
        </p:txBody>
      </p:sp>
    </p:spTree>
    <p:extLst>
      <p:ext uri="{BB962C8B-B14F-4D97-AF65-F5344CB8AC3E}">
        <p14:creationId xmlns:p14="http://schemas.microsoft.com/office/powerpoint/2010/main" val="28025102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kumimoji="1" lang="ja-JP" altLang="en-US" dirty="0" smtClean="0"/>
              <a:t>次に、ネット回線上に画像や動画を載せることの危険性について、実例を挙げて説明します。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◎とくにスマホの普及で最近多いのが、</a:t>
            </a:r>
            <a:r>
              <a:rPr lang="en-US" altLang="ja-JP" dirty="0" smtClean="0"/>
              <a:t>｢</a:t>
            </a:r>
            <a:r>
              <a:rPr lang="ja-JP" altLang="en-US" dirty="0" smtClean="0"/>
              <a:t>児ポ法</a:t>
            </a:r>
            <a:r>
              <a:rPr lang="en-US" altLang="ja-JP" dirty="0" smtClean="0"/>
              <a:t>｣</a:t>
            </a:r>
            <a:r>
              <a:rPr lang="ja-JP" altLang="en-US" dirty="0" err="1" smtClean="0"/>
              <a:t>に違</a:t>
            </a:r>
            <a:r>
              <a:rPr lang="ja-JP" altLang="en-US" dirty="0" smtClean="0"/>
              <a:t>反する行為です。</a:t>
            </a:r>
            <a:endParaRPr lang="en-US" altLang="ja-JP" dirty="0" smtClean="0"/>
          </a:p>
          <a:p>
            <a:endParaRPr kumimoji="1" lang="en-US" altLang="ja-JP" dirty="0" smtClean="0"/>
          </a:p>
          <a:p>
            <a:r>
              <a:rPr lang="ja-JP" altLang="en-US" dirty="0" smtClean="0"/>
              <a:t>◎児ポ法では、撮影してはいけない</a:t>
            </a:r>
            <a:r>
              <a:rPr lang="en-US" altLang="ja-JP" dirty="0" smtClean="0"/>
              <a:t>(</a:t>
            </a:r>
            <a:r>
              <a:rPr lang="ja-JP" altLang="en-US" dirty="0" smtClean="0"/>
              <a:t>もちろん、自分で自分を撮ってもいけない</a:t>
            </a:r>
            <a:r>
              <a:rPr lang="en-US" altLang="ja-JP" dirty="0" smtClean="0"/>
              <a:t>)</a:t>
            </a:r>
            <a:r>
              <a:rPr lang="ja-JP" altLang="en-US" dirty="0" err="1" smtClean="0"/>
              <a:t>、</a:t>
            </a:r>
            <a:r>
              <a:rPr lang="ja-JP" altLang="en-US" dirty="0" smtClean="0"/>
              <a:t>他人に送ってもいけない、送られてきたものを持っていることもいけない、となっています。</a:t>
            </a:r>
            <a:endParaRPr lang="en-US" altLang="ja-JP" dirty="0" smtClean="0"/>
          </a:p>
          <a:p>
            <a:endParaRPr kumimoji="1" lang="en-US" altLang="ja-JP" dirty="0" smtClean="0"/>
          </a:p>
          <a:p>
            <a:r>
              <a:rPr lang="ja-JP" altLang="en-US" dirty="0" smtClean="0"/>
              <a:t>◎違反した者は、検挙の対象となります。</a:t>
            </a:r>
            <a:endParaRPr lang="en-US" altLang="ja-JP" dirty="0" smtClean="0"/>
          </a:p>
          <a:p>
            <a:endParaRPr kumimoji="1" lang="en-US" altLang="ja-JP" dirty="0" smtClean="0"/>
          </a:p>
          <a:p>
            <a:r>
              <a:rPr lang="ja-JP" altLang="en-US" dirty="0" smtClean="0"/>
              <a:t>◎児ポ法に違反しない</a:t>
            </a:r>
            <a:r>
              <a:rPr lang="en-US" altLang="ja-JP" dirty="0" smtClean="0"/>
              <a:t>18</a:t>
            </a:r>
            <a:r>
              <a:rPr lang="ja-JP" altLang="en-US" dirty="0" smtClean="0"/>
              <a:t>歳以上の裸などでも、「わいせつな写真」をネットに上げたりすると、検挙の対象となります。</a:t>
            </a:r>
            <a:endParaRPr kumimoji="1" lang="ja-JP" altLang="en-US" dirty="0"/>
          </a:p>
        </p:txBody>
      </p:sp>
      <p:sp>
        <p:nvSpPr>
          <p:cNvPr id="4" name="スライド番号プレースホルダ 3"/>
          <p:cNvSpPr>
            <a:spLocks noGrp="1"/>
          </p:cNvSpPr>
          <p:nvPr>
            <p:ph type="sldNum" sz="quarter" idx="10"/>
          </p:nvPr>
        </p:nvSpPr>
        <p:spPr/>
        <p:txBody>
          <a:bodyPr/>
          <a:lstStyle/>
          <a:p>
            <a:fld id="{D784A125-53D5-4CC7-A04E-28E7AB9D06DB}"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lang="ja-JP" altLang="en-US" dirty="0" smtClean="0"/>
              <a:t>◎通称「児童ポルノ法」では、</a:t>
            </a:r>
            <a:endParaRPr lang="en-US" altLang="ja-JP" dirty="0" smtClean="0"/>
          </a:p>
          <a:p>
            <a:endParaRPr kumimoji="1" lang="en-US" altLang="ja-JP" dirty="0"/>
          </a:p>
          <a:p>
            <a:r>
              <a:rPr lang="ja-JP" altLang="en-US" dirty="0" smtClean="0"/>
              <a:t>◎（</a:t>
            </a:r>
            <a:r>
              <a:rPr lang="en-US" altLang="ja-JP" dirty="0" smtClean="0"/>
              <a:t>18</a:t>
            </a:r>
            <a:r>
              <a:rPr lang="ja-JP" altLang="en-US" dirty="0" smtClean="0"/>
              <a:t>歳未満の裸の写真を）製造、つまり撮影しても違法となり、逮捕されます。</a:t>
            </a:r>
            <a:endParaRPr lang="en-US" altLang="ja-JP" dirty="0" smtClean="0"/>
          </a:p>
          <a:p>
            <a:endParaRPr kumimoji="1" lang="en-US" altLang="ja-JP" dirty="0"/>
          </a:p>
          <a:p>
            <a:r>
              <a:rPr lang="ja-JP" altLang="en-US" dirty="0" smtClean="0"/>
              <a:t>◎提供、つまり他人に送信しても違法となり、逮捕されます。</a:t>
            </a:r>
            <a:endParaRPr lang="en-US" altLang="ja-JP" dirty="0" smtClean="0"/>
          </a:p>
          <a:p>
            <a:endParaRPr kumimoji="1" lang="en-US" altLang="ja-JP" dirty="0"/>
          </a:p>
          <a:p>
            <a:r>
              <a:rPr lang="ja-JP" altLang="en-US" dirty="0" smtClean="0"/>
              <a:t>◎所持、つまり自分で撮影した者や他人から送られてきた者を保存しておくことも違法となり、逮捕されます。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◎スライド読み上げ</a:t>
            </a:r>
            <a:endParaRPr kumimoji="1" lang="ja-JP" altLang="en-US" dirty="0"/>
          </a:p>
        </p:txBody>
      </p:sp>
      <p:sp>
        <p:nvSpPr>
          <p:cNvPr id="4" name="スライド番号プレースホルダ 3"/>
          <p:cNvSpPr>
            <a:spLocks noGrp="1"/>
          </p:cNvSpPr>
          <p:nvPr>
            <p:ph type="sldNum" sz="quarter" idx="10"/>
          </p:nvPr>
        </p:nvSpPr>
        <p:spPr/>
        <p:txBody>
          <a:bodyPr/>
          <a:lstStyle/>
          <a:p>
            <a:fld id="{D784A125-53D5-4CC7-A04E-28E7AB9D06DB}"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Autofit/>
          </a:bodyPr>
          <a:lstStyle/>
          <a:p>
            <a:r>
              <a:rPr kumimoji="1" lang="ja-JP" altLang="en-US" sz="1400" dirty="0" smtClean="0">
                <a:latin typeface="+mj-ea"/>
                <a:ea typeface="+mj-ea"/>
              </a:rPr>
              <a:t>◎この男の</a:t>
            </a:r>
            <a:r>
              <a:rPr lang="ja-JP" altLang="en-US" sz="1400" dirty="0" smtClean="0">
                <a:latin typeface="+mj-ea"/>
                <a:ea typeface="+mj-ea"/>
              </a:rPr>
              <a:t>人は、目がハートマークになっています。</a:t>
            </a:r>
            <a:endParaRPr lang="en-US" altLang="ja-JP" sz="1400" dirty="0" smtClean="0">
              <a:latin typeface="+mj-ea"/>
              <a:ea typeface="+mj-ea"/>
            </a:endParaRPr>
          </a:p>
          <a:p>
            <a:endParaRPr kumimoji="1" lang="en-US" altLang="ja-JP" sz="1400" dirty="0" smtClean="0">
              <a:latin typeface="+mj-ea"/>
              <a:ea typeface="+mj-ea"/>
            </a:endParaRPr>
          </a:p>
          <a:p>
            <a:r>
              <a:rPr lang="ja-JP" altLang="en-US" sz="1400" dirty="0" smtClean="0">
                <a:latin typeface="+mj-ea"/>
                <a:ea typeface="+mj-ea"/>
              </a:rPr>
              <a:t>◎スマホ画面の情報しか見ていないので、話し相手は</a:t>
            </a:r>
            <a:r>
              <a:rPr lang="en-US" altLang="ja-JP" sz="1400" dirty="0" smtClean="0">
                <a:latin typeface="+mj-ea"/>
                <a:ea typeface="+mj-ea"/>
              </a:rPr>
              <a:t>｢</a:t>
            </a:r>
            <a:r>
              <a:rPr lang="ja-JP" altLang="en-US" sz="1400" dirty="0" smtClean="0">
                <a:latin typeface="+mj-ea"/>
                <a:ea typeface="+mj-ea"/>
              </a:rPr>
              <a:t>かわいい女の子</a:t>
            </a:r>
            <a:r>
              <a:rPr lang="en-US" altLang="ja-JP" sz="1400" dirty="0" smtClean="0">
                <a:latin typeface="+mj-ea"/>
                <a:ea typeface="+mj-ea"/>
              </a:rPr>
              <a:t>｣</a:t>
            </a:r>
            <a:r>
              <a:rPr lang="ja-JP" altLang="en-US" sz="1400" dirty="0" smtClean="0">
                <a:latin typeface="+mj-ea"/>
                <a:ea typeface="+mj-ea"/>
              </a:rPr>
              <a:t>だと思い込んでいます。</a:t>
            </a:r>
            <a:endParaRPr lang="en-US" altLang="ja-JP" sz="1400" dirty="0" smtClean="0">
              <a:latin typeface="+mj-ea"/>
              <a:ea typeface="+mj-ea"/>
            </a:endParaRPr>
          </a:p>
          <a:p>
            <a:r>
              <a:rPr lang="ja-JP" altLang="en-US" sz="1400" dirty="0" smtClean="0">
                <a:latin typeface="+mj-ea"/>
                <a:ea typeface="+mj-ea"/>
              </a:rPr>
              <a:t>　しかし、実際の通信相手は</a:t>
            </a:r>
            <a:r>
              <a:rPr lang="en-US" altLang="ja-JP" sz="1400" dirty="0" smtClean="0">
                <a:latin typeface="+mj-ea"/>
                <a:ea typeface="+mj-ea"/>
              </a:rPr>
              <a:t>｢</a:t>
            </a:r>
            <a:r>
              <a:rPr lang="ja-JP" altLang="en-US" sz="1400" dirty="0" smtClean="0">
                <a:latin typeface="+mj-ea"/>
                <a:ea typeface="+mj-ea"/>
              </a:rPr>
              <a:t>知らないおじさん</a:t>
            </a:r>
            <a:r>
              <a:rPr lang="en-US" altLang="ja-JP" sz="1400" dirty="0" smtClean="0">
                <a:latin typeface="+mj-ea"/>
                <a:ea typeface="+mj-ea"/>
              </a:rPr>
              <a:t>｣</a:t>
            </a:r>
            <a:r>
              <a:rPr lang="ja-JP" altLang="en-US" sz="1400" dirty="0" smtClean="0">
                <a:latin typeface="+mj-ea"/>
                <a:ea typeface="+mj-ea"/>
              </a:rPr>
              <a:t>かもしれないのです。</a:t>
            </a:r>
            <a:endParaRPr lang="en-US" altLang="ja-JP" sz="1400" dirty="0" smtClean="0">
              <a:latin typeface="+mj-ea"/>
              <a:ea typeface="+mj-ea"/>
            </a:endParaRPr>
          </a:p>
          <a:p>
            <a:endParaRPr lang="en-US" altLang="ja-JP" sz="1400" dirty="0" smtClean="0">
              <a:latin typeface="+mj-ea"/>
              <a:ea typeface="+mj-ea"/>
            </a:endParaRPr>
          </a:p>
          <a:p>
            <a:r>
              <a:rPr lang="ja-JP" altLang="en-US" sz="1400" dirty="0" smtClean="0">
                <a:latin typeface="+mj-ea"/>
                <a:ea typeface="+mj-ea"/>
              </a:rPr>
              <a:t>◎目がハートマークになっている女の子も、話し相手はきっと</a:t>
            </a:r>
            <a:r>
              <a:rPr lang="en-US" altLang="ja-JP" sz="1400" dirty="0" smtClean="0">
                <a:latin typeface="+mj-ea"/>
                <a:ea typeface="+mj-ea"/>
              </a:rPr>
              <a:t>｢</a:t>
            </a:r>
            <a:r>
              <a:rPr lang="ja-JP" altLang="en-US" sz="1400" dirty="0" smtClean="0">
                <a:latin typeface="+mj-ea"/>
                <a:ea typeface="+mj-ea"/>
              </a:rPr>
              <a:t>イケメンの男の子</a:t>
            </a:r>
            <a:r>
              <a:rPr lang="en-US" altLang="ja-JP" sz="1400" dirty="0" smtClean="0">
                <a:latin typeface="+mj-ea"/>
                <a:ea typeface="+mj-ea"/>
              </a:rPr>
              <a:t>｣</a:t>
            </a:r>
            <a:r>
              <a:rPr lang="ja-JP" altLang="en-US" sz="1400" dirty="0" smtClean="0">
                <a:latin typeface="+mj-ea"/>
                <a:ea typeface="+mj-ea"/>
              </a:rPr>
              <a:t>と信じきっています。</a:t>
            </a:r>
            <a:endParaRPr lang="en-US" altLang="ja-JP" sz="1400" dirty="0" smtClean="0">
              <a:latin typeface="+mj-ea"/>
              <a:ea typeface="+mj-ea"/>
            </a:endParaRPr>
          </a:p>
          <a:p>
            <a:r>
              <a:rPr lang="ja-JP" altLang="en-US" sz="1400" dirty="0" smtClean="0">
                <a:latin typeface="+mj-ea"/>
                <a:ea typeface="+mj-ea"/>
              </a:rPr>
              <a:t>　しかし、実際の通信相手は「嘘つきのおじさん</a:t>
            </a:r>
            <a:r>
              <a:rPr lang="en-US" altLang="ja-JP" sz="1400" dirty="0" smtClean="0">
                <a:latin typeface="+mj-ea"/>
                <a:ea typeface="+mj-ea"/>
              </a:rPr>
              <a:t>｣</a:t>
            </a:r>
            <a:r>
              <a:rPr lang="ja-JP" altLang="en-US" sz="1400" dirty="0" smtClean="0">
                <a:latin typeface="+mj-ea"/>
                <a:ea typeface="+mj-ea"/>
              </a:rPr>
              <a:t>かもしれないのです。</a:t>
            </a:r>
            <a:endParaRPr lang="en-US" altLang="ja-JP" sz="1400" dirty="0" smtClean="0">
              <a:latin typeface="+mj-ea"/>
              <a:ea typeface="+mj-ea"/>
            </a:endParaRPr>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kumimoji="1" lang="ja-JP" altLang="en-US" sz="2000" dirty="0" smtClean="0"/>
              <a:t>◎　スライド読み上げ</a:t>
            </a:r>
            <a:endParaRPr kumimoji="1" lang="ja-JP" altLang="en-US" sz="2000" dirty="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14</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kumimoji="1" lang="ja-JP" altLang="en-US" dirty="0" smtClean="0"/>
              <a:t>◎スライド読み上げ</a:t>
            </a:r>
            <a:endParaRPr kumimoji="1" lang="en-US" altLang="ja-JP" dirty="0" smtClean="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kumimoji="1" lang="ja-JP" altLang="en-US" dirty="0" smtClean="0"/>
              <a:t>◎ライングループ等の情報が、あっという間に拡散してしまうメカニズムをイメージ化したものです。</a:t>
            </a:r>
            <a:endParaRPr kumimoji="1" lang="en-US" altLang="ja-JP" dirty="0" smtClean="0"/>
          </a:p>
          <a:p>
            <a:endParaRPr lang="en-US" altLang="ja-JP" dirty="0"/>
          </a:p>
          <a:p>
            <a:r>
              <a:rPr kumimoji="1" lang="ja-JP" altLang="en-US" dirty="0" smtClean="0"/>
              <a:t>◎まず、</a:t>
            </a:r>
            <a:r>
              <a:rPr kumimoji="1" lang="en-US" altLang="ja-JP" dirty="0" smtClean="0"/>
              <a:t>A</a:t>
            </a:r>
            <a:r>
              <a:rPr kumimoji="1" lang="ja-JP" altLang="en-US" dirty="0" smtClean="0"/>
              <a:t>君が「秘密だよ」と前置きして、</a:t>
            </a:r>
            <a:r>
              <a:rPr kumimoji="1" lang="en-US" altLang="ja-JP" dirty="0" smtClean="0"/>
              <a:t>B</a:t>
            </a:r>
            <a:r>
              <a:rPr kumimoji="1" lang="ja-JP" altLang="en-US" dirty="0" smtClean="0"/>
              <a:t>君にある情報を流します。</a:t>
            </a:r>
            <a:endParaRPr kumimoji="1" lang="en-US" altLang="ja-JP" dirty="0" smtClean="0"/>
          </a:p>
          <a:p>
            <a:endParaRPr lang="en-US" altLang="ja-JP" dirty="0"/>
          </a:p>
          <a:p>
            <a:r>
              <a:rPr kumimoji="1" lang="ja-JP" altLang="en-US" dirty="0" smtClean="0"/>
              <a:t>◎</a:t>
            </a:r>
            <a:r>
              <a:rPr kumimoji="1" lang="en-US" altLang="ja-JP" dirty="0" smtClean="0"/>
              <a:t>B</a:t>
            </a:r>
            <a:r>
              <a:rPr kumimoji="1" lang="ja-JP" altLang="en-US" dirty="0" smtClean="0"/>
              <a:t>君は、「秘密だよ」と言われたことを忘れ、その情報を</a:t>
            </a:r>
            <a:r>
              <a:rPr kumimoji="1" lang="en-US" altLang="ja-JP" dirty="0" smtClean="0"/>
              <a:t>C</a:t>
            </a:r>
            <a:r>
              <a:rPr kumimoji="1" lang="ja-JP" altLang="en-US" dirty="0" err="1" smtClean="0"/>
              <a:t>さんに</a:t>
            </a:r>
            <a:r>
              <a:rPr kumimoji="1" lang="ja-JP" altLang="en-US" dirty="0" smtClean="0"/>
              <a:t>流します。</a:t>
            </a:r>
            <a:endParaRPr kumimoji="1" lang="en-US" altLang="ja-JP" dirty="0" smtClean="0"/>
          </a:p>
          <a:p>
            <a:endParaRPr lang="en-US" altLang="ja-JP" dirty="0"/>
          </a:p>
          <a:p>
            <a:r>
              <a:rPr kumimoji="1" lang="ja-JP" altLang="en-US" dirty="0" smtClean="0"/>
              <a:t>◎</a:t>
            </a:r>
            <a:r>
              <a:rPr kumimoji="1" lang="en-US" altLang="ja-JP" dirty="0" smtClean="0"/>
              <a:t>C</a:t>
            </a:r>
            <a:r>
              <a:rPr kumimoji="1" lang="ja-JP" altLang="en-US" dirty="0" smtClean="0"/>
              <a:t>さんは、「秘密」と知らずに、自分の他のグループラインなどに情報を拡散させます。</a:t>
            </a:r>
            <a:endParaRPr kumimoji="1" lang="en-US" altLang="ja-JP" dirty="0" smtClean="0"/>
          </a:p>
          <a:p>
            <a:endParaRPr lang="en-US" altLang="ja-JP" dirty="0"/>
          </a:p>
          <a:p>
            <a:r>
              <a:rPr kumimoji="1" lang="ja-JP" altLang="en-US" dirty="0" smtClean="0"/>
              <a:t>◎最初のグループラインの中だけではなく、</a:t>
            </a:r>
            <a:r>
              <a:rPr kumimoji="1" lang="en-US" altLang="ja-JP" dirty="0" smtClean="0"/>
              <a:t>A</a:t>
            </a:r>
            <a:r>
              <a:rPr kumimoji="1" lang="ja-JP" altLang="en-US" dirty="0" smtClean="0"/>
              <a:t>君の知り合いではない人たちまで、情報は無限に広がってゆくのです。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kumimoji="1" lang="ja-JP" altLang="en-US" dirty="0" smtClean="0"/>
              <a:t>◎スライド読み上げ</a:t>
            </a:r>
            <a:endParaRPr kumimoji="1" lang="en-US" altLang="ja-JP" dirty="0" smtClean="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lang="ja-JP" altLang="en-US" dirty="0" smtClean="0"/>
              <a:t>◎スライド読み上げ</a:t>
            </a:r>
            <a:endParaRPr kumimoji="1" lang="en-US" altLang="ja-JP" dirty="0" smtClean="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◎スライド読み上げ</a:t>
            </a:r>
            <a:endParaRPr kumimoji="1" lang="ja-JP" altLang="en-US" dirty="0"/>
          </a:p>
        </p:txBody>
      </p:sp>
      <p:sp>
        <p:nvSpPr>
          <p:cNvPr id="4" name="スライド番号プレースホルダー 3"/>
          <p:cNvSpPr>
            <a:spLocks noGrp="1"/>
          </p:cNvSpPr>
          <p:nvPr>
            <p:ph type="sldNum" sz="quarter" idx="10"/>
          </p:nvPr>
        </p:nvSpPr>
        <p:spPr/>
        <p:txBody>
          <a:bodyPr/>
          <a:lstStyle/>
          <a:p>
            <a:fld id="{DF2AECDC-8058-43E6-822A-6C0ADECC4A7B}" type="slidenum">
              <a:rPr kumimoji="1" lang="ja-JP" altLang="en-US" smtClean="0"/>
              <a:pPr/>
              <a:t>6</a:t>
            </a:fld>
            <a:endParaRPr kumimoji="1" lang="ja-JP" altLang="en-US"/>
          </a:p>
        </p:txBody>
      </p:sp>
    </p:spTree>
    <p:extLst>
      <p:ext uri="{BB962C8B-B14F-4D97-AF65-F5344CB8AC3E}">
        <p14:creationId xmlns:p14="http://schemas.microsoft.com/office/powerpoint/2010/main" val="142135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lang="ja-JP" altLang="en-US" dirty="0" smtClean="0"/>
              <a:t>◎全国でも（もちろん沖縄でも）、こんな事件が起きています。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lang="ja-JP" altLang="en-US" dirty="0" smtClean="0"/>
              <a:t>◎男子高校生と女子高校生が、ラインなどの</a:t>
            </a:r>
            <a:r>
              <a:rPr lang="en-US" altLang="ja-JP" dirty="0" smtClean="0"/>
              <a:t>SNS</a:t>
            </a:r>
            <a:r>
              <a:rPr lang="ja-JP" altLang="en-US" dirty="0" smtClean="0"/>
              <a:t>で知り合いになりました。</a:t>
            </a:r>
            <a:endParaRPr lang="en-US" altLang="ja-JP" dirty="0" smtClean="0"/>
          </a:p>
          <a:p>
            <a:endParaRPr kumimoji="1" lang="en-US" altLang="ja-JP" dirty="0"/>
          </a:p>
          <a:p>
            <a:r>
              <a:rPr lang="ja-JP" altLang="en-US" dirty="0" smtClean="0"/>
              <a:t>◎もちろん、二人は実際にあったことはありません。</a:t>
            </a:r>
            <a:endParaRPr lang="en-US" altLang="ja-JP" dirty="0" smtClean="0"/>
          </a:p>
          <a:p>
            <a:endParaRPr kumimoji="1" lang="en-US" altLang="ja-JP" dirty="0"/>
          </a:p>
          <a:p>
            <a:r>
              <a:rPr lang="ja-JP" altLang="en-US" dirty="0" smtClean="0"/>
              <a:t>◎しかし、二人は「つきあう」ことになります。</a:t>
            </a:r>
            <a:endParaRPr lang="en-US" altLang="ja-JP" dirty="0" smtClean="0"/>
          </a:p>
          <a:p>
            <a:endParaRPr kumimoji="1" lang="en-US" altLang="ja-JP" dirty="0"/>
          </a:p>
          <a:p>
            <a:r>
              <a:rPr lang="ja-JP" altLang="en-US" dirty="0" smtClean="0"/>
              <a:t>◎やがて、男子高校生の方からこんな要求がきました。</a:t>
            </a:r>
            <a:endParaRPr lang="en-US" altLang="ja-JP" dirty="0" smtClean="0"/>
          </a:p>
          <a:p>
            <a:endParaRPr kumimoji="1" lang="en-US" altLang="ja-JP" dirty="0"/>
          </a:p>
          <a:p>
            <a:r>
              <a:rPr lang="ja-JP" altLang="en-US" dirty="0" smtClean="0"/>
              <a:t>◎「裸の写真を送って欲しい」「ゼッタイに他の人には見せないから」</a:t>
            </a:r>
            <a:endParaRPr lang="en-US" altLang="ja-JP" dirty="0" smtClean="0"/>
          </a:p>
          <a:p>
            <a:endParaRPr kumimoji="1" lang="en-US" altLang="ja-JP" dirty="0"/>
          </a:p>
          <a:p>
            <a:r>
              <a:rPr lang="ja-JP" altLang="en-US" dirty="0" smtClean="0"/>
              <a:t>◎女子高校生は、「嫌われたくない」「人には見せないと言っている彼の言葉を信じよう」という心理になりました。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◎自分の裸を自分のスマホ等で撮影する「自画撮り」をしてしまいます。</a:t>
            </a:r>
            <a:endParaRPr kumimoji="1" lang="ja-JP" altLang="en-US" dirty="0"/>
          </a:p>
        </p:txBody>
      </p:sp>
      <p:sp>
        <p:nvSpPr>
          <p:cNvPr id="4" name="スライド番号プレースホルダ 3"/>
          <p:cNvSpPr>
            <a:spLocks noGrp="1"/>
          </p:cNvSpPr>
          <p:nvPr>
            <p:ph type="sldNum" sz="quarter" idx="10"/>
          </p:nvPr>
        </p:nvSpPr>
        <p:spPr/>
        <p:txBody>
          <a:bodyPr/>
          <a:lstStyle/>
          <a:p>
            <a:fld id="{D784A125-53D5-4CC7-A04E-28E7AB9D06DB}"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165619F-45EA-4AA1-8E48-66470B992F2B}" type="datetimeFigureOut">
              <a:rPr kumimoji="1" lang="ja-JP" altLang="en-US" smtClean="0"/>
              <a:pPr/>
              <a:t>2017/9/26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71869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65619F-45EA-4AA1-8E48-66470B992F2B}" type="datetimeFigureOut">
              <a:rPr kumimoji="1" lang="ja-JP" altLang="en-US" smtClean="0"/>
              <a:pPr/>
              <a:t>2017/9/26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412316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65619F-45EA-4AA1-8E48-66470B992F2B}" type="datetimeFigureOut">
              <a:rPr kumimoji="1" lang="ja-JP" altLang="en-US" smtClean="0"/>
              <a:pPr/>
              <a:t>2017/9/26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141348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65619F-45EA-4AA1-8E48-66470B992F2B}" type="datetimeFigureOut">
              <a:rPr kumimoji="1" lang="ja-JP" altLang="en-US" smtClean="0"/>
              <a:pPr/>
              <a:t>2017/9/26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152872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7" y="1709738"/>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165619F-45EA-4AA1-8E48-66470B992F2B}" type="datetimeFigureOut">
              <a:rPr kumimoji="1" lang="ja-JP" altLang="en-US" smtClean="0"/>
              <a:pPr/>
              <a:t>2017/9/26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170731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165619F-45EA-4AA1-8E48-66470B992F2B}" type="datetimeFigureOut">
              <a:rPr kumimoji="1" lang="ja-JP" altLang="en-US" smtClean="0"/>
              <a:pPr/>
              <a:t>2017/9/26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353114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65619F-45EA-4AA1-8E48-66470B992F2B}" type="datetimeFigureOut">
              <a:rPr kumimoji="1" lang="ja-JP" altLang="en-US" smtClean="0"/>
              <a:pPr/>
              <a:t>2017/9/26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225486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165619F-45EA-4AA1-8E48-66470B992F2B}" type="datetimeFigureOut">
              <a:rPr kumimoji="1" lang="ja-JP" altLang="en-US" smtClean="0"/>
              <a:pPr/>
              <a:t>2017/9/26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319282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65619F-45EA-4AA1-8E48-66470B992F2B}" type="datetimeFigureOut">
              <a:rPr kumimoji="1" lang="ja-JP" altLang="en-US" smtClean="0"/>
              <a:pPr/>
              <a:t>2017/9/26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424663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65619F-45EA-4AA1-8E48-66470B992F2B}" type="datetimeFigureOut">
              <a:rPr kumimoji="1" lang="ja-JP" altLang="en-US" smtClean="0"/>
              <a:pPr/>
              <a:t>2017/9/26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266081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65619F-45EA-4AA1-8E48-66470B992F2B}" type="datetimeFigureOut">
              <a:rPr kumimoji="1" lang="ja-JP" altLang="en-US" smtClean="0"/>
              <a:pPr/>
              <a:t>2017/9/26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163581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5619F-45EA-4AA1-8E48-66470B992F2B}" type="datetimeFigureOut">
              <a:rPr kumimoji="1" lang="ja-JP" altLang="en-US" smtClean="0"/>
              <a:pPr/>
              <a:t>2017/9/26</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2173637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gif"/><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gif"/><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descr="イラスト018.png"/>
          <p:cNvPicPr>
            <a:picLocks noChangeAspect="1"/>
          </p:cNvPicPr>
          <p:nvPr/>
        </p:nvPicPr>
        <p:blipFill>
          <a:blip r:embed="rId3" cstate="print"/>
          <a:stretch>
            <a:fillRect/>
          </a:stretch>
        </p:blipFill>
        <p:spPr>
          <a:xfrm>
            <a:off x="3449139" y="2132332"/>
            <a:ext cx="2076450" cy="2076450"/>
          </a:xfrm>
          <a:prstGeom prst="rect">
            <a:avLst/>
          </a:prstGeom>
        </p:spPr>
      </p:pic>
      <p:sp>
        <p:nvSpPr>
          <p:cNvPr id="15" name="テキスト ボックス 14"/>
          <p:cNvSpPr txBox="1"/>
          <p:nvPr/>
        </p:nvSpPr>
        <p:spPr>
          <a:xfrm>
            <a:off x="670931" y="131152"/>
            <a:ext cx="7802136" cy="1754326"/>
          </a:xfrm>
          <a:prstGeom prst="rect">
            <a:avLst/>
          </a:prstGeom>
          <a:noFill/>
        </p:spPr>
        <p:txBody>
          <a:bodyPr wrap="none" rtlCol="0">
            <a:spAutoFit/>
          </a:bodyPr>
          <a:lstStyle/>
          <a:p>
            <a:pPr algn="ctr"/>
            <a:r>
              <a:rPr lang="ja-JP" altLang="en-US" sz="5400" dirty="0" smtClean="0">
                <a:solidFill>
                  <a:schemeClr val="bg1"/>
                </a:solidFill>
                <a:latin typeface="ＤＦ平成明朝体W7" pitchFamily="17" charset="-128"/>
                <a:ea typeface="ＤＦ平成明朝体W7" pitchFamily="17" charset="-128"/>
              </a:rPr>
              <a:t>個人情報のネット流出と</a:t>
            </a:r>
            <a:endParaRPr lang="en-US" altLang="ja-JP" sz="5400" dirty="0" smtClean="0">
              <a:solidFill>
                <a:schemeClr val="bg1"/>
              </a:solidFill>
              <a:latin typeface="ＤＦ平成明朝体W7" pitchFamily="17" charset="-128"/>
              <a:ea typeface="ＤＦ平成明朝体W7" pitchFamily="17" charset="-128"/>
            </a:endParaRPr>
          </a:p>
          <a:p>
            <a:pPr algn="ctr"/>
            <a:r>
              <a:rPr lang="ja-JP" altLang="en-US" sz="5400" dirty="0" smtClean="0">
                <a:solidFill>
                  <a:schemeClr val="bg1"/>
                </a:solidFill>
                <a:latin typeface="ＤＦ平成明朝体W7" pitchFamily="17" charset="-128"/>
                <a:ea typeface="ＤＦ平成明朝体W7" pitchFamily="17" charset="-128"/>
              </a:rPr>
              <a:t>拡散を防止する！</a:t>
            </a:r>
            <a:endParaRPr kumimoji="1" lang="ja-JP" altLang="en-US" sz="5400" dirty="0">
              <a:solidFill>
                <a:schemeClr val="bg1"/>
              </a:solidFill>
              <a:latin typeface="ＤＦ平成明朝体W7" pitchFamily="17" charset="-128"/>
              <a:ea typeface="ＤＦ平成明朝体W7" pitchFamily="17" charset="-128"/>
            </a:endParaRPr>
          </a:p>
        </p:txBody>
      </p:sp>
      <p:sp>
        <p:nvSpPr>
          <p:cNvPr id="3" name="テキスト ボックス 2"/>
          <p:cNvSpPr txBox="1"/>
          <p:nvPr/>
        </p:nvSpPr>
        <p:spPr>
          <a:xfrm>
            <a:off x="5839678" y="6205984"/>
            <a:ext cx="3057247" cy="523220"/>
          </a:xfrm>
          <a:prstGeom prst="rect">
            <a:avLst/>
          </a:prstGeom>
          <a:noFill/>
        </p:spPr>
        <p:txBody>
          <a:bodyPr wrap="none" rtlCol="0">
            <a:spAutoFit/>
          </a:bodyPr>
          <a:lstStyle/>
          <a:p>
            <a:pPr algn="ctr"/>
            <a:r>
              <a:rPr lang="ja-JP" altLang="en-US" sz="2800" dirty="0" smtClean="0">
                <a:solidFill>
                  <a:schemeClr val="bg1"/>
                </a:solidFill>
              </a:rPr>
              <a:t>沖縄県教育委員会</a:t>
            </a:r>
            <a:endParaRPr kumimoji="1" lang="ja-JP" altLang="en-US" sz="2800" dirty="0">
              <a:solidFill>
                <a:schemeClr val="bg1"/>
              </a:solidFill>
            </a:endParaRPr>
          </a:p>
        </p:txBody>
      </p:sp>
      <p:sp>
        <p:nvSpPr>
          <p:cNvPr id="6" name="テキスト ボックス 5"/>
          <p:cNvSpPr txBox="1"/>
          <p:nvPr/>
        </p:nvSpPr>
        <p:spPr>
          <a:xfrm>
            <a:off x="901337" y="4528816"/>
            <a:ext cx="7314823" cy="523220"/>
          </a:xfrm>
          <a:prstGeom prst="rect">
            <a:avLst/>
          </a:prstGeom>
          <a:noFill/>
        </p:spPr>
        <p:txBody>
          <a:bodyPr wrap="none" rtlCol="0">
            <a:spAutoFit/>
          </a:bodyPr>
          <a:lstStyle/>
          <a:p>
            <a:pPr algn="ctr"/>
            <a:r>
              <a:rPr kumimoji="1" lang="ja-JP" altLang="en-US" sz="2800" dirty="0" smtClean="0">
                <a:solidFill>
                  <a:srgbClr val="FFFF00"/>
                </a:solidFill>
              </a:rPr>
              <a:t>転送・拡散して良い情報と悪い情報を見極める</a:t>
            </a:r>
            <a:r>
              <a:rPr kumimoji="1" lang="en-US" altLang="ja-JP" sz="2800" dirty="0" smtClean="0">
                <a:solidFill>
                  <a:srgbClr val="FFFF00"/>
                </a:solidFill>
              </a:rPr>
              <a:t>!</a:t>
            </a:r>
            <a:endParaRPr kumimoji="1" lang="ja-JP" altLang="en-US" sz="2800" dirty="0">
              <a:solidFill>
                <a:srgbClr val="FFFF00"/>
              </a:solidFill>
            </a:endParaRPr>
          </a:p>
        </p:txBody>
      </p:sp>
      <p:sp>
        <p:nvSpPr>
          <p:cNvPr id="7" name="テキスト ボックス 6"/>
          <p:cNvSpPr txBox="1"/>
          <p:nvPr/>
        </p:nvSpPr>
        <p:spPr>
          <a:xfrm>
            <a:off x="1055225" y="5234211"/>
            <a:ext cx="7007046" cy="523220"/>
          </a:xfrm>
          <a:prstGeom prst="rect">
            <a:avLst/>
          </a:prstGeom>
          <a:noFill/>
        </p:spPr>
        <p:txBody>
          <a:bodyPr wrap="none" rtlCol="0">
            <a:spAutoFit/>
          </a:bodyPr>
          <a:lstStyle/>
          <a:p>
            <a:pPr algn="ctr"/>
            <a:r>
              <a:rPr lang="ja-JP" altLang="en-US" sz="2800" dirty="0" smtClean="0">
                <a:solidFill>
                  <a:srgbClr val="FFFF00"/>
                </a:solidFill>
              </a:rPr>
              <a:t>法律を知り、「やってはいけない」ことを知る！</a:t>
            </a:r>
            <a:endParaRPr kumimoji="1" lang="ja-JP" altLang="en-US" sz="2800" dirty="0">
              <a:solidFill>
                <a:srgbClr val="FFFF00"/>
              </a:solidFill>
            </a:endParaRPr>
          </a:p>
        </p:txBody>
      </p:sp>
    </p:spTree>
    <p:extLst>
      <p:ext uri="{BB962C8B-B14F-4D97-AF65-F5344CB8AC3E}">
        <p14:creationId xmlns:p14="http://schemas.microsoft.com/office/powerpoint/2010/main" val="353539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1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2000"/>
                            </p:stCondLst>
                            <p:childTnLst>
                              <p:par>
                                <p:cTn id="14" presetID="10" presetClass="entr" presetSubtype="0" fill="hold" grpId="0" nodeType="afterEffect">
                                  <p:stCondLst>
                                    <p:cond delay="1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4000"/>
                            </p:stCondLst>
                            <p:childTnLst>
                              <p:par>
                                <p:cTn id="18" presetID="1" presetClass="entr" presetSubtype="0" fill="hold" grpId="0" nodeType="afterEffect">
                                  <p:stCondLst>
                                    <p:cond delay="100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テキスト ボックス 7"/>
          <p:cNvSpPr txBox="1"/>
          <p:nvPr/>
        </p:nvSpPr>
        <p:spPr>
          <a:xfrm>
            <a:off x="1627123" y="3167390"/>
            <a:ext cx="5889754" cy="523220"/>
          </a:xfrm>
          <a:prstGeom prst="rect">
            <a:avLst/>
          </a:prstGeom>
          <a:noFill/>
        </p:spPr>
        <p:txBody>
          <a:bodyPr wrap="none" rtlCol="0">
            <a:spAutoFit/>
          </a:bodyPr>
          <a:lstStyle/>
          <a:p>
            <a:r>
              <a:rPr kumimoji="1" lang="ja-JP" altLang="en-US" sz="2800" dirty="0" smtClean="0">
                <a:solidFill>
                  <a:schemeClr val="bg1"/>
                </a:solidFill>
              </a:rPr>
              <a:t>女性が、自分の裸を「自画撮り」します</a:t>
            </a:r>
            <a:endParaRPr kumimoji="1" lang="ja-JP" altLang="en-US" sz="2800" dirty="0">
              <a:solidFill>
                <a:schemeClr val="bg1"/>
              </a:solidFill>
            </a:endParaRPr>
          </a:p>
        </p:txBody>
      </p:sp>
      <p:pic>
        <p:nvPicPr>
          <p:cNvPr id="1026" name="Picture 2"/>
          <p:cNvPicPr>
            <a:picLocks noChangeAspect="1" noChangeArrowheads="1"/>
          </p:cNvPicPr>
          <p:nvPr/>
        </p:nvPicPr>
        <p:blipFill>
          <a:blip r:embed="rId3" cstate="print"/>
          <a:srcRect l="15216" t="3563" r="20586" b="6250"/>
          <a:stretch>
            <a:fillRect/>
          </a:stretch>
        </p:blipFill>
        <p:spPr bwMode="auto">
          <a:xfrm>
            <a:off x="1" y="-6686"/>
            <a:ext cx="9144002" cy="6864686"/>
          </a:xfrm>
          <a:prstGeom prst="rect">
            <a:avLst/>
          </a:prstGeom>
          <a:noFill/>
          <a:ln w="9525">
            <a:noFill/>
            <a:miter lim="800000"/>
            <a:headEnd/>
            <a:tailEnd/>
          </a:ln>
        </p:spPr>
      </p:pic>
      <p:sp>
        <p:nvSpPr>
          <p:cNvPr id="6" name="テキスト ボックス 5"/>
          <p:cNvSpPr txBox="1"/>
          <p:nvPr/>
        </p:nvSpPr>
        <p:spPr>
          <a:xfrm>
            <a:off x="0" y="3044280"/>
            <a:ext cx="9144000" cy="769441"/>
          </a:xfrm>
          <a:prstGeom prst="rect">
            <a:avLst/>
          </a:prstGeom>
          <a:solidFill>
            <a:srgbClr val="FFFF00"/>
          </a:solidFill>
        </p:spPr>
        <p:txBody>
          <a:bodyPr wrap="square" rtlCol="0">
            <a:spAutoFit/>
          </a:bodyPr>
          <a:lstStyle/>
          <a:p>
            <a:pPr algn="ctr"/>
            <a:r>
              <a:rPr kumimoji="1" lang="ja-JP" altLang="en-US" sz="4400" dirty="0" smtClean="0">
                <a:solidFill>
                  <a:srgbClr val="FF0000"/>
                </a:solidFill>
                <a:latin typeface="ＤＨＰ特太ゴシック体" pitchFamily="50" charset="-128"/>
                <a:ea typeface="ＤＨＰ特太ゴシック体" pitchFamily="50" charset="-128"/>
              </a:rPr>
              <a:t>数ヶ月後、別れ話がでて･･･</a:t>
            </a:r>
            <a:endParaRPr kumimoji="1" lang="ja-JP" altLang="en-US" sz="4400" dirty="0">
              <a:solidFill>
                <a:srgbClr val="FF0000"/>
              </a:solidFill>
              <a:latin typeface="ＤＨＰ特太ゴシック体" pitchFamily="50" charset="-128"/>
              <a:ea typeface="ＤＨＰ特太ゴシック体" pitchFamily="50" charset="-128"/>
            </a:endParaRPr>
          </a:p>
        </p:txBody>
      </p:sp>
      <p:sp>
        <p:nvSpPr>
          <p:cNvPr id="7" name="テキスト ボックス 6"/>
          <p:cNvSpPr txBox="1"/>
          <p:nvPr/>
        </p:nvSpPr>
        <p:spPr>
          <a:xfrm>
            <a:off x="0" y="5576450"/>
            <a:ext cx="9144000" cy="769441"/>
          </a:xfrm>
          <a:prstGeom prst="rect">
            <a:avLst/>
          </a:prstGeom>
          <a:solidFill>
            <a:srgbClr val="FFFF00"/>
          </a:solidFill>
        </p:spPr>
        <p:txBody>
          <a:bodyPr wrap="square" rtlCol="0">
            <a:spAutoFit/>
          </a:bodyPr>
          <a:lstStyle/>
          <a:p>
            <a:pPr algn="ctr"/>
            <a:r>
              <a:rPr kumimoji="1" lang="ja-JP" altLang="en-US" sz="4400" dirty="0" smtClean="0">
                <a:solidFill>
                  <a:srgbClr val="FF0000"/>
                </a:solidFill>
                <a:latin typeface="ＤＨＰ特太ゴシック体" pitchFamily="50" charset="-128"/>
                <a:ea typeface="ＤＨＰ特太ゴシック体" pitchFamily="50" charset="-128"/>
              </a:rPr>
              <a:t>男性は嫌がらせでネットに拡散</a:t>
            </a:r>
            <a:endParaRPr kumimoji="1" lang="ja-JP" altLang="en-US" sz="4400" dirty="0">
              <a:solidFill>
                <a:srgbClr val="FF0000"/>
              </a:solidFill>
              <a:latin typeface="ＤＨＰ特太ゴシック体" pitchFamily="50" charset="-128"/>
              <a:ea typeface="ＤＨＰ特太ゴシック体" pitchFamily="50" charset="-128"/>
            </a:endParaRPr>
          </a:p>
        </p:txBody>
      </p:sp>
      <p:sp>
        <p:nvSpPr>
          <p:cNvPr id="9" name="テキスト ボックス 8"/>
          <p:cNvSpPr txBox="1"/>
          <p:nvPr/>
        </p:nvSpPr>
        <p:spPr>
          <a:xfrm>
            <a:off x="0" y="209006"/>
            <a:ext cx="9144000" cy="707886"/>
          </a:xfrm>
          <a:prstGeom prst="rect">
            <a:avLst/>
          </a:prstGeom>
          <a:solidFill>
            <a:srgbClr val="FFFF00"/>
          </a:solidFill>
        </p:spPr>
        <p:txBody>
          <a:bodyPr wrap="square" rtlCol="0">
            <a:spAutoFit/>
          </a:bodyPr>
          <a:lstStyle/>
          <a:p>
            <a:pPr algn="ctr"/>
            <a:r>
              <a:rPr kumimoji="1" lang="ja-JP" altLang="en-US" sz="4000" dirty="0" smtClean="0">
                <a:solidFill>
                  <a:srgbClr val="FF0000"/>
                </a:solidFill>
                <a:latin typeface="ＤＨＰ特太ゴシック体" pitchFamily="50" charset="-128"/>
                <a:ea typeface="ＤＨＰ特太ゴシック体" pitchFamily="50" charset="-128"/>
              </a:rPr>
              <a:t>彼女は</a:t>
            </a:r>
            <a:r>
              <a:rPr kumimoji="1" lang="en-US" altLang="ja-JP" sz="4000" dirty="0" smtClean="0">
                <a:solidFill>
                  <a:srgbClr val="FF0000"/>
                </a:solidFill>
                <a:latin typeface="ＤＨＰ特太ゴシック体" pitchFamily="50" charset="-128"/>
                <a:ea typeface="ＤＨＰ特太ゴシック体" pitchFamily="50" charset="-128"/>
              </a:rPr>
              <a:t>｢</a:t>
            </a:r>
            <a:r>
              <a:rPr kumimoji="1" lang="ja-JP" altLang="en-US" sz="4000" dirty="0" smtClean="0">
                <a:solidFill>
                  <a:srgbClr val="FF0000"/>
                </a:solidFill>
                <a:latin typeface="ＤＨＰ特太ゴシック体" pitchFamily="50" charset="-128"/>
                <a:ea typeface="ＤＨＰ特太ゴシック体" pitchFamily="50" charset="-128"/>
              </a:rPr>
              <a:t>自画撮り画像</a:t>
            </a:r>
            <a:r>
              <a:rPr kumimoji="1" lang="en-US" altLang="ja-JP" sz="4000" dirty="0" smtClean="0">
                <a:solidFill>
                  <a:srgbClr val="FF0000"/>
                </a:solidFill>
                <a:latin typeface="ＤＨＰ特太ゴシック体" pitchFamily="50" charset="-128"/>
                <a:ea typeface="ＤＨＰ特太ゴシック体" pitchFamily="50" charset="-128"/>
              </a:rPr>
              <a:t>｣</a:t>
            </a:r>
            <a:r>
              <a:rPr kumimoji="1" lang="ja-JP" altLang="en-US" sz="4000" dirty="0" smtClean="0">
                <a:solidFill>
                  <a:srgbClr val="FF0000"/>
                </a:solidFill>
                <a:latin typeface="ＤＨＰ特太ゴシック体" pitchFamily="50" charset="-128"/>
                <a:ea typeface="ＤＨＰ特太ゴシック体" pitchFamily="50" charset="-128"/>
              </a:rPr>
              <a:t>を男性に送信</a:t>
            </a:r>
            <a:endParaRPr kumimoji="1" lang="ja-JP" altLang="en-US" sz="4000" dirty="0">
              <a:solidFill>
                <a:srgbClr val="FF0000"/>
              </a:solidFill>
              <a:latin typeface="ＤＨＰ特太ゴシック体" pitchFamily="50" charset="-128"/>
              <a:ea typeface="ＤＨＰ特太ゴシック体" pitchFamily="50" charset="-128"/>
            </a:endParaRPr>
          </a:p>
        </p:txBody>
      </p:sp>
      <p:pic>
        <p:nvPicPr>
          <p:cNvPr id="1027" name="Picture 3"/>
          <p:cNvPicPr>
            <a:picLocks noChangeAspect="1" noChangeArrowheads="1"/>
          </p:cNvPicPr>
          <p:nvPr/>
        </p:nvPicPr>
        <p:blipFill>
          <a:blip r:embed="rId4" cstate="print"/>
          <a:srcRect l="14861" t="6688" r="10153" b="5704"/>
          <a:stretch>
            <a:fillRect/>
          </a:stretch>
        </p:blipFill>
        <p:spPr bwMode="auto">
          <a:xfrm>
            <a:off x="0" y="1"/>
            <a:ext cx="9143999" cy="6869834"/>
          </a:xfrm>
          <a:prstGeom prst="rect">
            <a:avLst/>
          </a:prstGeom>
          <a:noFill/>
          <a:ln w="9525">
            <a:noFill/>
            <a:miter lim="800000"/>
            <a:headEnd/>
            <a:tailEnd/>
          </a:ln>
        </p:spPr>
      </p:pic>
      <p:sp>
        <p:nvSpPr>
          <p:cNvPr id="5" name="テキスト ボックス 4"/>
          <p:cNvSpPr txBox="1"/>
          <p:nvPr/>
        </p:nvSpPr>
        <p:spPr>
          <a:xfrm rot="20276172">
            <a:off x="-143476" y="1967579"/>
            <a:ext cx="9127956" cy="1015663"/>
          </a:xfrm>
          <a:prstGeom prst="rect">
            <a:avLst/>
          </a:prstGeom>
          <a:solidFill>
            <a:srgbClr val="FFFF00"/>
          </a:solidFill>
        </p:spPr>
        <p:txBody>
          <a:bodyPr wrap="square" rtlCol="0">
            <a:spAutoFit/>
          </a:bodyPr>
          <a:lstStyle/>
          <a:p>
            <a:pPr algn="ctr"/>
            <a:r>
              <a:rPr kumimoji="1" lang="ja-JP" altLang="en-US" sz="6000" dirty="0" smtClean="0">
                <a:solidFill>
                  <a:srgbClr val="FF0000"/>
                </a:solidFill>
                <a:latin typeface="ＤＨＰ特太ゴシック体" pitchFamily="50" charset="-128"/>
                <a:ea typeface="ＤＨＰ特太ゴシック体" pitchFamily="50" charset="-128"/>
              </a:rPr>
              <a:t>リベンジ･ポルノ被害に！</a:t>
            </a:r>
            <a:endParaRPr kumimoji="1" lang="ja-JP" altLang="en-US" sz="6000" dirty="0">
              <a:solidFill>
                <a:srgbClr val="FF0000"/>
              </a:solidFill>
              <a:latin typeface="ＤＨＰ特太ゴシック体" pitchFamily="50" charset="-128"/>
              <a:ea typeface="ＤＨＰ特太ゴシック体" pitchFamily="50" charset="-128"/>
            </a:endParaRPr>
          </a:p>
        </p:txBody>
      </p:sp>
      <p:sp>
        <p:nvSpPr>
          <p:cNvPr id="11" name="テキスト ボックス 10"/>
          <p:cNvSpPr txBox="1"/>
          <p:nvPr/>
        </p:nvSpPr>
        <p:spPr>
          <a:xfrm rot="20276172">
            <a:off x="159519" y="3749672"/>
            <a:ext cx="9127956" cy="769441"/>
          </a:xfrm>
          <a:prstGeom prst="rect">
            <a:avLst/>
          </a:prstGeom>
          <a:solidFill>
            <a:srgbClr val="FFFF00"/>
          </a:solidFill>
        </p:spPr>
        <p:txBody>
          <a:bodyPr wrap="square" rtlCol="0">
            <a:spAutoFit/>
          </a:bodyPr>
          <a:lstStyle/>
          <a:p>
            <a:pPr algn="ctr"/>
            <a:r>
              <a:rPr kumimoji="1" lang="ja-JP" altLang="en-US" sz="4400" dirty="0" smtClean="0">
                <a:solidFill>
                  <a:srgbClr val="FF0000"/>
                </a:solidFill>
                <a:latin typeface="ＤＨＰ特太ゴシック体" pitchFamily="50" charset="-128"/>
                <a:ea typeface="ＤＨＰ特太ゴシック体" pitchFamily="50" charset="-128"/>
              </a:rPr>
              <a:t>ネット上の拡散画像は</a:t>
            </a:r>
            <a:r>
              <a:rPr kumimoji="1" lang="en-US" altLang="ja-JP" sz="4400" dirty="0" smtClean="0">
                <a:solidFill>
                  <a:srgbClr val="FF0000"/>
                </a:solidFill>
                <a:latin typeface="ＤＨＰ特太ゴシック体" pitchFamily="50" charset="-128"/>
                <a:ea typeface="ＤＨＰ特太ゴシック体" pitchFamily="50" charset="-128"/>
              </a:rPr>
              <a:t>｢</a:t>
            </a:r>
            <a:r>
              <a:rPr kumimoji="1" lang="ja-JP" altLang="en-US" sz="4400" dirty="0" smtClean="0">
                <a:solidFill>
                  <a:srgbClr val="FF0000"/>
                </a:solidFill>
                <a:latin typeface="ＤＨＰ特太ゴシック体" pitchFamily="50" charset="-128"/>
                <a:ea typeface="ＤＨＰ特太ゴシック体" pitchFamily="50" charset="-128"/>
              </a:rPr>
              <a:t>回収不可</a:t>
            </a:r>
            <a:r>
              <a:rPr kumimoji="1" lang="en-US" altLang="ja-JP" sz="4400" dirty="0" smtClean="0">
                <a:solidFill>
                  <a:srgbClr val="FF0000"/>
                </a:solidFill>
                <a:latin typeface="ＤＨＰ特太ゴシック体" pitchFamily="50" charset="-128"/>
                <a:ea typeface="ＤＨＰ特太ゴシック体" pitchFamily="50" charset="-128"/>
              </a:rPr>
              <a:t>｣</a:t>
            </a:r>
            <a:endParaRPr kumimoji="1" lang="ja-JP" altLang="en-US" sz="4400" dirty="0">
              <a:solidFill>
                <a:srgbClr val="FF0000"/>
              </a:solidFill>
              <a:latin typeface="ＤＨＰ特太ゴシック体" pitchFamily="50" charset="-128"/>
              <a:ea typeface="ＤＨＰ特太ゴシック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50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par>
                          <p:cTn id="11" fill="hold">
                            <p:stCondLst>
                              <p:cond delay="2000"/>
                            </p:stCondLst>
                            <p:childTnLst>
                              <p:par>
                                <p:cTn id="12" presetID="10" presetClass="entr" presetSubtype="0" fill="hold" grpId="0" nodeType="afterEffect">
                                  <p:stCondLst>
                                    <p:cond delay="3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5500"/>
                            </p:stCondLst>
                            <p:childTnLst>
                              <p:par>
                                <p:cTn id="16" presetID="10" presetClass="entr" presetSubtype="0" fill="hold" grpId="0" nodeType="afterEffect">
                                  <p:stCondLst>
                                    <p:cond delay="5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1000"/>
                            </p:stCondLst>
                            <p:childTnLst>
                              <p:par>
                                <p:cTn id="20" presetID="1" presetClass="entr" presetSubtype="0"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14000"/>
                            </p:stCondLst>
                            <p:childTnLst>
                              <p:par>
                                <p:cTn id="23" presetID="10" presetClass="entr" presetSubtype="0" fill="hold" nodeType="afterEffect">
                                  <p:stCondLst>
                                    <p:cond delay="300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500"/>
                                        <p:tgtEl>
                                          <p:spTgt spid="1027"/>
                                        </p:tgtEl>
                                      </p:cBhvr>
                                    </p:animEffect>
                                  </p:childTnLst>
                                </p:cTn>
                              </p:par>
                            </p:childTnLst>
                          </p:cTn>
                        </p:par>
                        <p:par>
                          <p:cTn id="26" fill="hold">
                            <p:stCondLst>
                              <p:cond delay="17500"/>
                            </p:stCondLst>
                            <p:childTnLst>
                              <p:par>
                                <p:cTn id="27" presetID="10" presetClass="entr" presetSubtype="0" fill="hold" grpId="0" nodeType="afterEffect">
                                  <p:stCondLst>
                                    <p:cond delay="3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21000"/>
                            </p:stCondLst>
                            <p:childTnLst>
                              <p:par>
                                <p:cTn id="31" presetID="1" presetClass="entr" presetSubtype="0" fill="hold" grpId="0" nodeType="afterEffect">
                                  <p:stCondLst>
                                    <p:cond delay="100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7" grpId="0" animBg="1"/>
      <p:bldP spid="9" grpId="0" animBg="1"/>
      <p:bldP spid="5"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角丸四角形 2"/>
          <p:cNvSpPr/>
          <p:nvPr/>
        </p:nvSpPr>
        <p:spPr>
          <a:xfrm>
            <a:off x="0" y="0"/>
            <a:ext cx="9143999" cy="796834"/>
          </a:xfrm>
          <a:prstGeom prst="roundRect">
            <a:avLst>
              <a:gd name="adj" fmla="val 50000"/>
            </a:avLst>
          </a:prstGeom>
          <a:ln w="38100">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3600" dirty="0" smtClean="0"/>
              <a:t>「児童ポルノ法」（通称）</a:t>
            </a:r>
            <a:endParaRPr kumimoji="1" lang="ja-JP" altLang="en-US" sz="3600" dirty="0"/>
          </a:p>
        </p:txBody>
      </p:sp>
      <p:sp>
        <p:nvSpPr>
          <p:cNvPr id="4" name="テキスト ボックス 3"/>
          <p:cNvSpPr txBox="1"/>
          <p:nvPr/>
        </p:nvSpPr>
        <p:spPr>
          <a:xfrm>
            <a:off x="211689" y="892499"/>
            <a:ext cx="8682610" cy="830997"/>
          </a:xfrm>
          <a:prstGeom prst="rect">
            <a:avLst/>
          </a:prstGeom>
          <a:noFill/>
        </p:spPr>
        <p:txBody>
          <a:bodyPr wrap="square" rtlCol="0">
            <a:spAutoFit/>
          </a:bodyPr>
          <a:lstStyle/>
          <a:p>
            <a:pPr algn="ctr"/>
            <a:r>
              <a:rPr kumimoji="1" lang="ja-JP" altLang="en-US" sz="2400" dirty="0" smtClean="0">
                <a:solidFill>
                  <a:srgbClr val="FFFF00"/>
                </a:solidFill>
              </a:rPr>
              <a:t>「児童買春、児童ポルノ</a:t>
            </a:r>
            <a:r>
              <a:rPr lang="ja-JP" altLang="en-US" sz="2400" dirty="0" smtClean="0">
                <a:solidFill>
                  <a:srgbClr val="FFFF00"/>
                </a:solidFill>
              </a:rPr>
              <a:t>に係る行為等の規制</a:t>
            </a:r>
            <a:endParaRPr lang="en-US" altLang="ja-JP" sz="2400" dirty="0" smtClean="0">
              <a:solidFill>
                <a:srgbClr val="FFFF00"/>
              </a:solidFill>
            </a:endParaRPr>
          </a:p>
          <a:p>
            <a:pPr algn="ctr"/>
            <a:r>
              <a:rPr lang="ja-JP" altLang="en-US" sz="2400" dirty="0" smtClean="0">
                <a:solidFill>
                  <a:srgbClr val="FFFF00"/>
                </a:solidFill>
              </a:rPr>
              <a:t>　　及</a:t>
            </a:r>
            <a:r>
              <a:rPr kumimoji="1" lang="ja-JP" altLang="en-US" sz="2400" dirty="0" smtClean="0">
                <a:solidFill>
                  <a:srgbClr val="FFFF00"/>
                </a:solidFill>
              </a:rPr>
              <a:t>び処罰並びに児童の保護等に関する法律」　</a:t>
            </a:r>
            <a:endParaRPr kumimoji="1" lang="ja-JP" altLang="en-US" sz="2400" dirty="0">
              <a:solidFill>
                <a:schemeClr val="bg1"/>
              </a:solidFill>
            </a:endParaRPr>
          </a:p>
        </p:txBody>
      </p:sp>
      <p:sp>
        <p:nvSpPr>
          <p:cNvPr id="5" name="角丸四角形 4"/>
          <p:cNvSpPr/>
          <p:nvPr/>
        </p:nvSpPr>
        <p:spPr>
          <a:xfrm>
            <a:off x="75088" y="3722917"/>
            <a:ext cx="2498292" cy="914400"/>
          </a:xfrm>
          <a:prstGeom prst="roundRect">
            <a:avLst>
              <a:gd name="adj" fmla="val 50000"/>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製造</a:t>
            </a:r>
            <a:r>
              <a:rPr kumimoji="1" lang="en-US" altLang="ja-JP" sz="3200" dirty="0" smtClean="0"/>
              <a:t>(</a:t>
            </a:r>
            <a:r>
              <a:rPr kumimoji="1" lang="ja-JP" altLang="en-US" sz="3200" dirty="0" smtClean="0"/>
              <a:t>撮影</a:t>
            </a:r>
            <a:r>
              <a:rPr kumimoji="1" lang="en-US" altLang="ja-JP" sz="3200" dirty="0" smtClean="0"/>
              <a:t>)</a:t>
            </a:r>
            <a:endParaRPr kumimoji="1" lang="ja-JP" altLang="en-US" sz="3200" dirty="0"/>
          </a:p>
        </p:txBody>
      </p:sp>
      <p:sp>
        <p:nvSpPr>
          <p:cNvPr id="6" name="角丸四角形 5"/>
          <p:cNvSpPr/>
          <p:nvPr/>
        </p:nvSpPr>
        <p:spPr>
          <a:xfrm>
            <a:off x="120816" y="5878288"/>
            <a:ext cx="2498292" cy="914400"/>
          </a:xfrm>
          <a:prstGeom prst="roundRect">
            <a:avLst>
              <a:gd name="adj" fmla="val 50000"/>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所持</a:t>
            </a:r>
            <a:r>
              <a:rPr kumimoji="1" lang="en-US" altLang="ja-JP" sz="3200" dirty="0" smtClean="0"/>
              <a:t>(</a:t>
            </a:r>
            <a:r>
              <a:rPr kumimoji="1" lang="ja-JP" altLang="en-US" sz="3200" dirty="0" smtClean="0"/>
              <a:t>保存</a:t>
            </a:r>
            <a:r>
              <a:rPr kumimoji="1" lang="en-US" altLang="ja-JP" sz="3200" dirty="0" smtClean="0"/>
              <a:t>)</a:t>
            </a:r>
            <a:endParaRPr kumimoji="1" lang="ja-JP" altLang="en-US" sz="3200" dirty="0"/>
          </a:p>
        </p:txBody>
      </p:sp>
      <p:sp>
        <p:nvSpPr>
          <p:cNvPr id="7" name="角丸四角形 6"/>
          <p:cNvSpPr/>
          <p:nvPr/>
        </p:nvSpPr>
        <p:spPr>
          <a:xfrm>
            <a:off x="104494" y="4807133"/>
            <a:ext cx="2498292" cy="914400"/>
          </a:xfrm>
          <a:prstGeom prst="roundRect">
            <a:avLst>
              <a:gd name="adj" fmla="val 50000"/>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t>提供</a:t>
            </a:r>
            <a:r>
              <a:rPr kumimoji="1" lang="en-US" altLang="ja-JP" sz="3200" dirty="0" smtClean="0"/>
              <a:t>(</a:t>
            </a:r>
            <a:r>
              <a:rPr kumimoji="1" lang="ja-JP" altLang="en-US" sz="3200" dirty="0" smtClean="0"/>
              <a:t>送信</a:t>
            </a:r>
            <a:r>
              <a:rPr kumimoji="1" lang="en-US" altLang="ja-JP" sz="3200" dirty="0" smtClean="0"/>
              <a:t>)</a:t>
            </a:r>
            <a:endParaRPr kumimoji="1" lang="ja-JP" altLang="en-US" sz="3200" dirty="0"/>
          </a:p>
        </p:txBody>
      </p:sp>
      <p:sp>
        <p:nvSpPr>
          <p:cNvPr id="9" name="テキスト ボックス 8"/>
          <p:cNvSpPr txBox="1"/>
          <p:nvPr/>
        </p:nvSpPr>
        <p:spPr>
          <a:xfrm>
            <a:off x="224752" y="1715456"/>
            <a:ext cx="8682610" cy="400110"/>
          </a:xfrm>
          <a:prstGeom prst="rect">
            <a:avLst/>
          </a:prstGeom>
          <a:noFill/>
        </p:spPr>
        <p:txBody>
          <a:bodyPr wrap="square" rtlCol="0">
            <a:spAutoFit/>
          </a:bodyPr>
          <a:lstStyle/>
          <a:p>
            <a:pPr algn="ctr"/>
            <a:r>
              <a:rPr kumimoji="1" lang="ja-JP" altLang="en-US" sz="2000" dirty="0" smtClean="0">
                <a:solidFill>
                  <a:schemeClr val="bg1"/>
                </a:solidFill>
              </a:rPr>
              <a:t>（この法律において「児童」とは、</a:t>
            </a:r>
            <a:r>
              <a:rPr kumimoji="1" lang="en-US" altLang="ja-JP" sz="2000" dirty="0" smtClean="0">
                <a:solidFill>
                  <a:schemeClr val="bg1"/>
                </a:solidFill>
              </a:rPr>
              <a:t>18</a:t>
            </a:r>
            <a:r>
              <a:rPr kumimoji="1" lang="ja-JP" altLang="en-US" sz="2000" dirty="0" smtClean="0">
                <a:solidFill>
                  <a:schemeClr val="bg1"/>
                </a:solidFill>
              </a:rPr>
              <a:t>歳に満たない者をいう）</a:t>
            </a:r>
            <a:endParaRPr kumimoji="1" lang="ja-JP" altLang="en-US" sz="2000" dirty="0">
              <a:solidFill>
                <a:schemeClr val="bg1"/>
              </a:solidFill>
            </a:endParaRPr>
          </a:p>
        </p:txBody>
      </p:sp>
      <p:sp>
        <p:nvSpPr>
          <p:cNvPr id="10" name="正方形/長方形 9"/>
          <p:cNvSpPr/>
          <p:nvPr/>
        </p:nvSpPr>
        <p:spPr>
          <a:xfrm>
            <a:off x="104501" y="2348184"/>
            <a:ext cx="8974184" cy="1077218"/>
          </a:xfrm>
          <a:prstGeom prst="rect">
            <a:avLst/>
          </a:prstGeom>
        </p:spPr>
        <p:txBody>
          <a:bodyPr wrap="square">
            <a:spAutoFit/>
          </a:bodyPr>
          <a:lstStyle/>
          <a:p>
            <a:r>
              <a:rPr lang="ja-JP" altLang="en-US" sz="3200" dirty="0" smtClean="0">
                <a:solidFill>
                  <a:schemeClr val="bg1"/>
                </a:solidFill>
              </a:rPr>
              <a:t>例えば、「</a:t>
            </a:r>
            <a:r>
              <a:rPr lang="en-US" altLang="ja-JP" sz="3200" dirty="0" smtClean="0">
                <a:solidFill>
                  <a:schemeClr val="bg1"/>
                </a:solidFill>
              </a:rPr>
              <a:t>18</a:t>
            </a:r>
            <a:r>
              <a:rPr lang="ja-JP" altLang="en-US" sz="3200" dirty="0" smtClean="0">
                <a:solidFill>
                  <a:schemeClr val="bg1"/>
                </a:solidFill>
              </a:rPr>
              <a:t>歳未満の</a:t>
            </a:r>
            <a:r>
              <a:rPr lang="ja-JP" altLang="en-US" sz="3200" dirty="0" smtClean="0">
                <a:solidFill>
                  <a:srgbClr val="FFFF00"/>
                </a:solidFill>
              </a:rPr>
              <a:t>児童の裸</a:t>
            </a:r>
            <a:r>
              <a:rPr lang="ja-JP" altLang="en-US" sz="3200" dirty="0" smtClean="0">
                <a:solidFill>
                  <a:schemeClr val="bg1"/>
                </a:solidFill>
              </a:rPr>
              <a:t>などを、</a:t>
            </a:r>
            <a:endParaRPr lang="en-US" altLang="ja-JP" sz="3200" dirty="0" smtClean="0">
              <a:solidFill>
                <a:schemeClr val="bg1"/>
              </a:solidFill>
            </a:endParaRPr>
          </a:p>
          <a:p>
            <a:r>
              <a:rPr lang="ja-JP" altLang="en-US" sz="3200" dirty="0" smtClean="0">
                <a:solidFill>
                  <a:schemeClr val="bg1"/>
                </a:solidFill>
              </a:rPr>
              <a:t>　　　　　　スマホで</a:t>
            </a:r>
            <a:r>
              <a:rPr lang="ja-JP" altLang="en-US" sz="3200" dirty="0" smtClean="0">
                <a:solidFill>
                  <a:srgbClr val="FFFF00"/>
                </a:solidFill>
              </a:rPr>
              <a:t>撮影</a:t>
            </a:r>
            <a:r>
              <a:rPr lang="ja-JP" altLang="en-US" sz="3200" dirty="0" smtClean="0">
                <a:solidFill>
                  <a:schemeClr val="bg1"/>
                </a:solidFill>
              </a:rPr>
              <a:t>し、他人に</a:t>
            </a:r>
            <a:r>
              <a:rPr lang="ja-JP" altLang="en-US" sz="3200" dirty="0" smtClean="0">
                <a:solidFill>
                  <a:srgbClr val="FFFF00"/>
                </a:solidFill>
              </a:rPr>
              <a:t>送信</a:t>
            </a:r>
            <a:r>
              <a:rPr lang="ja-JP" altLang="en-US" sz="3200" dirty="0" smtClean="0">
                <a:solidFill>
                  <a:schemeClr val="bg1"/>
                </a:solidFill>
              </a:rPr>
              <a:t>した」場合</a:t>
            </a:r>
            <a:r>
              <a:rPr lang="en-US" altLang="ja-JP" sz="3200" dirty="0" smtClean="0">
                <a:solidFill>
                  <a:schemeClr val="bg1"/>
                </a:solidFill>
              </a:rPr>
              <a:t>…</a:t>
            </a:r>
          </a:p>
        </p:txBody>
      </p:sp>
      <p:sp>
        <p:nvSpPr>
          <p:cNvPr id="11" name="角丸四角形 10"/>
          <p:cNvSpPr/>
          <p:nvPr/>
        </p:nvSpPr>
        <p:spPr>
          <a:xfrm>
            <a:off x="2743199" y="3709851"/>
            <a:ext cx="6204857" cy="914400"/>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000" dirty="0" smtClean="0"/>
              <a:t>「撮影」の行為自体が、児ポ法で禁止されています</a:t>
            </a:r>
            <a:endParaRPr kumimoji="1" lang="ja-JP" altLang="en-US" sz="2000" dirty="0"/>
          </a:p>
        </p:txBody>
      </p:sp>
      <p:sp>
        <p:nvSpPr>
          <p:cNvPr id="12" name="角丸四角形 11"/>
          <p:cNvSpPr/>
          <p:nvPr/>
        </p:nvSpPr>
        <p:spPr>
          <a:xfrm>
            <a:off x="2743199" y="4781005"/>
            <a:ext cx="6204857" cy="914400"/>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000" dirty="0" smtClean="0"/>
              <a:t>「提供」（他人と共有するため、送信すること）も禁止です</a:t>
            </a:r>
            <a:endParaRPr kumimoji="1" lang="ja-JP" altLang="en-US" sz="2000" dirty="0"/>
          </a:p>
        </p:txBody>
      </p:sp>
      <p:sp>
        <p:nvSpPr>
          <p:cNvPr id="13" name="角丸四角形 12"/>
          <p:cNvSpPr/>
          <p:nvPr/>
        </p:nvSpPr>
        <p:spPr>
          <a:xfrm>
            <a:off x="2756262" y="5878285"/>
            <a:ext cx="6204857" cy="914400"/>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smtClean="0"/>
              <a:t>受信し</a:t>
            </a:r>
            <a:r>
              <a:rPr kumimoji="1" lang="ja-JP" altLang="en-US" sz="2000" dirty="0" smtClean="0"/>
              <a:t>たそれらの画像を「保存」しておくことも禁止です</a:t>
            </a:r>
            <a:endParaRPr kumimoji="1" lang="ja-JP" altLang="en-US" sz="2000" dirty="0"/>
          </a:p>
        </p:txBody>
      </p:sp>
      <p:sp>
        <p:nvSpPr>
          <p:cNvPr id="2" name="テキスト ボックス 1"/>
          <p:cNvSpPr txBox="1"/>
          <p:nvPr/>
        </p:nvSpPr>
        <p:spPr>
          <a:xfrm>
            <a:off x="1434318" y="1974182"/>
            <a:ext cx="6314549" cy="3770263"/>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23900" b="1" spc="50" dirty="0" smtClean="0">
                <a:ln w="57150">
                  <a:solidFill>
                    <a:srgbClr val="FFFF00"/>
                  </a:solidFill>
                </a:ln>
                <a:solidFill>
                  <a:srgbClr val="FF0000"/>
                </a:solidFill>
                <a:effectLst>
                  <a:glow rad="139700">
                    <a:schemeClr val="accent2">
                      <a:satMod val="175000"/>
                      <a:alpha val="40000"/>
                    </a:schemeClr>
                  </a:glow>
                  <a:outerShdw blurRad="76200" dist="50800" dir="5400000" algn="tl" rotWithShape="0">
                    <a:srgbClr val="000000">
                      <a:alpha val="65000"/>
                    </a:srgbClr>
                  </a:outerShdw>
                </a:effectLst>
              </a:rPr>
              <a:t>逮捕</a:t>
            </a:r>
            <a:endParaRPr kumimoji="1" lang="ja-JP" altLang="en-US" sz="23900" b="1" spc="50" dirty="0">
              <a:ln w="57150">
                <a:solidFill>
                  <a:srgbClr val="FFFF00"/>
                </a:solidFill>
              </a:ln>
              <a:solidFill>
                <a:srgbClr val="FF0000"/>
              </a:solidFill>
              <a:effectLst>
                <a:glow rad="139700">
                  <a:schemeClr val="accent2">
                    <a:satMod val="175000"/>
                    <a:alpha val="4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3539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2500"/>
                            </p:stCondLst>
                            <p:childTnLst>
                              <p:par>
                                <p:cTn id="12" presetID="10" presetClass="entr" presetSubtype="0"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4000"/>
                            </p:stCondLst>
                            <p:childTnLst>
                              <p:par>
                                <p:cTn id="16" presetID="10" presetClass="entr" presetSubtype="0" fill="hold" grpId="0" nodeType="afterEffect">
                                  <p:stCondLst>
                                    <p:cond delay="40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8500"/>
                            </p:stCondLst>
                            <p:childTnLst>
                              <p:par>
                                <p:cTn id="20" presetID="1" presetClass="entr" presetSubtype="0" fill="hold" grpId="0" nodeType="afterEffect">
                                  <p:stCondLst>
                                    <p:cond delay="400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p:stCondLst>
                              <p:cond delay="12500"/>
                            </p:stCondLst>
                            <p:childTnLst>
                              <p:par>
                                <p:cTn id="23" presetID="10" presetClass="entr" presetSubtype="0" fill="hold" grpId="0" nodeType="afterEffect">
                                  <p:stCondLst>
                                    <p:cond delay="2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5000"/>
                            </p:stCondLst>
                            <p:childTnLst>
                              <p:par>
                                <p:cTn id="27" presetID="1" presetClass="entr" presetSubtype="0" fill="hold" grpId="0" nodeType="afterEffect">
                                  <p:stCondLst>
                                    <p:cond delay="4000"/>
                                  </p:stCondLst>
                                  <p:childTnLst>
                                    <p:set>
                                      <p:cBhvr>
                                        <p:cTn id="28" dur="1" fill="hold">
                                          <p:stCondLst>
                                            <p:cond delay="0"/>
                                          </p:stCondLst>
                                        </p:cTn>
                                        <p:tgtEl>
                                          <p:spTgt spid="7"/>
                                        </p:tgtEl>
                                        <p:attrNameLst>
                                          <p:attrName>style.visibility</p:attrName>
                                        </p:attrNameLst>
                                      </p:cBhvr>
                                      <p:to>
                                        <p:strVal val="visible"/>
                                      </p:to>
                                    </p:set>
                                  </p:childTnLst>
                                </p:cTn>
                              </p:par>
                            </p:childTnLst>
                          </p:cTn>
                        </p:par>
                        <p:par>
                          <p:cTn id="29" fill="hold">
                            <p:stCondLst>
                              <p:cond delay="19000"/>
                            </p:stCondLst>
                            <p:childTnLst>
                              <p:par>
                                <p:cTn id="30" presetID="10" presetClass="entr" presetSubtype="0" fill="hold" grpId="0" nodeType="afterEffect">
                                  <p:stCondLst>
                                    <p:cond delay="20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21500"/>
                            </p:stCondLst>
                            <p:childTnLst>
                              <p:par>
                                <p:cTn id="34" presetID="10" presetClass="entr" presetSubtype="0" fill="hold" grpId="0" nodeType="afterEffect">
                                  <p:stCondLst>
                                    <p:cond delay="40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26000"/>
                            </p:stCondLst>
                            <p:childTnLst>
                              <p:par>
                                <p:cTn id="38" presetID="10" presetClass="entr" presetSubtype="0" fill="hold" grpId="0" nodeType="afterEffect">
                                  <p:stCondLst>
                                    <p:cond delay="20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28500"/>
                            </p:stCondLst>
                            <p:childTnLst>
                              <p:par>
                                <p:cTn id="42" presetID="10"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9" grpId="0"/>
      <p:bldP spid="10" grpId="0"/>
      <p:bldP spid="11" grpId="0" animBg="1"/>
      <p:bldP spid="12" grpId="0" animBg="1"/>
      <p:bldP spid="1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正方形/長方形 10"/>
          <p:cNvSpPr/>
          <p:nvPr/>
        </p:nvSpPr>
        <p:spPr>
          <a:xfrm>
            <a:off x="0" y="716538"/>
            <a:ext cx="9144000" cy="1754326"/>
          </a:xfrm>
          <a:prstGeom prst="rect">
            <a:avLst/>
          </a:prstGeom>
        </p:spPr>
        <p:txBody>
          <a:bodyPr wrap="square">
            <a:spAutoFit/>
          </a:bodyPr>
          <a:lstStyle/>
          <a:p>
            <a:pPr lvl="0" algn="ctr"/>
            <a:r>
              <a:rPr lang="ja-JP" altLang="en-US" sz="4400" dirty="0" smtClean="0">
                <a:solidFill>
                  <a:srgbClr val="FFFF00"/>
                </a:solidFill>
              </a:rPr>
              <a:t>裸の写真をネット上に流出させた</a:t>
            </a:r>
            <a:r>
              <a:rPr lang="ja-JP" altLang="en-US" sz="3200" dirty="0" smtClean="0">
                <a:solidFill>
                  <a:schemeClr val="bg1">
                    <a:lumMod val="95000"/>
                  </a:schemeClr>
                </a:solidFill>
              </a:rPr>
              <a:t>等、</a:t>
            </a:r>
            <a:endParaRPr lang="en-US" altLang="ja-JP" sz="3200" dirty="0" smtClean="0">
              <a:solidFill>
                <a:schemeClr val="bg1">
                  <a:lumMod val="95000"/>
                </a:schemeClr>
              </a:solidFill>
            </a:endParaRPr>
          </a:p>
          <a:p>
            <a:pPr lvl="0" algn="ctr"/>
            <a:endParaRPr lang="en-US" altLang="ja-JP" sz="3200" dirty="0" smtClean="0">
              <a:solidFill>
                <a:schemeClr val="bg1">
                  <a:lumMod val="95000"/>
                </a:schemeClr>
              </a:solidFill>
            </a:endParaRPr>
          </a:p>
          <a:p>
            <a:pPr lvl="0" algn="ctr"/>
            <a:r>
              <a:rPr lang="en-US" altLang="ja-JP" sz="3200" dirty="0" smtClean="0">
                <a:solidFill>
                  <a:schemeClr val="bg1">
                    <a:lumMod val="95000"/>
                  </a:schemeClr>
                </a:solidFill>
              </a:rPr>
              <a:t>『</a:t>
            </a:r>
            <a:r>
              <a:rPr lang="ja-JP" altLang="en-US" sz="3200" dirty="0" smtClean="0">
                <a:solidFill>
                  <a:schemeClr val="bg1">
                    <a:lumMod val="95000"/>
                  </a:schemeClr>
                </a:solidFill>
              </a:rPr>
              <a:t>ワイセツ物を頒布（はんぷ）し、公然と陳列した</a:t>
            </a:r>
            <a:r>
              <a:rPr lang="en-US" altLang="ja-JP" sz="3200" dirty="0" smtClean="0">
                <a:solidFill>
                  <a:schemeClr val="bg1">
                    <a:lumMod val="95000"/>
                  </a:schemeClr>
                </a:solidFill>
              </a:rPr>
              <a:t>』</a:t>
            </a:r>
          </a:p>
        </p:txBody>
      </p:sp>
      <p:grpSp>
        <p:nvGrpSpPr>
          <p:cNvPr id="14" name="グループ化 13"/>
          <p:cNvGrpSpPr/>
          <p:nvPr/>
        </p:nvGrpSpPr>
        <p:grpSpPr>
          <a:xfrm>
            <a:off x="791824" y="4326694"/>
            <a:ext cx="3877985" cy="1441049"/>
            <a:chOff x="791824" y="4326694"/>
            <a:chExt cx="3877985" cy="1441049"/>
          </a:xfrm>
        </p:grpSpPr>
        <p:sp>
          <p:nvSpPr>
            <p:cNvPr id="17" name="テキスト ボックス 16"/>
            <p:cNvSpPr txBox="1"/>
            <p:nvPr/>
          </p:nvSpPr>
          <p:spPr>
            <a:xfrm>
              <a:off x="791824" y="4936746"/>
              <a:ext cx="3877985" cy="830997"/>
            </a:xfrm>
            <a:prstGeom prst="rect">
              <a:avLst/>
            </a:prstGeom>
            <a:noFill/>
          </p:spPr>
          <p:txBody>
            <a:bodyPr wrap="none" rtlCol="0">
              <a:spAutoFit/>
            </a:bodyPr>
            <a:lstStyle/>
            <a:p>
              <a:r>
                <a:rPr lang="ja-JP" altLang="en-US" sz="4800" dirty="0" smtClean="0">
                  <a:solidFill>
                    <a:srgbClr val="FFFF00"/>
                  </a:solidFill>
                </a:rPr>
                <a:t>猥褻物頒布</a:t>
              </a:r>
              <a:r>
                <a:rPr kumimoji="1" lang="ja-JP" altLang="en-US" sz="4800" dirty="0" smtClean="0">
                  <a:solidFill>
                    <a:srgbClr val="FFFF00"/>
                  </a:solidFill>
                </a:rPr>
                <a:t>罪</a:t>
              </a:r>
              <a:endParaRPr kumimoji="1" lang="ja-JP" altLang="en-US" sz="4800" dirty="0">
                <a:solidFill>
                  <a:srgbClr val="FFFF00"/>
                </a:solidFill>
              </a:endParaRPr>
            </a:p>
          </p:txBody>
        </p:sp>
        <p:sp>
          <p:nvSpPr>
            <p:cNvPr id="12" name="テキスト ボックス 11"/>
            <p:cNvSpPr txBox="1"/>
            <p:nvPr/>
          </p:nvSpPr>
          <p:spPr>
            <a:xfrm>
              <a:off x="915118" y="4326694"/>
              <a:ext cx="3667992" cy="461665"/>
            </a:xfrm>
            <a:prstGeom prst="rect">
              <a:avLst/>
            </a:prstGeom>
            <a:noFill/>
          </p:spPr>
          <p:txBody>
            <a:bodyPr wrap="none" rtlCol="0">
              <a:spAutoFit/>
            </a:bodyPr>
            <a:lstStyle/>
            <a:p>
              <a:r>
                <a:rPr lang="ja-JP" altLang="en-US" sz="2400" dirty="0" smtClean="0">
                  <a:solidFill>
                    <a:schemeClr val="bg1"/>
                  </a:solidFill>
                </a:rPr>
                <a:t>わいせつぶつ　</a:t>
              </a:r>
              <a:r>
                <a:rPr lang="ja-JP" altLang="en-US" sz="2400" dirty="0" err="1" smtClean="0">
                  <a:solidFill>
                    <a:schemeClr val="bg1"/>
                  </a:solidFill>
                </a:rPr>
                <a:t>はんぷざい</a:t>
              </a:r>
              <a:endParaRPr kumimoji="1" lang="ja-JP" altLang="en-US" sz="2400" dirty="0">
                <a:solidFill>
                  <a:schemeClr val="bg1"/>
                </a:solidFill>
              </a:endParaRPr>
            </a:p>
          </p:txBody>
        </p:sp>
      </p:grpSp>
      <p:sp>
        <p:nvSpPr>
          <p:cNvPr id="13" name="下矢印 12"/>
          <p:cNvSpPr/>
          <p:nvPr/>
        </p:nvSpPr>
        <p:spPr>
          <a:xfrm>
            <a:off x="3553097" y="2704011"/>
            <a:ext cx="2037806" cy="978408"/>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5317302" y="2556018"/>
            <a:ext cx="3130985" cy="3611083"/>
            <a:chOff x="5317302" y="2556018"/>
            <a:chExt cx="3130985" cy="3611083"/>
          </a:xfrm>
        </p:grpSpPr>
        <p:sp>
          <p:nvSpPr>
            <p:cNvPr id="18" name="テキスト ボックス 17"/>
            <p:cNvSpPr txBox="1"/>
            <p:nvPr/>
          </p:nvSpPr>
          <p:spPr>
            <a:xfrm>
              <a:off x="5317302" y="4966772"/>
              <a:ext cx="3130985" cy="1200329"/>
            </a:xfrm>
            <a:prstGeom prst="rect">
              <a:avLst/>
            </a:prstGeom>
            <a:noFill/>
          </p:spPr>
          <p:txBody>
            <a:bodyPr wrap="none" rtlCol="0">
              <a:spAutoFit/>
            </a:bodyPr>
            <a:lstStyle/>
            <a:p>
              <a:r>
                <a:rPr lang="ja-JP" altLang="en-US" sz="4000" dirty="0" smtClean="0">
                  <a:solidFill>
                    <a:schemeClr val="bg1"/>
                  </a:solidFill>
                </a:rPr>
                <a:t>刑法１７５条</a:t>
              </a:r>
              <a:endParaRPr lang="en-US" altLang="ja-JP" sz="4000" dirty="0" smtClean="0">
                <a:solidFill>
                  <a:schemeClr val="bg1"/>
                </a:solidFill>
              </a:endParaRPr>
            </a:p>
            <a:p>
              <a:r>
                <a:rPr kumimoji="1" lang="ja-JP" altLang="en-US" sz="3200" dirty="0" smtClean="0">
                  <a:solidFill>
                    <a:schemeClr val="bg1"/>
                  </a:solidFill>
                </a:rPr>
                <a:t>により処罰される</a:t>
              </a:r>
              <a:endParaRPr kumimoji="1" lang="ja-JP" altLang="en-US" sz="3200" dirty="0">
                <a:solidFill>
                  <a:schemeClr val="bg1"/>
                </a:solidFill>
              </a:endParaRPr>
            </a:p>
          </p:txBody>
        </p:sp>
        <p:pic>
          <p:nvPicPr>
            <p:cNvPr id="19" name="図 18" descr="computer_hacker.jpg"/>
            <p:cNvPicPr>
              <a:picLocks noChangeAspect="1"/>
            </p:cNvPicPr>
            <p:nvPr/>
          </p:nvPicPr>
          <p:blipFill>
            <a:blip r:embed="rId3" cstate="print"/>
            <a:stretch>
              <a:fillRect/>
            </a:stretch>
          </p:blipFill>
          <p:spPr>
            <a:xfrm>
              <a:off x="5470480" y="2556018"/>
              <a:ext cx="2471738" cy="248379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1500"/>
                            </p:stCondLst>
                            <p:childTnLst>
                              <p:par>
                                <p:cTn id="12" presetID="1" presetClass="entr" presetSubtype="0" fill="hold" nodeType="afterEffect">
                                  <p:stCondLst>
                                    <p:cond delay="200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3500"/>
                            </p:stCondLst>
                            <p:childTnLst>
                              <p:par>
                                <p:cTn id="15" presetID="10" presetClass="entr" presetSubtype="0" fill="hold" nodeType="afterEffect">
                                  <p:stCondLst>
                                    <p:cond delay="30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グループ化 6"/>
          <p:cNvGrpSpPr/>
          <p:nvPr/>
        </p:nvGrpSpPr>
        <p:grpSpPr>
          <a:xfrm>
            <a:off x="86122" y="91438"/>
            <a:ext cx="5792161" cy="6417437"/>
            <a:chOff x="86122" y="91438"/>
            <a:chExt cx="5792161" cy="6417437"/>
          </a:xfrm>
        </p:grpSpPr>
        <p:pic>
          <p:nvPicPr>
            <p:cNvPr id="3" name="図 2" descr="sns_profile_sasyou_nekama_man.jpg"/>
            <p:cNvPicPr>
              <a:picLocks noChangeAspect="1"/>
            </p:cNvPicPr>
            <p:nvPr/>
          </p:nvPicPr>
          <p:blipFill>
            <a:blip r:embed="rId3" cstate="print"/>
            <a:stretch>
              <a:fillRect/>
            </a:stretch>
          </p:blipFill>
          <p:spPr>
            <a:xfrm>
              <a:off x="86122" y="91438"/>
              <a:ext cx="5792161" cy="5721531"/>
            </a:xfrm>
            <a:prstGeom prst="rect">
              <a:avLst/>
            </a:prstGeom>
            <a:ln w="57150">
              <a:solidFill>
                <a:schemeClr val="bg1"/>
              </a:solidFill>
            </a:ln>
          </p:spPr>
        </p:pic>
        <p:sp>
          <p:nvSpPr>
            <p:cNvPr id="6" name="テキスト ボックス 5"/>
            <p:cNvSpPr txBox="1"/>
            <p:nvPr/>
          </p:nvSpPr>
          <p:spPr>
            <a:xfrm>
              <a:off x="195943" y="6139543"/>
              <a:ext cx="5554726" cy="369332"/>
            </a:xfrm>
            <a:prstGeom prst="rect">
              <a:avLst/>
            </a:prstGeom>
            <a:noFill/>
          </p:spPr>
          <p:txBody>
            <a:bodyPr wrap="none" rtlCol="0">
              <a:spAutoFit/>
            </a:bodyPr>
            <a:lstStyle/>
            <a:p>
              <a:r>
                <a:rPr lang="ja-JP" altLang="en-US" dirty="0">
                  <a:solidFill>
                    <a:schemeClr val="bg1"/>
                  </a:solidFill>
                </a:rPr>
                <a:t>相手</a:t>
              </a:r>
              <a:r>
                <a:rPr lang="ja-JP" altLang="en-US" dirty="0" smtClean="0">
                  <a:solidFill>
                    <a:schemeClr val="bg1"/>
                  </a:solidFill>
                </a:rPr>
                <a:t>の</a:t>
              </a:r>
              <a:r>
                <a:rPr lang="ja-JP" altLang="en-US" dirty="0">
                  <a:solidFill>
                    <a:schemeClr val="bg1"/>
                  </a:solidFill>
                </a:rPr>
                <a:t>いう</a:t>
              </a:r>
              <a:r>
                <a:rPr lang="ja-JP" altLang="en-US" dirty="0" smtClean="0">
                  <a:solidFill>
                    <a:schemeClr val="bg1"/>
                  </a:solidFill>
                </a:rPr>
                <a:t>とおり</a:t>
              </a:r>
              <a:r>
                <a:rPr kumimoji="1" lang="en-US" altLang="ja-JP" dirty="0" smtClean="0">
                  <a:solidFill>
                    <a:schemeClr val="bg1"/>
                  </a:solidFill>
                </a:rPr>
                <a:t>『</a:t>
              </a:r>
              <a:r>
                <a:rPr kumimoji="1" lang="ja-JP" altLang="en-US" dirty="0" smtClean="0">
                  <a:solidFill>
                    <a:schemeClr val="bg1"/>
                  </a:solidFill>
                </a:rPr>
                <a:t>かわいい女の子と</a:t>
              </a:r>
              <a:r>
                <a:rPr kumimoji="1" lang="en-US" altLang="ja-JP" dirty="0" smtClean="0">
                  <a:solidFill>
                    <a:schemeClr val="bg1"/>
                  </a:solidFill>
                </a:rPr>
                <a:t>』</a:t>
              </a:r>
              <a:r>
                <a:rPr kumimoji="1" lang="ja-JP" altLang="en-US" dirty="0" smtClean="0">
                  <a:solidFill>
                    <a:schemeClr val="bg1"/>
                  </a:solidFill>
                </a:rPr>
                <a:t>信じてしまい・・・</a:t>
              </a:r>
              <a:endParaRPr kumimoji="1" lang="ja-JP" altLang="en-US" dirty="0">
                <a:solidFill>
                  <a:schemeClr val="bg1"/>
                </a:solidFill>
              </a:endParaRPr>
            </a:p>
          </p:txBody>
        </p:sp>
      </p:grpSp>
      <p:grpSp>
        <p:nvGrpSpPr>
          <p:cNvPr id="9" name="グループ化 8"/>
          <p:cNvGrpSpPr/>
          <p:nvPr/>
        </p:nvGrpSpPr>
        <p:grpSpPr>
          <a:xfrm>
            <a:off x="3226528" y="261257"/>
            <a:ext cx="5824134" cy="6479178"/>
            <a:chOff x="3226528" y="261257"/>
            <a:chExt cx="5824134" cy="6479178"/>
          </a:xfrm>
        </p:grpSpPr>
        <p:pic>
          <p:nvPicPr>
            <p:cNvPr id="4" name="図 3" descr="sns_profile_sasyou_nenabe_woman.jpg"/>
            <p:cNvPicPr>
              <a:picLocks noChangeAspect="1"/>
            </p:cNvPicPr>
            <p:nvPr/>
          </p:nvPicPr>
          <p:blipFill>
            <a:blip r:embed="rId4" cstate="print"/>
            <a:stretch>
              <a:fillRect/>
            </a:stretch>
          </p:blipFill>
          <p:spPr>
            <a:xfrm>
              <a:off x="3226528" y="1005321"/>
              <a:ext cx="5783580" cy="5735114"/>
            </a:xfrm>
            <a:prstGeom prst="rect">
              <a:avLst/>
            </a:prstGeom>
            <a:ln w="76200">
              <a:solidFill>
                <a:srgbClr val="FFFF00"/>
              </a:solidFill>
            </a:ln>
          </p:spPr>
        </p:pic>
        <p:sp>
          <p:nvSpPr>
            <p:cNvPr id="8" name="テキスト ボックス 7"/>
            <p:cNvSpPr txBox="1"/>
            <p:nvPr/>
          </p:nvSpPr>
          <p:spPr>
            <a:xfrm>
              <a:off x="3670663" y="261257"/>
              <a:ext cx="5379999" cy="369332"/>
            </a:xfrm>
            <a:prstGeom prst="rect">
              <a:avLst/>
            </a:prstGeom>
            <a:noFill/>
          </p:spPr>
          <p:txBody>
            <a:bodyPr wrap="none" rtlCol="0">
              <a:spAutoFit/>
            </a:bodyPr>
            <a:lstStyle/>
            <a:p>
              <a:r>
                <a:rPr lang="ja-JP" altLang="en-US" dirty="0" smtClean="0">
                  <a:solidFill>
                    <a:schemeClr val="bg1"/>
                  </a:solidFill>
                </a:rPr>
                <a:t>やさしくて、ステキな、理想の男性と信じてしまったが</a:t>
              </a:r>
              <a:r>
                <a:rPr lang="en-US" altLang="ja-JP" dirty="0" smtClean="0">
                  <a:solidFill>
                    <a:schemeClr val="bg1"/>
                  </a:solidFill>
                </a:rPr>
                <a:t>…</a:t>
              </a:r>
              <a:endParaRPr kumimoji="1" lang="ja-JP" altLang="en-US" dirty="0">
                <a:solidFill>
                  <a:schemeClr val="bg1"/>
                </a:solidFill>
              </a:endParaRPr>
            </a:p>
          </p:txBody>
        </p:sp>
      </p:grpSp>
      <p:sp>
        <p:nvSpPr>
          <p:cNvPr id="5" name="角丸四角形 4"/>
          <p:cNvSpPr/>
          <p:nvPr/>
        </p:nvSpPr>
        <p:spPr>
          <a:xfrm rot="20483864">
            <a:off x="-202996" y="1936825"/>
            <a:ext cx="9627326" cy="2794974"/>
          </a:xfrm>
          <a:prstGeom prst="round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rgbClr val="FF0000"/>
                </a:solidFill>
                <a:latin typeface="ＤＨＰ特太ゴシック体" pitchFamily="50" charset="-128"/>
                <a:ea typeface="ＤＨＰ特太ゴシック体" pitchFamily="50" charset="-128"/>
              </a:rPr>
              <a:t>ネットの向こう側</a:t>
            </a:r>
            <a:r>
              <a:rPr lang="ja-JP" altLang="en-US" sz="5400" dirty="0" smtClean="0">
                <a:solidFill>
                  <a:srgbClr val="FF0000"/>
                </a:solidFill>
                <a:latin typeface="ＤＨＰ特太ゴシック体" pitchFamily="50" charset="-128"/>
                <a:ea typeface="ＤＨＰ特太ゴシック体" pitchFamily="50" charset="-128"/>
              </a:rPr>
              <a:t>にいる</a:t>
            </a:r>
            <a:r>
              <a:rPr kumimoji="1" lang="ja-JP" altLang="en-US" sz="5400" dirty="0" smtClean="0">
                <a:solidFill>
                  <a:srgbClr val="FF0000"/>
                </a:solidFill>
                <a:latin typeface="ＤＨＰ特太ゴシック体" pitchFamily="50" charset="-128"/>
                <a:ea typeface="ＤＨＰ特太ゴシック体" pitchFamily="50" charset="-128"/>
              </a:rPr>
              <a:t>人の</a:t>
            </a:r>
            <a:endParaRPr kumimoji="1" lang="en-US" altLang="ja-JP" sz="5400" dirty="0" smtClean="0">
              <a:solidFill>
                <a:srgbClr val="FF0000"/>
              </a:solidFill>
              <a:latin typeface="ＤＨＰ特太ゴシック体" pitchFamily="50" charset="-128"/>
              <a:ea typeface="ＤＨＰ特太ゴシック体" pitchFamily="50" charset="-128"/>
            </a:endParaRPr>
          </a:p>
          <a:p>
            <a:pPr algn="ctr"/>
            <a:r>
              <a:rPr lang="ja-JP" altLang="en-US" sz="6600" dirty="0" smtClean="0">
                <a:solidFill>
                  <a:srgbClr val="FF0000"/>
                </a:solidFill>
                <a:latin typeface="ＤＨＰ特太ゴシック体" pitchFamily="50" charset="-128"/>
                <a:ea typeface="ＤＨＰ特太ゴシック体" pitchFamily="50" charset="-128"/>
              </a:rPr>
              <a:t>本当の姿は見えない！</a:t>
            </a:r>
            <a:endParaRPr kumimoji="1" lang="ja-JP" altLang="en-US" sz="6600" dirty="0">
              <a:solidFill>
                <a:srgbClr val="FF0000"/>
              </a:solidFill>
              <a:latin typeface="ＤＨＰ特太ゴシック体" pitchFamily="50" charset="-128"/>
              <a:ea typeface="ＤＨＰ特太ゴシック体" pitchFamily="50" charset="-128"/>
            </a:endParaRPr>
          </a:p>
        </p:txBody>
      </p:sp>
    </p:spTree>
    <p:extLst>
      <p:ext uri="{BB962C8B-B14F-4D97-AF65-F5344CB8AC3E}">
        <p14:creationId xmlns:p14="http://schemas.microsoft.com/office/powerpoint/2010/main" val="298992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3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4000"/>
                            </p:stCondLst>
                            <p:childTnLst>
                              <p:par>
                                <p:cTn id="13" presetID="10" presetClass="entr" presetSubtype="0" fill="hold" grpId="0" nodeType="afterEffect">
                                  <p:stCondLst>
                                    <p:cond delay="4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157980" y="797514"/>
            <a:ext cx="8852377" cy="5262979"/>
          </a:xfrm>
          <a:prstGeom prst="rect">
            <a:avLst/>
          </a:prstGeom>
          <a:noFill/>
        </p:spPr>
        <p:txBody>
          <a:bodyPr wrap="square" rtlCol="0" anchor="ctr">
            <a:spAutoFit/>
          </a:bodyPr>
          <a:lstStyle/>
          <a:p>
            <a:pPr algn="ctr"/>
            <a:r>
              <a:rPr lang="ja-JP" altLang="en-US" sz="4800" dirty="0" smtClean="0">
                <a:solidFill>
                  <a:srgbClr val="FFFF00"/>
                </a:solidFill>
                <a:effectLst>
                  <a:outerShdw blurRad="38100" dist="38100" dir="2700000" algn="tl">
                    <a:srgbClr val="000000">
                      <a:alpha val="43137"/>
                    </a:srgbClr>
                  </a:outerShdw>
                </a:effectLst>
                <a:latin typeface="ＤＦ平成明朝体W7" pitchFamily="17" charset="-128"/>
                <a:ea typeface="ＤＦ平成明朝体W7" pitchFamily="17" charset="-128"/>
              </a:rPr>
              <a:t>ネットで知り合った</a:t>
            </a:r>
            <a:r>
              <a:rPr kumimoji="1" lang="ja-JP" altLang="en-US" sz="4800" dirty="0" smtClean="0">
                <a:solidFill>
                  <a:srgbClr val="FFFF00"/>
                </a:solidFill>
                <a:effectLst>
                  <a:outerShdw blurRad="38100" dist="38100" dir="2700000" algn="tl">
                    <a:srgbClr val="000000">
                      <a:alpha val="43137"/>
                    </a:srgbClr>
                  </a:outerShdw>
                </a:effectLst>
                <a:latin typeface="ＤＦ平成明朝体W7" pitchFamily="17" charset="-128"/>
                <a:ea typeface="ＤＦ平成明朝体W7" pitchFamily="17" charset="-128"/>
              </a:rPr>
              <a:t>人</a:t>
            </a:r>
            <a:r>
              <a:rPr kumimoji="1" lang="ja-JP" altLang="en-US" sz="4800" dirty="0" smtClean="0">
                <a:solidFill>
                  <a:schemeClr val="bg1"/>
                </a:solidFill>
                <a:effectLst>
                  <a:outerShdw blurRad="38100" dist="38100" dir="2700000" algn="tl">
                    <a:srgbClr val="000000">
                      <a:alpha val="43137"/>
                    </a:srgbClr>
                  </a:outerShdw>
                </a:effectLst>
                <a:latin typeface="ＤＦ平成明朝体W7" pitchFamily="17" charset="-128"/>
                <a:ea typeface="ＤＦ平成明朝体W7" pitchFamily="17" charset="-128"/>
              </a:rPr>
              <a:t>から、</a:t>
            </a:r>
            <a:endParaRPr kumimoji="1" lang="en-US" altLang="ja-JP" sz="4800" dirty="0" smtClean="0">
              <a:solidFill>
                <a:schemeClr val="bg1"/>
              </a:solidFill>
              <a:effectLst>
                <a:outerShdw blurRad="38100" dist="38100" dir="2700000" algn="tl">
                  <a:srgbClr val="000000">
                    <a:alpha val="43137"/>
                  </a:srgbClr>
                </a:outerShdw>
              </a:effectLst>
              <a:latin typeface="ＤＦ平成明朝体W7" pitchFamily="17" charset="-128"/>
              <a:ea typeface="ＤＦ平成明朝体W7" pitchFamily="17" charset="-128"/>
            </a:endParaRPr>
          </a:p>
          <a:p>
            <a:pPr algn="ctr"/>
            <a:endParaRPr kumimoji="1" lang="en-US" altLang="ja-JP" dirty="0" smtClean="0">
              <a:solidFill>
                <a:srgbClr val="FFFF00"/>
              </a:solidFill>
              <a:effectLst>
                <a:outerShdw blurRad="38100" dist="38100" dir="2700000" algn="tl">
                  <a:srgbClr val="000000">
                    <a:alpha val="43137"/>
                  </a:srgbClr>
                </a:outerShdw>
              </a:effectLst>
              <a:latin typeface="ＤＦ平成明朝体W7" pitchFamily="17" charset="-128"/>
              <a:ea typeface="ＤＦ平成明朝体W7" pitchFamily="17" charset="-128"/>
            </a:endParaRPr>
          </a:p>
          <a:p>
            <a:pPr algn="ctr"/>
            <a:r>
              <a:rPr lang="ja-JP" altLang="en-US" sz="4800" dirty="0" smtClean="0">
                <a:solidFill>
                  <a:srgbClr val="FFFF00"/>
                </a:solidFill>
                <a:effectLst>
                  <a:outerShdw blurRad="38100" dist="38100" dir="2700000" algn="tl">
                    <a:srgbClr val="000000">
                      <a:alpha val="43137"/>
                    </a:srgbClr>
                  </a:outerShdw>
                </a:effectLst>
                <a:latin typeface="ＤＦ平成明朝体W7" pitchFamily="17" charset="-128"/>
                <a:ea typeface="ＤＦ平成明朝体W7" pitchFamily="17" charset="-128"/>
              </a:rPr>
              <a:t>「お友達になりましょう」</a:t>
            </a:r>
            <a:endParaRPr lang="en-US" altLang="ja-JP" sz="4800" dirty="0" smtClean="0">
              <a:solidFill>
                <a:srgbClr val="FFFF00"/>
              </a:solidFill>
              <a:effectLst>
                <a:outerShdw blurRad="38100" dist="38100" dir="2700000" algn="tl">
                  <a:srgbClr val="000000">
                    <a:alpha val="43137"/>
                  </a:srgbClr>
                </a:outerShdw>
              </a:effectLst>
              <a:latin typeface="ＤＦ平成明朝体W7" pitchFamily="17" charset="-128"/>
              <a:ea typeface="ＤＦ平成明朝体W7" pitchFamily="17" charset="-128"/>
            </a:endParaRPr>
          </a:p>
          <a:p>
            <a:pPr algn="ctr"/>
            <a:endParaRPr lang="en-US" altLang="ja-JP" dirty="0" smtClean="0">
              <a:solidFill>
                <a:srgbClr val="FFFF00"/>
              </a:solidFill>
              <a:effectLst>
                <a:outerShdw blurRad="38100" dist="38100" dir="2700000" algn="tl">
                  <a:srgbClr val="000000">
                    <a:alpha val="43137"/>
                  </a:srgbClr>
                </a:outerShdw>
              </a:effectLst>
              <a:latin typeface="ＤＦ平成明朝体W7" pitchFamily="17" charset="-128"/>
              <a:ea typeface="ＤＦ平成明朝体W7" pitchFamily="17" charset="-128"/>
            </a:endParaRPr>
          </a:p>
          <a:p>
            <a:pPr algn="ctr"/>
            <a:r>
              <a:rPr kumimoji="1" lang="ja-JP" altLang="en-US" sz="4800" dirty="0" smtClean="0">
                <a:solidFill>
                  <a:srgbClr val="FFFF00"/>
                </a:solidFill>
                <a:effectLst>
                  <a:outerShdw blurRad="38100" dist="38100" dir="2700000" algn="tl">
                    <a:srgbClr val="000000">
                      <a:alpha val="43137"/>
                    </a:srgbClr>
                  </a:outerShdw>
                </a:effectLst>
                <a:latin typeface="ＤＦ平成明朝体W7" pitchFamily="17" charset="-128"/>
                <a:ea typeface="ＤＦ平成明朝体W7" pitchFamily="17" charset="-128"/>
              </a:rPr>
              <a:t>「写真送ってください」</a:t>
            </a:r>
            <a:endParaRPr kumimoji="1" lang="en-US" altLang="ja-JP" sz="4800" dirty="0" smtClean="0">
              <a:solidFill>
                <a:srgbClr val="FFFF00"/>
              </a:solidFill>
              <a:effectLst>
                <a:outerShdw blurRad="38100" dist="38100" dir="2700000" algn="tl">
                  <a:srgbClr val="000000">
                    <a:alpha val="43137"/>
                  </a:srgbClr>
                </a:outerShdw>
              </a:effectLst>
              <a:latin typeface="ＤＦ平成明朝体W7" pitchFamily="17" charset="-128"/>
              <a:ea typeface="ＤＦ平成明朝体W7" pitchFamily="17" charset="-128"/>
            </a:endParaRPr>
          </a:p>
          <a:p>
            <a:pPr algn="ctr"/>
            <a:endParaRPr kumimoji="1" lang="en-US" altLang="ja-JP" dirty="0" smtClean="0">
              <a:solidFill>
                <a:srgbClr val="FFFF00"/>
              </a:solidFill>
              <a:effectLst>
                <a:outerShdw blurRad="38100" dist="38100" dir="2700000" algn="tl">
                  <a:srgbClr val="000000">
                    <a:alpha val="43137"/>
                  </a:srgbClr>
                </a:outerShdw>
              </a:effectLst>
              <a:latin typeface="ＤＦ平成明朝体W7" pitchFamily="17" charset="-128"/>
              <a:ea typeface="ＤＦ平成明朝体W7" pitchFamily="17" charset="-128"/>
            </a:endParaRPr>
          </a:p>
          <a:p>
            <a:pPr algn="ctr"/>
            <a:r>
              <a:rPr lang="ja-JP" altLang="en-US" sz="4800" dirty="0" smtClean="0">
                <a:solidFill>
                  <a:schemeClr val="bg1"/>
                </a:solidFill>
                <a:effectLst>
                  <a:outerShdw blurRad="38100" dist="38100" dir="2700000" algn="tl">
                    <a:srgbClr val="000000">
                      <a:alpha val="43137"/>
                    </a:srgbClr>
                  </a:outerShdw>
                </a:effectLst>
                <a:latin typeface="ＤＦ平成明朝体W7" pitchFamily="17" charset="-128"/>
                <a:ea typeface="ＤＦ平成明朝体W7" pitchFamily="17" charset="-128"/>
              </a:rPr>
              <a:t>と言われても、</a:t>
            </a:r>
            <a:endParaRPr lang="en-US" altLang="ja-JP" sz="4800" dirty="0" smtClean="0">
              <a:solidFill>
                <a:schemeClr val="bg1"/>
              </a:solidFill>
              <a:effectLst>
                <a:outerShdw blurRad="38100" dist="38100" dir="2700000" algn="tl">
                  <a:srgbClr val="000000">
                    <a:alpha val="43137"/>
                  </a:srgbClr>
                </a:outerShdw>
              </a:effectLst>
              <a:latin typeface="ＤＦ平成明朝体W7" pitchFamily="17" charset="-128"/>
              <a:ea typeface="ＤＦ平成明朝体W7" pitchFamily="17" charset="-128"/>
            </a:endParaRPr>
          </a:p>
          <a:p>
            <a:pPr algn="ctr"/>
            <a:endParaRPr lang="en-US" altLang="ja-JP" dirty="0" smtClean="0">
              <a:solidFill>
                <a:schemeClr val="bg1"/>
              </a:solidFill>
              <a:effectLst>
                <a:outerShdw blurRad="38100" dist="38100" dir="2700000" algn="tl">
                  <a:srgbClr val="000000">
                    <a:alpha val="43137"/>
                  </a:srgbClr>
                </a:outerShdw>
              </a:effectLst>
              <a:latin typeface="ＤＦ平成明朝体W7" pitchFamily="17" charset="-128"/>
              <a:ea typeface="ＤＦ平成明朝体W7" pitchFamily="17" charset="-128"/>
            </a:endParaRPr>
          </a:p>
          <a:p>
            <a:pPr algn="ctr"/>
            <a:r>
              <a:rPr kumimoji="1" lang="ja-JP" altLang="en-US" sz="7200" dirty="0" smtClean="0">
                <a:solidFill>
                  <a:srgbClr val="FFFF00"/>
                </a:solidFill>
                <a:effectLst>
                  <a:outerShdw blurRad="38100" dist="38100" dir="2700000" algn="tl">
                    <a:srgbClr val="000000">
                      <a:alpha val="43137"/>
                    </a:srgbClr>
                  </a:outerShdw>
                </a:effectLst>
                <a:latin typeface="ＤＦ平成明朝体W7" pitchFamily="17" charset="-128"/>
                <a:ea typeface="ＤＦ平成明朝体W7" pitchFamily="17" charset="-128"/>
              </a:rPr>
              <a:t>絶対</a:t>
            </a:r>
            <a:r>
              <a:rPr kumimoji="1" lang="ja-JP" altLang="en-US" sz="4800" dirty="0" smtClean="0">
                <a:solidFill>
                  <a:srgbClr val="FFFF00"/>
                </a:solidFill>
                <a:effectLst>
                  <a:outerShdw blurRad="38100" dist="38100" dir="2700000" algn="tl">
                    <a:srgbClr val="000000">
                      <a:alpha val="43137"/>
                    </a:srgbClr>
                  </a:outerShdw>
                </a:effectLst>
                <a:latin typeface="ＤＦ平成明朝体W7" pitchFamily="17" charset="-128"/>
                <a:ea typeface="ＤＦ平成明朝体W7" pitchFamily="17" charset="-128"/>
              </a:rPr>
              <a:t>に返</a:t>
            </a:r>
            <a:r>
              <a:rPr lang="ja-JP" altLang="en-US" sz="4800" dirty="0" smtClean="0">
                <a:solidFill>
                  <a:srgbClr val="FFFF00"/>
                </a:solidFill>
                <a:effectLst>
                  <a:outerShdw blurRad="38100" dist="38100" dir="2700000" algn="tl">
                    <a:srgbClr val="000000">
                      <a:alpha val="43137"/>
                    </a:srgbClr>
                  </a:outerShdw>
                </a:effectLst>
                <a:latin typeface="ＤＦ平成明朝体W7" pitchFamily="17" charset="-128"/>
                <a:ea typeface="ＤＦ平成明朝体W7" pitchFamily="17" charset="-128"/>
              </a:rPr>
              <a:t>信</a:t>
            </a:r>
            <a:r>
              <a:rPr kumimoji="1" lang="ja-JP" altLang="en-US" sz="4800" dirty="0" smtClean="0">
                <a:solidFill>
                  <a:srgbClr val="FFFF00"/>
                </a:solidFill>
                <a:effectLst>
                  <a:outerShdw blurRad="38100" dist="38100" dir="2700000" algn="tl">
                    <a:srgbClr val="000000">
                      <a:alpha val="43137"/>
                    </a:srgbClr>
                  </a:outerShdw>
                </a:effectLst>
                <a:latin typeface="ＤＦ平成明朝体W7" pitchFamily="17" charset="-128"/>
                <a:ea typeface="ＤＦ平成明朝体W7" pitchFamily="17" charset="-128"/>
              </a:rPr>
              <a:t>してはいけない！</a:t>
            </a:r>
            <a:endParaRPr kumimoji="1" lang="ja-JP" altLang="en-US" sz="4800" dirty="0">
              <a:solidFill>
                <a:srgbClr val="FFFF00"/>
              </a:solidFill>
              <a:effectLst>
                <a:outerShdw blurRad="38100" dist="38100" dir="2700000" algn="tl">
                  <a:srgbClr val="000000">
                    <a:alpha val="43137"/>
                  </a:srgbClr>
                </a:outerShdw>
              </a:effectLst>
              <a:latin typeface="ＤＦ平成明朝体W7" pitchFamily="17" charset="-128"/>
              <a:ea typeface="ＤＦ平成明朝体W7" pitchFamily="17" charset="-128"/>
            </a:endParaRPr>
          </a:p>
        </p:txBody>
      </p:sp>
    </p:spTree>
    <p:extLst>
      <p:ext uri="{BB962C8B-B14F-4D97-AF65-F5344CB8AC3E}">
        <p14:creationId xmlns:p14="http://schemas.microsoft.com/office/powerpoint/2010/main" val="298992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テキスト ボックス 14"/>
          <p:cNvSpPr txBox="1"/>
          <p:nvPr/>
        </p:nvSpPr>
        <p:spPr>
          <a:xfrm>
            <a:off x="599189" y="1894643"/>
            <a:ext cx="8076250" cy="1754326"/>
          </a:xfrm>
          <a:prstGeom prst="rect">
            <a:avLst/>
          </a:prstGeom>
          <a:noFill/>
        </p:spPr>
        <p:txBody>
          <a:bodyPr wrap="none" rtlCol="0">
            <a:spAutoFit/>
          </a:bodyPr>
          <a:lstStyle/>
          <a:p>
            <a:pPr algn="ctr"/>
            <a:r>
              <a:rPr lang="ja-JP" altLang="en-US" sz="5400" dirty="0" smtClean="0">
                <a:solidFill>
                  <a:schemeClr val="bg1"/>
                </a:solidFill>
              </a:rPr>
              <a:t>ネット上への</a:t>
            </a:r>
            <a:endParaRPr lang="en-US" altLang="ja-JP" sz="5400" dirty="0" smtClean="0">
              <a:solidFill>
                <a:schemeClr val="bg1"/>
              </a:solidFill>
            </a:endParaRPr>
          </a:p>
          <a:p>
            <a:pPr algn="ctr"/>
            <a:r>
              <a:rPr lang="ja-JP" altLang="en-US" sz="5400" dirty="0" smtClean="0">
                <a:solidFill>
                  <a:schemeClr val="bg1"/>
                </a:solidFill>
              </a:rPr>
              <a:t>個人情報流出のメカニズム</a:t>
            </a:r>
            <a:endParaRPr kumimoji="1" lang="ja-JP" altLang="en-US" sz="5400" dirty="0">
              <a:solidFill>
                <a:schemeClr val="bg1"/>
              </a:solidFill>
            </a:endParaRPr>
          </a:p>
        </p:txBody>
      </p:sp>
      <p:sp>
        <p:nvSpPr>
          <p:cNvPr id="5" name="テキスト ボックス 4"/>
          <p:cNvSpPr txBox="1"/>
          <p:nvPr/>
        </p:nvSpPr>
        <p:spPr>
          <a:xfrm>
            <a:off x="333500" y="4611725"/>
            <a:ext cx="8477001" cy="584775"/>
          </a:xfrm>
          <a:prstGeom prst="rect">
            <a:avLst/>
          </a:prstGeom>
          <a:noFill/>
        </p:spPr>
        <p:txBody>
          <a:bodyPr wrap="none" rtlCol="0">
            <a:spAutoFit/>
          </a:bodyPr>
          <a:lstStyle/>
          <a:p>
            <a:pPr algn="ctr"/>
            <a:r>
              <a:rPr kumimoji="1" lang="ja-JP" altLang="en-US" sz="3200" dirty="0" smtClean="0">
                <a:solidFill>
                  <a:schemeClr val="bg1"/>
                </a:solidFill>
              </a:rPr>
              <a:t>～</a:t>
            </a:r>
            <a:r>
              <a:rPr kumimoji="1" lang="en-US" altLang="ja-JP" sz="3200" dirty="0" smtClean="0">
                <a:solidFill>
                  <a:schemeClr val="bg1"/>
                </a:solidFill>
              </a:rPr>
              <a:t>SNS</a:t>
            </a:r>
            <a:r>
              <a:rPr kumimoji="1" lang="ja-JP" altLang="en-US" sz="3200" dirty="0" smtClean="0">
                <a:solidFill>
                  <a:schemeClr val="bg1"/>
                </a:solidFill>
              </a:rPr>
              <a:t>等では、「ここだけの話」は通用しない！～</a:t>
            </a:r>
            <a:endParaRPr kumimoji="1" lang="ja-JP" altLang="en-US" sz="3200" dirty="0">
              <a:solidFill>
                <a:schemeClr val="bg1"/>
              </a:solidFill>
            </a:endParaRPr>
          </a:p>
        </p:txBody>
      </p:sp>
    </p:spTree>
    <p:extLst>
      <p:ext uri="{BB962C8B-B14F-4D97-AF65-F5344CB8AC3E}">
        <p14:creationId xmlns:p14="http://schemas.microsoft.com/office/powerpoint/2010/main" val="3535391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 name="円/楕円 24"/>
          <p:cNvSpPr/>
          <p:nvPr/>
        </p:nvSpPr>
        <p:spPr>
          <a:xfrm>
            <a:off x="3299001" y="2206037"/>
            <a:ext cx="2661724" cy="240491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ほほえむ.GIF"/>
          <p:cNvPicPr>
            <a:picLocks noChangeAspect="1"/>
          </p:cNvPicPr>
          <p:nvPr/>
        </p:nvPicPr>
        <p:blipFill>
          <a:blip r:embed="rId3" cstate="print"/>
          <a:stretch>
            <a:fillRect/>
          </a:stretch>
        </p:blipFill>
        <p:spPr>
          <a:xfrm>
            <a:off x="3924240" y="4079565"/>
            <a:ext cx="926485" cy="1003424"/>
          </a:xfrm>
          <a:prstGeom prst="rect">
            <a:avLst/>
          </a:prstGeom>
        </p:spPr>
      </p:pic>
      <p:pic>
        <p:nvPicPr>
          <p:cNvPr id="19" name="図 18" descr="泣く.GIF"/>
          <p:cNvPicPr>
            <a:picLocks noChangeAspect="1"/>
          </p:cNvPicPr>
          <p:nvPr/>
        </p:nvPicPr>
        <p:blipFill>
          <a:blip r:embed="rId4" cstate="print"/>
          <a:stretch>
            <a:fillRect/>
          </a:stretch>
        </p:blipFill>
        <p:spPr>
          <a:xfrm>
            <a:off x="5372718" y="3537672"/>
            <a:ext cx="893612" cy="805727"/>
          </a:xfrm>
          <a:prstGeom prst="rect">
            <a:avLst/>
          </a:prstGeom>
        </p:spPr>
      </p:pic>
      <p:pic>
        <p:nvPicPr>
          <p:cNvPr id="20" name="図 19" descr="驚く.GIF"/>
          <p:cNvPicPr>
            <a:picLocks noChangeAspect="1"/>
          </p:cNvPicPr>
          <p:nvPr/>
        </p:nvPicPr>
        <p:blipFill>
          <a:blip r:embed="rId5" cstate="print"/>
          <a:stretch>
            <a:fillRect/>
          </a:stretch>
        </p:blipFill>
        <p:spPr>
          <a:xfrm>
            <a:off x="5166936" y="1935593"/>
            <a:ext cx="964923" cy="957569"/>
          </a:xfrm>
          <a:prstGeom prst="rect">
            <a:avLst/>
          </a:prstGeom>
        </p:spPr>
      </p:pic>
      <p:pic>
        <p:nvPicPr>
          <p:cNvPr id="107" name="図 106" descr="緑化委員.GIF"/>
          <p:cNvPicPr>
            <a:picLocks noChangeAspect="1"/>
          </p:cNvPicPr>
          <p:nvPr/>
        </p:nvPicPr>
        <p:blipFill>
          <a:blip r:embed="rId6" cstate="print"/>
          <a:srcRect l="40394" r="9539" b="50660"/>
          <a:stretch>
            <a:fillRect/>
          </a:stretch>
        </p:blipFill>
        <p:spPr>
          <a:xfrm>
            <a:off x="2756648" y="2945380"/>
            <a:ext cx="1035424" cy="900478"/>
          </a:xfrm>
          <a:prstGeom prst="rect">
            <a:avLst/>
          </a:prstGeom>
        </p:spPr>
      </p:pic>
      <p:pic>
        <p:nvPicPr>
          <p:cNvPr id="117" name="図 116" descr="ろうかを走らない.GIF"/>
          <p:cNvPicPr>
            <a:picLocks noChangeAspect="1"/>
          </p:cNvPicPr>
          <p:nvPr/>
        </p:nvPicPr>
        <p:blipFill>
          <a:blip r:embed="rId7" cstate="print"/>
          <a:srcRect l="11314" r="40473" b="45807"/>
          <a:stretch>
            <a:fillRect/>
          </a:stretch>
        </p:blipFill>
        <p:spPr>
          <a:xfrm>
            <a:off x="3684495" y="1658718"/>
            <a:ext cx="1008530" cy="936564"/>
          </a:xfrm>
          <a:prstGeom prst="rect">
            <a:avLst/>
          </a:prstGeom>
        </p:spPr>
      </p:pic>
      <p:sp>
        <p:nvSpPr>
          <p:cNvPr id="118" name="テキスト ボックス 117"/>
          <p:cNvSpPr txBox="1"/>
          <p:nvPr/>
        </p:nvSpPr>
        <p:spPr>
          <a:xfrm>
            <a:off x="6051177" y="2286000"/>
            <a:ext cx="832279" cy="584775"/>
          </a:xfrm>
          <a:prstGeom prst="rect">
            <a:avLst/>
          </a:prstGeom>
          <a:noFill/>
        </p:spPr>
        <p:txBody>
          <a:bodyPr wrap="none" rtlCol="0">
            <a:spAutoFit/>
          </a:bodyPr>
          <a:lstStyle/>
          <a:p>
            <a:r>
              <a:rPr kumimoji="1" lang="en-US" altLang="ja-JP" sz="3200" dirty="0" smtClean="0">
                <a:solidFill>
                  <a:schemeClr val="bg1"/>
                </a:solidFill>
              </a:rPr>
              <a:t>A</a:t>
            </a:r>
            <a:r>
              <a:rPr kumimoji="1" lang="ja-JP" altLang="en-US" sz="3200" dirty="0" smtClean="0">
                <a:solidFill>
                  <a:schemeClr val="bg1"/>
                </a:solidFill>
              </a:rPr>
              <a:t>君</a:t>
            </a:r>
            <a:endParaRPr kumimoji="1" lang="ja-JP" altLang="en-US" sz="3200" dirty="0">
              <a:solidFill>
                <a:schemeClr val="bg1"/>
              </a:solidFill>
            </a:endParaRPr>
          </a:p>
        </p:txBody>
      </p:sp>
      <p:sp>
        <p:nvSpPr>
          <p:cNvPr id="119" name="テキスト ボックス 118"/>
          <p:cNvSpPr txBox="1"/>
          <p:nvPr/>
        </p:nvSpPr>
        <p:spPr>
          <a:xfrm>
            <a:off x="3845859" y="1035424"/>
            <a:ext cx="817853" cy="584775"/>
          </a:xfrm>
          <a:prstGeom prst="rect">
            <a:avLst/>
          </a:prstGeom>
          <a:noFill/>
        </p:spPr>
        <p:txBody>
          <a:bodyPr wrap="none" rtlCol="0">
            <a:spAutoFit/>
          </a:bodyPr>
          <a:lstStyle/>
          <a:p>
            <a:r>
              <a:rPr lang="en-US" altLang="ja-JP" sz="3200" dirty="0" smtClean="0">
                <a:solidFill>
                  <a:schemeClr val="bg1"/>
                </a:solidFill>
              </a:rPr>
              <a:t>B</a:t>
            </a:r>
            <a:r>
              <a:rPr kumimoji="1" lang="ja-JP" altLang="en-US" sz="3200" dirty="0" smtClean="0">
                <a:solidFill>
                  <a:schemeClr val="bg1"/>
                </a:solidFill>
              </a:rPr>
              <a:t>君</a:t>
            </a:r>
            <a:endParaRPr kumimoji="1" lang="ja-JP" altLang="en-US" sz="3200" dirty="0">
              <a:solidFill>
                <a:schemeClr val="bg1"/>
              </a:solidFill>
            </a:endParaRPr>
          </a:p>
        </p:txBody>
      </p:sp>
      <p:sp>
        <p:nvSpPr>
          <p:cNvPr id="120" name="テキスト ボックス 119"/>
          <p:cNvSpPr txBox="1"/>
          <p:nvPr/>
        </p:nvSpPr>
        <p:spPr>
          <a:xfrm>
            <a:off x="2487706" y="3859306"/>
            <a:ext cx="1112805" cy="584775"/>
          </a:xfrm>
          <a:prstGeom prst="rect">
            <a:avLst/>
          </a:prstGeom>
          <a:noFill/>
        </p:spPr>
        <p:txBody>
          <a:bodyPr wrap="none" rtlCol="0">
            <a:spAutoFit/>
          </a:bodyPr>
          <a:lstStyle/>
          <a:p>
            <a:r>
              <a:rPr lang="en-US" altLang="ja-JP" sz="3200" dirty="0" smtClean="0">
                <a:solidFill>
                  <a:schemeClr val="bg1"/>
                </a:solidFill>
              </a:rPr>
              <a:t>C</a:t>
            </a:r>
            <a:r>
              <a:rPr lang="ja-JP" altLang="en-US" sz="3200" dirty="0" err="1" smtClean="0">
                <a:solidFill>
                  <a:schemeClr val="bg1"/>
                </a:solidFill>
              </a:rPr>
              <a:t>さん</a:t>
            </a:r>
            <a:endParaRPr kumimoji="1" lang="ja-JP" altLang="en-US" sz="3200" dirty="0">
              <a:solidFill>
                <a:schemeClr val="bg1"/>
              </a:solidFill>
            </a:endParaRPr>
          </a:p>
        </p:txBody>
      </p:sp>
      <p:sp>
        <p:nvSpPr>
          <p:cNvPr id="121" name="テキスト ボックス 120"/>
          <p:cNvSpPr txBox="1"/>
          <p:nvPr/>
        </p:nvSpPr>
        <p:spPr>
          <a:xfrm>
            <a:off x="4034118" y="4908176"/>
            <a:ext cx="1146468" cy="584775"/>
          </a:xfrm>
          <a:prstGeom prst="rect">
            <a:avLst/>
          </a:prstGeom>
          <a:noFill/>
        </p:spPr>
        <p:txBody>
          <a:bodyPr wrap="none" rtlCol="0">
            <a:spAutoFit/>
          </a:bodyPr>
          <a:lstStyle/>
          <a:p>
            <a:r>
              <a:rPr lang="en-US" altLang="ja-JP" sz="3200" dirty="0" smtClean="0">
                <a:solidFill>
                  <a:schemeClr val="bg1"/>
                </a:solidFill>
              </a:rPr>
              <a:t>D</a:t>
            </a:r>
            <a:r>
              <a:rPr lang="ja-JP" altLang="en-US" sz="3200" dirty="0" err="1" smtClean="0">
                <a:solidFill>
                  <a:schemeClr val="bg1"/>
                </a:solidFill>
              </a:rPr>
              <a:t>さん</a:t>
            </a:r>
            <a:endParaRPr kumimoji="1" lang="ja-JP" altLang="en-US" sz="3200" dirty="0">
              <a:solidFill>
                <a:schemeClr val="bg1"/>
              </a:solidFill>
            </a:endParaRPr>
          </a:p>
        </p:txBody>
      </p:sp>
      <p:sp>
        <p:nvSpPr>
          <p:cNvPr id="122" name="テキスト ボックス 121"/>
          <p:cNvSpPr txBox="1"/>
          <p:nvPr/>
        </p:nvSpPr>
        <p:spPr>
          <a:xfrm>
            <a:off x="6104965" y="4101353"/>
            <a:ext cx="848309" cy="584775"/>
          </a:xfrm>
          <a:prstGeom prst="rect">
            <a:avLst/>
          </a:prstGeom>
          <a:noFill/>
        </p:spPr>
        <p:txBody>
          <a:bodyPr wrap="none" rtlCol="0">
            <a:spAutoFit/>
          </a:bodyPr>
          <a:lstStyle/>
          <a:p>
            <a:r>
              <a:rPr lang="en-US" altLang="ja-JP" sz="3200" dirty="0" smtClean="0">
                <a:solidFill>
                  <a:schemeClr val="bg1"/>
                </a:solidFill>
              </a:rPr>
              <a:t>D</a:t>
            </a:r>
            <a:r>
              <a:rPr kumimoji="1" lang="ja-JP" altLang="en-US" sz="3200" dirty="0" smtClean="0">
                <a:solidFill>
                  <a:schemeClr val="bg1"/>
                </a:solidFill>
              </a:rPr>
              <a:t>君</a:t>
            </a:r>
            <a:endParaRPr kumimoji="1" lang="ja-JP" altLang="en-US" sz="3200" dirty="0">
              <a:solidFill>
                <a:schemeClr val="bg1"/>
              </a:solidFill>
            </a:endParaRPr>
          </a:p>
        </p:txBody>
      </p:sp>
      <p:sp>
        <p:nvSpPr>
          <p:cNvPr id="123" name="テキスト ボックス 122"/>
          <p:cNvSpPr txBox="1"/>
          <p:nvPr/>
        </p:nvSpPr>
        <p:spPr>
          <a:xfrm>
            <a:off x="1300111" y="188259"/>
            <a:ext cx="6723315" cy="584775"/>
          </a:xfrm>
          <a:prstGeom prst="rect">
            <a:avLst/>
          </a:prstGeom>
          <a:noFill/>
        </p:spPr>
        <p:txBody>
          <a:bodyPr wrap="none" rtlCol="0">
            <a:spAutoFit/>
          </a:bodyPr>
          <a:lstStyle/>
          <a:p>
            <a:r>
              <a:rPr lang="en-US" altLang="ja-JP" sz="3200" dirty="0" smtClean="0">
                <a:solidFill>
                  <a:schemeClr val="bg1"/>
                </a:solidFill>
              </a:rPr>
              <a:t>5</a:t>
            </a:r>
            <a:r>
              <a:rPr lang="ja-JP" altLang="en-US" sz="3200" dirty="0" smtClean="0">
                <a:solidFill>
                  <a:schemeClr val="bg1"/>
                </a:solidFill>
              </a:rPr>
              <a:t>人で作ったグループ</a:t>
            </a:r>
            <a:r>
              <a:rPr lang="en-US" altLang="ja-JP" sz="3200" dirty="0" smtClean="0">
                <a:solidFill>
                  <a:schemeClr val="bg1"/>
                </a:solidFill>
              </a:rPr>
              <a:t>LINE</a:t>
            </a:r>
            <a:r>
              <a:rPr lang="ja-JP" altLang="en-US" sz="3200" dirty="0" smtClean="0">
                <a:solidFill>
                  <a:schemeClr val="bg1"/>
                </a:solidFill>
              </a:rPr>
              <a:t>があります。</a:t>
            </a:r>
            <a:endParaRPr kumimoji="1" lang="ja-JP" altLang="en-US" sz="3200" dirty="0">
              <a:solidFill>
                <a:schemeClr val="bg1"/>
              </a:solidFill>
            </a:endParaRPr>
          </a:p>
        </p:txBody>
      </p:sp>
      <p:sp>
        <p:nvSpPr>
          <p:cNvPr id="124" name="角丸四角形吹き出し 123"/>
          <p:cNvSpPr/>
          <p:nvPr/>
        </p:nvSpPr>
        <p:spPr>
          <a:xfrm>
            <a:off x="5836023" y="941294"/>
            <a:ext cx="2770095" cy="726141"/>
          </a:xfrm>
          <a:prstGeom prst="wedgeRoundRectCallout">
            <a:avLst>
              <a:gd name="adj1" fmla="val -46797"/>
              <a:gd name="adj2" fmla="val 10031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「秘密だけど、</a:t>
            </a:r>
            <a:r>
              <a:rPr kumimoji="1" lang="en-US" altLang="ja-JP" dirty="0" smtClean="0"/>
              <a:t>B</a:t>
            </a:r>
            <a:r>
              <a:rPr kumimoji="1" lang="ja-JP" altLang="en-US" dirty="0" smtClean="0"/>
              <a:t>君だけに</a:t>
            </a:r>
            <a:endParaRPr kumimoji="1" lang="en-US" altLang="ja-JP" dirty="0" smtClean="0"/>
          </a:p>
          <a:p>
            <a:pPr algn="ctr"/>
            <a:r>
              <a:rPr kumimoji="1" lang="ja-JP" altLang="en-US" dirty="0" smtClean="0"/>
              <a:t>教えるよ。」</a:t>
            </a:r>
            <a:endParaRPr kumimoji="1" lang="ja-JP" altLang="en-US" dirty="0"/>
          </a:p>
        </p:txBody>
      </p:sp>
      <p:sp>
        <p:nvSpPr>
          <p:cNvPr id="125" name="右矢印 124"/>
          <p:cNvSpPr/>
          <p:nvPr/>
        </p:nvSpPr>
        <p:spPr>
          <a:xfrm rot="11387648" flipV="1">
            <a:off x="4538817" y="1723913"/>
            <a:ext cx="821236" cy="511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個人</a:t>
            </a:r>
            <a:endParaRPr kumimoji="1" lang="ja-JP" altLang="en-US" dirty="0"/>
          </a:p>
        </p:txBody>
      </p:sp>
      <p:sp>
        <p:nvSpPr>
          <p:cNvPr id="126" name="角丸四角形吹き出し 125"/>
          <p:cNvSpPr/>
          <p:nvPr/>
        </p:nvSpPr>
        <p:spPr>
          <a:xfrm>
            <a:off x="188258" y="1156447"/>
            <a:ext cx="3563471" cy="726141"/>
          </a:xfrm>
          <a:prstGeom prst="wedgeRoundRectCallout">
            <a:avLst>
              <a:gd name="adj1" fmla="val 45775"/>
              <a:gd name="adj2" fmla="val 9475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「ハハ</a:t>
            </a:r>
            <a:r>
              <a:rPr lang="ja-JP" altLang="en-US" dirty="0" smtClean="0"/>
              <a:t>ハ　ウケ</a:t>
            </a:r>
            <a:r>
              <a:rPr lang="ja-JP" altLang="en-US" dirty="0" err="1" smtClean="0"/>
              <a:t>る</a:t>
            </a:r>
            <a:r>
              <a:rPr lang="ja-JP" altLang="en-US" dirty="0" smtClean="0"/>
              <a:t>～</a:t>
            </a:r>
            <a:endParaRPr lang="en-US" altLang="ja-JP" dirty="0" smtClean="0"/>
          </a:p>
          <a:p>
            <a:pPr algn="ctr"/>
            <a:r>
              <a:rPr kumimoji="1" lang="ja-JP" altLang="en-US" dirty="0" smtClean="0"/>
              <a:t>Ｃさんだけに教えちゃ</a:t>
            </a:r>
            <a:r>
              <a:rPr kumimoji="1" lang="ja-JP" altLang="en-US" dirty="0" err="1" smtClean="0"/>
              <a:t>お</a:t>
            </a:r>
            <a:r>
              <a:rPr kumimoji="1" lang="en-US" altLang="ja-JP" dirty="0" smtClean="0"/>
              <a:t>!</a:t>
            </a:r>
            <a:r>
              <a:rPr kumimoji="1" lang="ja-JP" altLang="en-US" dirty="0" smtClean="0"/>
              <a:t>」</a:t>
            </a:r>
            <a:endParaRPr kumimoji="1" lang="ja-JP" altLang="en-US" dirty="0"/>
          </a:p>
        </p:txBody>
      </p:sp>
      <p:sp>
        <p:nvSpPr>
          <p:cNvPr id="127" name="右矢印 126"/>
          <p:cNvSpPr/>
          <p:nvPr/>
        </p:nvSpPr>
        <p:spPr>
          <a:xfrm rot="7601454" flipV="1">
            <a:off x="2871382" y="2355923"/>
            <a:ext cx="821236" cy="511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個人</a:t>
            </a:r>
            <a:endParaRPr kumimoji="1" lang="ja-JP" altLang="en-US" dirty="0"/>
          </a:p>
        </p:txBody>
      </p:sp>
      <p:sp>
        <p:nvSpPr>
          <p:cNvPr id="128" name="角丸四角形吹き出し 127"/>
          <p:cNvSpPr/>
          <p:nvPr/>
        </p:nvSpPr>
        <p:spPr>
          <a:xfrm>
            <a:off x="0" y="5069541"/>
            <a:ext cx="3563471" cy="726141"/>
          </a:xfrm>
          <a:prstGeom prst="wedgeRoundRectCallout">
            <a:avLst>
              <a:gd name="adj1" fmla="val 39737"/>
              <a:gd name="adj2" fmla="val -14042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「面白いね。</a:t>
            </a:r>
            <a:endParaRPr lang="en-US" altLang="ja-JP" dirty="0" smtClean="0"/>
          </a:p>
          <a:p>
            <a:pPr algn="ctr"/>
            <a:r>
              <a:rPr kumimoji="1" lang="ja-JP" altLang="en-US" dirty="0" smtClean="0"/>
              <a:t>ねぇねぇ、みんな知ってる</a:t>
            </a:r>
            <a:r>
              <a:rPr kumimoji="1" lang="en-US" altLang="ja-JP" dirty="0" smtClean="0"/>
              <a:t>?</a:t>
            </a:r>
            <a:r>
              <a:rPr kumimoji="1" lang="ja-JP" altLang="en-US" dirty="0" smtClean="0"/>
              <a:t>」</a:t>
            </a:r>
            <a:endParaRPr kumimoji="1" lang="ja-JP" altLang="en-US" dirty="0"/>
          </a:p>
        </p:txBody>
      </p:sp>
      <p:sp>
        <p:nvSpPr>
          <p:cNvPr id="129" name="右矢印 128"/>
          <p:cNvSpPr/>
          <p:nvPr/>
        </p:nvSpPr>
        <p:spPr>
          <a:xfrm rot="1503629">
            <a:off x="3290180" y="4432356"/>
            <a:ext cx="821236" cy="513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拡散</a:t>
            </a:r>
            <a:endParaRPr kumimoji="1" lang="ja-JP" altLang="en-US" dirty="0"/>
          </a:p>
        </p:txBody>
      </p:sp>
      <p:sp>
        <p:nvSpPr>
          <p:cNvPr id="130" name="右矢印 129"/>
          <p:cNvSpPr/>
          <p:nvPr/>
        </p:nvSpPr>
        <p:spPr>
          <a:xfrm rot="773079">
            <a:off x="4080703" y="3408735"/>
            <a:ext cx="1047701" cy="513311"/>
          </a:xfrm>
          <a:prstGeom prst="rightArrow">
            <a:avLst>
              <a:gd name="adj1" fmla="val 50000"/>
              <a:gd name="adj2" fmla="val 36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拡散</a:t>
            </a:r>
            <a:endParaRPr kumimoji="1" lang="ja-JP" altLang="en-US" dirty="0"/>
          </a:p>
        </p:txBody>
      </p:sp>
      <p:grpSp>
        <p:nvGrpSpPr>
          <p:cNvPr id="7" name="グループ化 36"/>
          <p:cNvGrpSpPr/>
          <p:nvPr/>
        </p:nvGrpSpPr>
        <p:grpSpPr>
          <a:xfrm>
            <a:off x="0" y="2312447"/>
            <a:ext cx="2440886" cy="2447811"/>
            <a:chOff x="899592" y="638716"/>
            <a:chExt cx="6335539" cy="5669439"/>
          </a:xfrm>
        </p:grpSpPr>
        <p:sp>
          <p:nvSpPr>
            <p:cNvPr id="38" name="円/楕円 37"/>
            <p:cNvSpPr/>
            <p:nvPr/>
          </p:nvSpPr>
          <p:spPr>
            <a:xfrm>
              <a:off x="1403648" y="1340768"/>
              <a:ext cx="5328592" cy="468052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descr="人D-03.png"/>
            <p:cNvPicPr>
              <a:picLocks noChangeAspect="1"/>
            </p:cNvPicPr>
            <p:nvPr/>
          </p:nvPicPr>
          <p:blipFill>
            <a:blip r:embed="rId8" cstate="print"/>
            <a:stretch>
              <a:fillRect/>
            </a:stretch>
          </p:blipFill>
          <p:spPr>
            <a:xfrm>
              <a:off x="3539400" y="638716"/>
              <a:ext cx="1078955" cy="1078954"/>
            </a:xfrm>
            <a:prstGeom prst="rect">
              <a:avLst/>
            </a:prstGeom>
          </p:spPr>
        </p:pic>
        <p:pic>
          <p:nvPicPr>
            <p:cNvPr id="40" name="図 39" descr="人D-05.png"/>
            <p:cNvPicPr>
              <a:picLocks noChangeAspect="1"/>
            </p:cNvPicPr>
            <p:nvPr/>
          </p:nvPicPr>
          <p:blipFill>
            <a:blip r:embed="rId9" cstate="print"/>
            <a:stretch>
              <a:fillRect/>
            </a:stretch>
          </p:blipFill>
          <p:spPr>
            <a:xfrm>
              <a:off x="6156176" y="3140968"/>
              <a:ext cx="1078955" cy="1078955"/>
            </a:xfrm>
            <a:prstGeom prst="rect">
              <a:avLst/>
            </a:prstGeom>
          </p:spPr>
        </p:pic>
        <p:pic>
          <p:nvPicPr>
            <p:cNvPr id="41" name="図 40" descr="人D-06.png"/>
            <p:cNvPicPr>
              <a:picLocks noChangeAspect="1"/>
            </p:cNvPicPr>
            <p:nvPr/>
          </p:nvPicPr>
          <p:blipFill>
            <a:blip r:embed="rId10" cstate="print"/>
            <a:stretch>
              <a:fillRect/>
            </a:stretch>
          </p:blipFill>
          <p:spPr>
            <a:xfrm>
              <a:off x="5508104" y="1520630"/>
              <a:ext cx="1187125" cy="1187126"/>
            </a:xfrm>
            <a:prstGeom prst="rect">
              <a:avLst/>
            </a:prstGeom>
          </p:spPr>
        </p:pic>
        <p:pic>
          <p:nvPicPr>
            <p:cNvPr id="42" name="図 41" descr="人C-05.png"/>
            <p:cNvPicPr>
              <a:picLocks noChangeAspect="1"/>
            </p:cNvPicPr>
            <p:nvPr/>
          </p:nvPicPr>
          <p:blipFill>
            <a:blip r:embed="rId11" cstate="print"/>
            <a:stretch>
              <a:fillRect/>
            </a:stretch>
          </p:blipFill>
          <p:spPr>
            <a:xfrm>
              <a:off x="899592" y="3032479"/>
              <a:ext cx="1078955" cy="1078954"/>
            </a:xfrm>
            <a:prstGeom prst="rect">
              <a:avLst/>
            </a:prstGeom>
          </p:spPr>
        </p:pic>
        <p:pic>
          <p:nvPicPr>
            <p:cNvPr id="43" name="図 42" descr="人D-01.png"/>
            <p:cNvPicPr>
              <a:picLocks noChangeAspect="1"/>
            </p:cNvPicPr>
            <p:nvPr/>
          </p:nvPicPr>
          <p:blipFill>
            <a:blip r:embed="rId12" cstate="print"/>
            <a:stretch>
              <a:fillRect/>
            </a:stretch>
          </p:blipFill>
          <p:spPr>
            <a:xfrm>
              <a:off x="1691534" y="4670317"/>
              <a:ext cx="1078955" cy="1078954"/>
            </a:xfrm>
            <a:prstGeom prst="rect">
              <a:avLst/>
            </a:prstGeom>
          </p:spPr>
        </p:pic>
        <p:pic>
          <p:nvPicPr>
            <p:cNvPr id="44" name="図 43" descr="人D-02.png"/>
            <p:cNvPicPr>
              <a:picLocks noChangeAspect="1"/>
            </p:cNvPicPr>
            <p:nvPr/>
          </p:nvPicPr>
          <p:blipFill>
            <a:blip r:embed="rId13" cstate="print"/>
            <a:stretch>
              <a:fillRect/>
            </a:stretch>
          </p:blipFill>
          <p:spPr>
            <a:xfrm>
              <a:off x="3923928" y="5229200"/>
              <a:ext cx="1078955" cy="1078955"/>
            </a:xfrm>
            <a:prstGeom prst="rect">
              <a:avLst/>
            </a:prstGeom>
          </p:spPr>
        </p:pic>
        <p:pic>
          <p:nvPicPr>
            <p:cNvPr id="45" name="図 44" descr="人E-01.png"/>
            <p:cNvPicPr>
              <a:picLocks noChangeAspect="1"/>
            </p:cNvPicPr>
            <p:nvPr/>
          </p:nvPicPr>
          <p:blipFill>
            <a:blip r:embed="rId14" cstate="print"/>
            <a:stretch>
              <a:fillRect/>
            </a:stretch>
          </p:blipFill>
          <p:spPr>
            <a:xfrm>
              <a:off x="5508104" y="4509120"/>
              <a:ext cx="1078955" cy="1078955"/>
            </a:xfrm>
            <a:prstGeom prst="rect">
              <a:avLst/>
            </a:prstGeom>
          </p:spPr>
        </p:pic>
        <p:pic>
          <p:nvPicPr>
            <p:cNvPr id="46" name="図 45" descr="人E-02.png"/>
            <p:cNvPicPr>
              <a:picLocks noChangeAspect="1"/>
            </p:cNvPicPr>
            <p:nvPr/>
          </p:nvPicPr>
          <p:blipFill>
            <a:blip r:embed="rId15" cstate="print"/>
            <a:stretch>
              <a:fillRect/>
            </a:stretch>
          </p:blipFill>
          <p:spPr>
            <a:xfrm>
              <a:off x="1823525" y="1197600"/>
              <a:ext cx="1078955" cy="1078954"/>
            </a:xfrm>
            <a:prstGeom prst="rect">
              <a:avLst/>
            </a:prstGeom>
          </p:spPr>
        </p:pic>
      </p:grpSp>
      <p:sp>
        <p:nvSpPr>
          <p:cNvPr id="131" name="右矢印 130"/>
          <p:cNvSpPr/>
          <p:nvPr/>
        </p:nvSpPr>
        <p:spPr>
          <a:xfrm rot="11387648" flipV="1">
            <a:off x="2118346" y="2692100"/>
            <a:ext cx="821236" cy="511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拡散</a:t>
            </a:r>
            <a:endParaRPr kumimoji="1" lang="ja-JP" altLang="en-US" dirty="0"/>
          </a:p>
        </p:txBody>
      </p:sp>
      <p:grpSp>
        <p:nvGrpSpPr>
          <p:cNvPr id="132" name="グループ化 36"/>
          <p:cNvGrpSpPr/>
          <p:nvPr/>
        </p:nvGrpSpPr>
        <p:grpSpPr>
          <a:xfrm>
            <a:off x="6531429" y="4232687"/>
            <a:ext cx="2440886" cy="2447811"/>
            <a:chOff x="899592" y="638716"/>
            <a:chExt cx="6335539" cy="5669439"/>
          </a:xfrm>
        </p:grpSpPr>
        <p:sp>
          <p:nvSpPr>
            <p:cNvPr id="133" name="円/楕円 132"/>
            <p:cNvSpPr/>
            <p:nvPr/>
          </p:nvSpPr>
          <p:spPr>
            <a:xfrm>
              <a:off x="1403648" y="1340768"/>
              <a:ext cx="5328592" cy="468052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4" name="図 133" descr="人D-03.png"/>
            <p:cNvPicPr>
              <a:picLocks noChangeAspect="1"/>
            </p:cNvPicPr>
            <p:nvPr/>
          </p:nvPicPr>
          <p:blipFill>
            <a:blip r:embed="rId8" cstate="print"/>
            <a:stretch>
              <a:fillRect/>
            </a:stretch>
          </p:blipFill>
          <p:spPr>
            <a:xfrm>
              <a:off x="3539400" y="638716"/>
              <a:ext cx="1078955" cy="1078954"/>
            </a:xfrm>
            <a:prstGeom prst="rect">
              <a:avLst/>
            </a:prstGeom>
          </p:spPr>
        </p:pic>
        <p:pic>
          <p:nvPicPr>
            <p:cNvPr id="135" name="図 134" descr="人D-05.png"/>
            <p:cNvPicPr>
              <a:picLocks noChangeAspect="1"/>
            </p:cNvPicPr>
            <p:nvPr/>
          </p:nvPicPr>
          <p:blipFill>
            <a:blip r:embed="rId9" cstate="print"/>
            <a:stretch>
              <a:fillRect/>
            </a:stretch>
          </p:blipFill>
          <p:spPr>
            <a:xfrm>
              <a:off x="6156176" y="3140968"/>
              <a:ext cx="1078955" cy="1078955"/>
            </a:xfrm>
            <a:prstGeom prst="rect">
              <a:avLst/>
            </a:prstGeom>
          </p:spPr>
        </p:pic>
        <p:pic>
          <p:nvPicPr>
            <p:cNvPr id="136" name="図 135" descr="人D-06.png"/>
            <p:cNvPicPr>
              <a:picLocks noChangeAspect="1"/>
            </p:cNvPicPr>
            <p:nvPr/>
          </p:nvPicPr>
          <p:blipFill>
            <a:blip r:embed="rId10" cstate="print"/>
            <a:stretch>
              <a:fillRect/>
            </a:stretch>
          </p:blipFill>
          <p:spPr>
            <a:xfrm>
              <a:off x="5508104" y="1520630"/>
              <a:ext cx="1187125" cy="1187126"/>
            </a:xfrm>
            <a:prstGeom prst="rect">
              <a:avLst/>
            </a:prstGeom>
          </p:spPr>
        </p:pic>
        <p:pic>
          <p:nvPicPr>
            <p:cNvPr id="137" name="図 136" descr="人C-05.png"/>
            <p:cNvPicPr>
              <a:picLocks noChangeAspect="1"/>
            </p:cNvPicPr>
            <p:nvPr/>
          </p:nvPicPr>
          <p:blipFill>
            <a:blip r:embed="rId11" cstate="print"/>
            <a:stretch>
              <a:fillRect/>
            </a:stretch>
          </p:blipFill>
          <p:spPr>
            <a:xfrm>
              <a:off x="899592" y="3032479"/>
              <a:ext cx="1078955" cy="1078954"/>
            </a:xfrm>
            <a:prstGeom prst="rect">
              <a:avLst/>
            </a:prstGeom>
          </p:spPr>
        </p:pic>
        <p:pic>
          <p:nvPicPr>
            <p:cNvPr id="138" name="図 137" descr="人D-01.png"/>
            <p:cNvPicPr>
              <a:picLocks noChangeAspect="1"/>
            </p:cNvPicPr>
            <p:nvPr/>
          </p:nvPicPr>
          <p:blipFill>
            <a:blip r:embed="rId12" cstate="print"/>
            <a:stretch>
              <a:fillRect/>
            </a:stretch>
          </p:blipFill>
          <p:spPr>
            <a:xfrm>
              <a:off x="1691534" y="4670317"/>
              <a:ext cx="1078955" cy="1078954"/>
            </a:xfrm>
            <a:prstGeom prst="rect">
              <a:avLst/>
            </a:prstGeom>
          </p:spPr>
        </p:pic>
        <p:pic>
          <p:nvPicPr>
            <p:cNvPr id="139" name="図 138" descr="人D-02.png"/>
            <p:cNvPicPr>
              <a:picLocks noChangeAspect="1"/>
            </p:cNvPicPr>
            <p:nvPr/>
          </p:nvPicPr>
          <p:blipFill>
            <a:blip r:embed="rId13" cstate="print"/>
            <a:stretch>
              <a:fillRect/>
            </a:stretch>
          </p:blipFill>
          <p:spPr>
            <a:xfrm>
              <a:off x="3923928" y="5229200"/>
              <a:ext cx="1078955" cy="1078955"/>
            </a:xfrm>
            <a:prstGeom prst="rect">
              <a:avLst/>
            </a:prstGeom>
          </p:spPr>
        </p:pic>
        <p:pic>
          <p:nvPicPr>
            <p:cNvPr id="140" name="図 139" descr="人E-01.png"/>
            <p:cNvPicPr>
              <a:picLocks noChangeAspect="1"/>
            </p:cNvPicPr>
            <p:nvPr/>
          </p:nvPicPr>
          <p:blipFill>
            <a:blip r:embed="rId14" cstate="print"/>
            <a:stretch>
              <a:fillRect/>
            </a:stretch>
          </p:blipFill>
          <p:spPr>
            <a:xfrm>
              <a:off x="5508104" y="4509120"/>
              <a:ext cx="1078955" cy="1078955"/>
            </a:xfrm>
            <a:prstGeom prst="rect">
              <a:avLst/>
            </a:prstGeom>
          </p:spPr>
        </p:pic>
        <p:pic>
          <p:nvPicPr>
            <p:cNvPr id="141" name="図 140" descr="人E-02.png"/>
            <p:cNvPicPr>
              <a:picLocks noChangeAspect="1"/>
            </p:cNvPicPr>
            <p:nvPr/>
          </p:nvPicPr>
          <p:blipFill>
            <a:blip r:embed="rId15" cstate="print"/>
            <a:stretch>
              <a:fillRect/>
            </a:stretch>
          </p:blipFill>
          <p:spPr>
            <a:xfrm>
              <a:off x="1823525" y="1197600"/>
              <a:ext cx="1078955" cy="1078954"/>
            </a:xfrm>
            <a:prstGeom prst="rect">
              <a:avLst/>
            </a:prstGeom>
          </p:spPr>
        </p:pic>
      </p:grpSp>
      <p:sp>
        <p:nvSpPr>
          <p:cNvPr id="142" name="右矢印 141"/>
          <p:cNvSpPr/>
          <p:nvPr/>
        </p:nvSpPr>
        <p:spPr>
          <a:xfrm rot="773079">
            <a:off x="6458143" y="3800621"/>
            <a:ext cx="1047701" cy="513311"/>
          </a:xfrm>
          <a:prstGeom prst="rightArrow">
            <a:avLst>
              <a:gd name="adj1" fmla="val 50000"/>
              <a:gd name="adj2" fmla="val 36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拡散</a:t>
            </a:r>
            <a:endParaRPr kumimoji="1" lang="ja-JP" altLang="en-US" dirty="0"/>
          </a:p>
        </p:txBody>
      </p:sp>
      <p:sp>
        <p:nvSpPr>
          <p:cNvPr id="153" name="角丸四角形吹き出し 152"/>
          <p:cNvSpPr/>
          <p:nvPr/>
        </p:nvSpPr>
        <p:spPr>
          <a:xfrm>
            <a:off x="3915783" y="5630092"/>
            <a:ext cx="2770095" cy="1040418"/>
          </a:xfrm>
          <a:prstGeom prst="wedgeRoundRectCallout">
            <a:avLst>
              <a:gd name="adj1" fmla="val 23938"/>
              <a:gd name="adj2" fmla="val -16388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「タイムラインに載せちゃった・・・」</a:t>
            </a:r>
            <a:endParaRPr kumimoji="1" lang="ja-JP" altLang="en-US" dirty="0"/>
          </a:p>
        </p:txBody>
      </p:sp>
      <p:grpSp>
        <p:nvGrpSpPr>
          <p:cNvPr id="154" name="グループ化 36"/>
          <p:cNvGrpSpPr/>
          <p:nvPr/>
        </p:nvGrpSpPr>
        <p:grpSpPr>
          <a:xfrm>
            <a:off x="7276012" y="2469201"/>
            <a:ext cx="2440886" cy="2447811"/>
            <a:chOff x="899592" y="638716"/>
            <a:chExt cx="6335539" cy="5669439"/>
          </a:xfrm>
        </p:grpSpPr>
        <p:sp>
          <p:nvSpPr>
            <p:cNvPr id="155" name="円/楕円 154"/>
            <p:cNvSpPr/>
            <p:nvPr/>
          </p:nvSpPr>
          <p:spPr>
            <a:xfrm>
              <a:off x="1403648" y="1340768"/>
              <a:ext cx="5328592" cy="468052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6" name="図 155" descr="人D-03.png"/>
            <p:cNvPicPr>
              <a:picLocks noChangeAspect="1"/>
            </p:cNvPicPr>
            <p:nvPr/>
          </p:nvPicPr>
          <p:blipFill>
            <a:blip r:embed="rId8" cstate="print"/>
            <a:stretch>
              <a:fillRect/>
            </a:stretch>
          </p:blipFill>
          <p:spPr>
            <a:xfrm>
              <a:off x="3539400" y="638716"/>
              <a:ext cx="1078955" cy="1078954"/>
            </a:xfrm>
            <a:prstGeom prst="rect">
              <a:avLst/>
            </a:prstGeom>
          </p:spPr>
        </p:pic>
        <p:pic>
          <p:nvPicPr>
            <p:cNvPr id="157" name="図 156" descr="人D-05.png"/>
            <p:cNvPicPr>
              <a:picLocks noChangeAspect="1"/>
            </p:cNvPicPr>
            <p:nvPr/>
          </p:nvPicPr>
          <p:blipFill>
            <a:blip r:embed="rId9" cstate="print"/>
            <a:stretch>
              <a:fillRect/>
            </a:stretch>
          </p:blipFill>
          <p:spPr>
            <a:xfrm>
              <a:off x="6156176" y="3140968"/>
              <a:ext cx="1078955" cy="1078955"/>
            </a:xfrm>
            <a:prstGeom prst="rect">
              <a:avLst/>
            </a:prstGeom>
          </p:spPr>
        </p:pic>
        <p:pic>
          <p:nvPicPr>
            <p:cNvPr id="158" name="図 157" descr="人D-06.png"/>
            <p:cNvPicPr>
              <a:picLocks noChangeAspect="1"/>
            </p:cNvPicPr>
            <p:nvPr/>
          </p:nvPicPr>
          <p:blipFill>
            <a:blip r:embed="rId10" cstate="print"/>
            <a:stretch>
              <a:fillRect/>
            </a:stretch>
          </p:blipFill>
          <p:spPr>
            <a:xfrm>
              <a:off x="5508104" y="1520630"/>
              <a:ext cx="1187125" cy="1187126"/>
            </a:xfrm>
            <a:prstGeom prst="rect">
              <a:avLst/>
            </a:prstGeom>
          </p:spPr>
        </p:pic>
        <p:pic>
          <p:nvPicPr>
            <p:cNvPr id="159" name="図 158" descr="人C-05.png"/>
            <p:cNvPicPr>
              <a:picLocks noChangeAspect="1"/>
            </p:cNvPicPr>
            <p:nvPr/>
          </p:nvPicPr>
          <p:blipFill>
            <a:blip r:embed="rId11" cstate="print"/>
            <a:stretch>
              <a:fillRect/>
            </a:stretch>
          </p:blipFill>
          <p:spPr>
            <a:xfrm>
              <a:off x="899592" y="3032479"/>
              <a:ext cx="1078955" cy="1078954"/>
            </a:xfrm>
            <a:prstGeom prst="rect">
              <a:avLst/>
            </a:prstGeom>
          </p:spPr>
        </p:pic>
        <p:pic>
          <p:nvPicPr>
            <p:cNvPr id="160" name="図 159" descr="人D-01.png"/>
            <p:cNvPicPr>
              <a:picLocks noChangeAspect="1"/>
            </p:cNvPicPr>
            <p:nvPr/>
          </p:nvPicPr>
          <p:blipFill>
            <a:blip r:embed="rId12" cstate="print"/>
            <a:stretch>
              <a:fillRect/>
            </a:stretch>
          </p:blipFill>
          <p:spPr>
            <a:xfrm>
              <a:off x="1691534" y="4670317"/>
              <a:ext cx="1078955" cy="1078954"/>
            </a:xfrm>
            <a:prstGeom prst="rect">
              <a:avLst/>
            </a:prstGeom>
          </p:spPr>
        </p:pic>
        <p:pic>
          <p:nvPicPr>
            <p:cNvPr id="161" name="図 160" descr="人D-02.png"/>
            <p:cNvPicPr>
              <a:picLocks noChangeAspect="1"/>
            </p:cNvPicPr>
            <p:nvPr/>
          </p:nvPicPr>
          <p:blipFill>
            <a:blip r:embed="rId13" cstate="print"/>
            <a:stretch>
              <a:fillRect/>
            </a:stretch>
          </p:blipFill>
          <p:spPr>
            <a:xfrm>
              <a:off x="3923928" y="5229200"/>
              <a:ext cx="1078955" cy="1078955"/>
            </a:xfrm>
            <a:prstGeom prst="rect">
              <a:avLst/>
            </a:prstGeom>
          </p:spPr>
        </p:pic>
        <p:pic>
          <p:nvPicPr>
            <p:cNvPr id="162" name="図 161" descr="人E-01.png"/>
            <p:cNvPicPr>
              <a:picLocks noChangeAspect="1"/>
            </p:cNvPicPr>
            <p:nvPr/>
          </p:nvPicPr>
          <p:blipFill>
            <a:blip r:embed="rId14" cstate="print"/>
            <a:stretch>
              <a:fillRect/>
            </a:stretch>
          </p:blipFill>
          <p:spPr>
            <a:xfrm>
              <a:off x="5508104" y="4509120"/>
              <a:ext cx="1078955" cy="1078955"/>
            </a:xfrm>
            <a:prstGeom prst="rect">
              <a:avLst/>
            </a:prstGeom>
          </p:spPr>
        </p:pic>
        <p:pic>
          <p:nvPicPr>
            <p:cNvPr id="163" name="図 162" descr="人E-02.png"/>
            <p:cNvPicPr>
              <a:picLocks noChangeAspect="1"/>
            </p:cNvPicPr>
            <p:nvPr/>
          </p:nvPicPr>
          <p:blipFill>
            <a:blip r:embed="rId15" cstate="print"/>
            <a:stretch>
              <a:fillRect/>
            </a:stretch>
          </p:blipFill>
          <p:spPr>
            <a:xfrm>
              <a:off x="1823525" y="1197600"/>
              <a:ext cx="1078955" cy="1078954"/>
            </a:xfrm>
            <a:prstGeom prst="rect">
              <a:avLst/>
            </a:prstGeom>
          </p:spPr>
        </p:pic>
      </p:grpSp>
      <p:grpSp>
        <p:nvGrpSpPr>
          <p:cNvPr id="164" name="グループ化 36"/>
          <p:cNvGrpSpPr/>
          <p:nvPr/>
        </p:nvGrpSpPr>
        <p:grpSpPr>
          <a:xfrm>
            <a:off x="7158447" y="470584"/>
            <a:ext cx="2440886" cy="2447811"/>
            <a:chOff x="899592" y="638716"/>
            <a:chExt cx="6335539" cy="5669439"/>
          </a:xfrm>
        </p:grpSpPr>
        <p:sp>
          <p:nvSpPr>
            <p:cNvPr id="165" name="円/楕円 164"/>
            <p:cNvSpPr/>
            <p:nvPr/>
          </p:nvSpPr>
          <p:spPr>
            <a:xfrm>
              <a:off x="1403648" y="1340768"/>
              <a:ext cx="5328592" cy="468052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6" name="図 165" descr="人D-03.png"/>
            <p:cNvPicPr>
              <a:picLocks noChangeAspect="1"/>
            </p:cNvPicPr>
            <p:nvPr/>
          </p:nvPicPr>
          <p:blipFill>
            <a:blip r:embed="rId8" cstate="print"/>
            <a:stretch>
              <a:fillRect/>
            </a:stretch>
          </p:blipFill>
          <p:spPr>
            <a:xfrm>
              <a:off x="3539400" y="638716"/>
              <a:ext cx="1078955" cy="1078954"/>
            </a:xfrm>
            <a:prstGeom prst="rect">
              <a:avLst/>
            </a:prstGeom>
          </p:spPr>
        </p:pic>
        <p:pic>
          <p:nvPicPr>
            <p:cNvPr id="167" name="図 166" descr="人D-05.png"/>
            <p:cNvPicPr>
              <a:picLocks noChangeAspect="1"/>
            </p:cNvPicPr>
            <p:nvPr/>
          </p:nvPicPr>
          <p:blipFill>
            <a:blip r:embed="rId9" cstate="print"/>
            <a:stretch>
              <a:fillRect/>
            </a:stretch>
          </p:blipFill>
          <p:spPr>
            <a:xfrm>
              <a:off x="6156176" y="3140968"/>
              <a:ext cx="1078955" cy="1078955"/>
            </a:xfrm>
            <a:prstGeom prst="rect">
              <a:avLst/>
            </a:prstGeom>
          </p:spPr>
        </p:pic>
        <p:pic>
          <p:nvPicPr>
            <p:cNvPr id="168" name="図 167" descr="人D-06.png"/>
            <p:cNvPicPr>
              <a:picLocks noChangeAspect="1"/>
            </p:cNvPicPr>
            <p:nvPr/>
          </p:nvPicPr>
          <p:blipFill>
            <a:blip r:embed="rId10" cstate="print"/>
            <a:stretch>
              <a:fillRect/>
            </a:stretch>
          </p:blipFill>
          <p:spPr>
            <a:xfrm>
              <a:off x="5508104" y="1520630"/>
              <a:ext cx="1187125" cy="1187126"/>
            </a:xfrm>
            <a:prstGeom prst="rect">
              <a:avLst/>
            </a:prstGeom>
          </p:spPr>
        </p:pic>
        <p:pic>
          <p:nvPicPr>
            <p:cNvPr id="169" name="図 168" descr="人C-05.png"/>
            <p:cNvPicPr>
              <a:picLocks noChangeAspect="1"/>
            </p:cNvPicPr>
            <p:nvPr/>
          </p:nvPicPr>
          <p:blipFill>
            <a:blip r:embed="rId11" cstate="print"/>
            <a:stretch>
              <a:fillRect/>
            </a:stretch>
          </p:blipFill>
          <p:spPr>
            <a:xfrm>
              <a:off x="899592" y="3032479"/>
              <a:ext cx="1078955" cy="1078954"/>
            </a:xfrm>
            <a:prstGeom prst="rect">
              <a:avLst/>
            </a:prstGeom>
          </p:spPr>
        </p:pic>
        <p:pic>
          <p:nvPicPr>
            <p:cNvPr id="170" name="図 169" descr="人D-01.png"/>
            <p:cNvPicPr>
              <a:picLocks noChangeAspect="1"/>
            </p:cNvPicPr>
            <p:nvPr/>
          </p:nvPicPr>
          <p:blipFill>
            <a:blip r:embed="rId12" cstate="print"/>
            <a:stretch>
              <a:fillRect/>
            </a:stretch>
          </p:blipFill>
          <p:spPr>
            <a:xfrm>
              <a:off x="1691534" y="4670317"/>
              <a:ext cx="1078955" cy="1078954"/>
            </a:xfrm>
            <a:prstGeom prst="rect">
              <a:avLst/>
            </a:prstGeom>
          </p:spPr>
        </p:pic>
        <p:pic>
          <p:nvPicPr>
            <p:cNvPr id="171" name="図 170" descr="人D-02.png"/>
            <p:cNvPicPr>
              <a:picLocks noChangeAspect="1"/>
            </p:cNvPicPr>
            <p:nvPr/>
          </p:nvPicPr>
          <p:blipFill>
            <a:blip r:embed="rId13" cstate="print"/>
            <a:stretch>
              <a:fillRect/>
            </a:stretch>
          </p:blipFill>
          <p:spPr>
            <a:xfrm>
              <a:off x="3923928" y="5229200"/>
              <a:ext cx="1078955" cy="1078955"/>
            </a:xfrm>
            <a:prstGeom prst="rect">
              <a:avLst/>
            </a:prstGeom>
          </p:spPr>
        </p:pic>
        <p:pic>
          <p:nvPicPr>
            <p:cNvPr id="172" name="図 171" descr="人E-01.png"/>
            <p:cNvPicPr>
              <a:picLocks noChangeAspect="1"/>
            </p:cNvPicPr>
            <p:nvPr/>
          </p:nvPicPr>
          <p:blipFill>
            <a:blip r:embed="rId14" cstate="print"/>
            <a:stretch>
              <a:fillRect/>
            </a:stretch>
          </p:blipFill>
          <p:spPr>
            <a:xfrm>
              <a:off x="5508104" y="4509120"/>
              <a:ext cx="1078955" cy="1078955"/>
            </a:xfrm>
            <a:prstGeom prst="rect">
              <a:avLst/>
            </a:prstGeom>
          </p:spPr>
        </p:pic>
        <p:pic>
          <p:nvPicPr>
            <p:cNvPr id="173" name="図 172" descr="人E-02.png"/>
            <p:cNvPicPr>
              <a:picLocks noChangeAspect="1"/>
            </p:cNvPicPr>
            <p:nvPr/>
          </p:nvPicPr>
          <p:blipFill>
            <a:blip r:embed="rId15" cstate="print"/>
            <a:stretch>
              <a:fillRect/>
            </a:stretch>
          </p:blipFill>
          <p:spPr>
            <a:xfrm>
              <a:off x="1823525" y="1197600"/>
              <a:ext cx="1078955" cy="1078954"/>
            </a:xfrm>
            <a:prstGeom prst="rect">
              <a:avLst/>
            </a:prstGeom>
          </p:spPr>
        </p:pic>
      </p:grpSp>
      <p:grpSp>
        <p:nvGrpSpPr>
          <p:cNvPr id="174" name="グループ化 36"/>
          <p:cNvGrpSpPr/>
          <p:nvPr/>
        </p:nvGrpSpPr>
        <p:grpSpPr>
          <a:xfrm>
            <a:off x="731521" y="562024"/>
            <a:ext cx="2440886" cy="2447811"/>
            <a:chOff x="899592" y="638716"/>
            <a:chExt cx="6335539" cy="5669439"/>
          </a:xfrm>
        </p:grpSpPr>
        <p:sp>
          <p:nvSpPr>
            <p:cNvPr id="175" name="円/楕円 174"/>
            <p:cNvSpPr/>
            <p:nvPr/>
          </p:nvSpPr>
          <p:spPr>
            <a:xfrm>
              <a:off x="1403648" y="1340768"/>
              <a:ext cx="5328592" cy="468052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6" name="図 175" descr="人D-03.png"/>
            <p:cNvPicPr>
              <a:picLocks noChangeAspect="1"/>
            </p:cNvPicPr>
            <p:nvPr/>
          </p:nvPicPr>
          <p:blipFill>
            <a:blip r:embed="rId8" cstate="print"/>
            <a:stretch>
              <a:fillRect/>
            </a:stretch>
          </p:blipFill>
          <p:spPr>
            <a:xfrm>
              <a:off x="3539400" y="638716"/>
              <a:ext cx="1078955" cy="1078954"/>
            </a:xfrm>
            <a:prstGeom prst="rect">
              <a:avLst/>
            </a:prstGeom>
          </p:spPr>
        </p:pic>
        <p:pic>
          <p:nvPicPr>
            <p:cNvPr id="177" name="図 176" descr="人D-05.png"/>
            <p:cNvPicPr>
              <a:picLocks noChangeAspect="1"/>
            </p:cNvPicPr>
            <p:nvPr/>
          </p:nvPicPr>
          <p:blipFill>
            <a:blip r:embed="rId9" cstate="print"/>
            <a:stretch>
              <a:fillRect/>
            </a:stretch>
          </p:blipFill>
          <p:spPr>
            <a:xfrm>
              <a:off x="6156176" y="3140968"/>
              <a:ext cx="1078955" cy="1078955"/>
            </a:xfrm>
            <a:prstGeom prst="rect">
              <a:avLst/>
            </a:prstGeom>
          </p:spPr>
        </p:pic>
        <p:pic>
          <p:nvPicPr>
            <p:cNvPr id="178" name="図 177" descr="人D-06.png"/>
            <p:cNvPicPr>
              <a:picLocks noChangeAspect="1"/>
            </p:cNvPicPr>
            <p:nvPr/>
          </p:nvPicPr>
          <p:blipFill>
            <a:blip r:embed="rId10" cstate="print"/>
            <a:stretch>
              <a:fillRect/>
            </a:stretch>
          </p:blipFill>
          <p:spPr>
            <a:xfrm>
              <a:off x="5508104" y="1520630"/>
              <a:ext cx="1187125" cy="1187126"/>
            </a:xfrm>
            <a:prstGeom prst="rect">
              <a:avLst/>
            </a:prstGeom>
          </p:spPr>
        </p:pic>
        <p:pic>
          <p:nvPicPr>
            <p:cNvPr id="179" name="図 178" descr="人C-05.png"/>
            <p:cNvPicPr>
              <a:picLocks noChangeAspect="1"/>
            </p:cNvPicPr>
            <p:nvPr/>
          </p:nvPicPr>
          <p:blipFill>
            <a:blip r:embed="rId11" cstate="print"/>
            <a:stretch>
              <a:fillRect/>
            </a:stretch>
          </p:blipFill>
          <p:spPr>
            <a:xfrm>
              <a:off x="899592" y="3032479"/>
              <a:ext cx="1078955" cy="1078954"/>
            </a:xfrm>
            <a:prstGeom prst="rect">
              <a:avLst/>
            </a:prstGeom>
          </p:spPr>
        </p:pic>
        <p:pic>
          <p:nvPicPr>
            <p:cNvPr id="180" name="図 179" descr="人D-01.png"/>
            <p:cNvPicPr>
              <a:picLocks noChangeAspect="1"/>
            </p:cNvPicPr>
            <p:nvPr/>
          </p:nvPicPr>
          <p:blipFill>
            <a:blip r:embed="rId12" cstate="print"/>
            <a:stretch>
              <a:fillRect/>
            </a:stretch>
          </p:blipFill>
          <p:spPr>
            <a:xfrm>
              <a:off x="1691534" y="4670317"/>
              <a:ext cx="1078955" cy="1078954"/>
            </a:xfrm>
            <a:prstGeom prst="rect">
              <a:avLst/>
            </a:prstGeom>
          </p:spPr>
        </p:pic>
        <p:pic>
          <p:nvPicPr>
            <p:cNvPr id="181" name="図 180" descr="人D-02.png"/>
            <p:cNvPicPr>
              <a:picLocks noChangeAspect="1"/>
            </p:cNvPicPr>
            <p:nvPr/>
          </p:nvPicPr>
          <p:blipFill>
            <a:blip r:embed="rId13" cstate="print"/>
            <a:stretch>
              <a:fillRect/>
            </a:stretch>
          </p:blipFill>
          <p:spPr>
            <a:xfrm>
              <a:off x="3923928" y="5229200"/>
              <a:ext cx="1078955" cy="1078955"/>
            </a:xfrm>
            <a:prstGeom prst="rect">
              <a:avLst/>
            </a:prstGeom>
          </p:spPr>
        </p:pic>
        <p:pic>
          <p:nvPicPr>
            <p:cNvPr id="182" name="図 181" descr="人E-01.png"/>
            <p:cNvPicPr>
              <a:picLocks noChangeAspect="1"/>
            </p:cNvPicPr>
            <p:nvPr/>
          </p:nvPicPr>
          <p:blipFill>
            <a:blip r:embed="rId14" cstate="print"/>
            <a:stretch>
              <a:fillRect/>
            </a:stretch>
          </p:blipFill>
          <p:spPr>
            <a:xfrm>
              <a:off x="5508104" y="4509120"/>
              <a:ext cx="1078955" cy="1078955"/>
            </a:xfrm>
            <a:prstGeom prst="rect">
              <a:avLst/>
            </a:prstGeom>
          </p:spPr>
        </p:pic>
        <p:pic>
          <p:nvPicPr>
            <p:cNvPr id="183" name="図 182" descr="人E-02.png"/>
            <p:cNvPicPr>
              <a:picLocks noChangeAspect="1"/>
            </p:cNvPicPr>
            <p:nvPr/>
          </p:nvPicPr>
          <p:blipFill>
            <a:blip r:embed="rId15" cstate="print"/>
            <a:stretch>
              <a:fillRect/>
            </a:stretch>
          </p:blipFill>
          <p:spPr>
            <a:xfrm>
              <a:off x="1823525" y="1197600"/>
              <a:ext cx="1078955" cy="1078954"/>
            </a:xfrm>
            <a:prstGeom prst="rect">
              <a:avLst/>
            </a:prstGeom>
          </p:spPr>
        </p:pic>
      </p:grpSp>
      <p:grpSp>
        <p:nvGrpSpPr>
          <p:cNvPr id="184" name="グループ化 36"/>
          <p:cNvGrpSpPr/>
          <p:nvPr/>
        </p:nvGrpSpPr>
        <p:grpSpPr>
          <a:xfrm>
            <a:off x="796835" y="4049807"/>
            <a:ext cx="2440886" cy="2447811"/>
            <a:chOff x="899592" y="638716"/>
            <a:chExt cx="6335539" cy="5669439"/>
          </a:xfrm>
        </p:grpSpPr>
        <p:sp>
          <p:nvSpPr>
            <p:cNvPr id="185" name="円/楕円 184"/>
            <p:cNvSpPr/>
            <p:nvPr/>
          </p:nvSpPr>
          <p:spPr>
            <a:xfrm>
              <a:off x="1403648" y="1340768"/>
              <a:ext cx="5328592" cy="468052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6" name="図 185" descr="人D-03.png"/>
            <p:cNvPicPr>
              <a:picLocks noChangeAspect="1"/>
            </p:cNvPicPr>
            <p:nvPr/>
          </p:nvPicPr>
          <p:blipFill>
            <a:blip r:embed="rId8" cstate="print"/>
            <a:stretch>
              <a:fillRect/>
            </a:stretch>
          </p:blipFill>
          <p:spPr>
            <a:xfrm>
              <a:off x="3539400" y="638716"/>
              <a:ext cx="1078955" cy="1078954"/>
            </a:xfrm>
            <a:prstGeom prst="rect">
              <a:avLst/>
            </a:prstGeom>
          </p:spPr>
        </p:pic>
        <p:pic>
          <p:nvPicPr>
            <p:cNvPr id="187" name="図 186" descr="人D-05.png"/>
            <p:cNvPicPr>
              <a:picLocks noChangeAspect="1"/>
            </p:cNvPicPr>
            <p:nvPr/>
          </p:nvPicPr>
          <p:blipFill>
            <a:blip r:embed="rId9" cstate="print"/>
            <a:stretch>
              <a:fillRect/>
            </a:stretch>
          </p:blipFill>
          <p:spPr>
            <a:xfrm>
              <a:off x="6156176" y="3140968"/>
              <a:ext cx="1078955" cy="1078955"/>
            </a:xfrm>
            <a:prstGeom prst="rect">
              <a:avLst/>
            </a:prstGeom>
          </p:spPr>
        </p:pic>
        <p:pic>
          <p:nvPicPr>
            <p:cNvPr id="188" name="図 187" descr="人D-06.png"/>
            <p:cNvPicPr>
              <a:picLocks noChangeAspect="1"/>
            </p:cNvPicPr>
            <p:nvPr/>
          </p:nvPicPr>
          <p:blipFill>
            <a:blip r:embed="rId10" cstate="print"/>
            <a:stretch>
              <a:fillRect/>
            </a:stretch>
          </p:blipFill>
          <p:spPr>
            <a:xfrm>
              <a:off x="5508104" y="1520630"/>
              <a:ext cx="1187125" cy="1187126"/>
            </a:xfrm>
            <a:prstGeom prst="rect">
              <a:avLst/>
            </a:prstGeom>
          </p:spPr>
        </p:pic>
        <p:pic>
          <p:nvPicPr>
            <p:cNvPr id="189" name="図 188" descr="人C-05.png"/>
            <p:cNvPicPr>
              <a:picLocks noChangeAspect="1"/>
            </p:cNvPicPr>
            <p:nvPr/>
          </p:nvPicPr>
          <p:blipFill>
            <a:blip r:embed="rId11" cstate="print"/>
            <a:stretch>
              <a:fillRect/>
            </a:stretch>
          </p:blipFill>
          <p:spPr>
            <a:xfrm>
              <a:off x="899592" y="3032479"/>
              <a:ext cx="1078955" cy="1078954"/>
            </a:xfrm>
            <a:prstGeom prst="rect">
              <a:avLst/>
            </a:prstGeom>
          </p:spPr>
        </p:pic>
        <p:pic>
          <p:nvPicPr>
            <p:cNvPr id="190" name="図 189" descr="人D-01.png"/>
            <p:cNvPicPr>
              <a:picLocks noChangeAspect="1"/>
            </p:cNvPicPr>
            <p:nvPr/>
          </p:nvPicPr>
          <p:blipFill>
            <a:blip r:embed="rId12" cstate="print"/>
            <a:stretch>
              <a:fillRect/>
            </a:stretch>
          </p:blipFill>
          <p:spPr>
            <a:xfrm>
              <a:off x="1691534" y="4670317"/>
              <a:ext cx="1078955" cy="1078954"/>
            </a:xfrm>
            <a:prstGeom prst="rect">
              <a:avLst/>
            </a:prstGeom>
          </p:spPr>
        </p:pic>
        <p:pic>
          <p:nvPicPr>
            <p:cNvPr id="191" name="図 190" descr="人D-02.png"/>
            <p:cNvPicPr>
              <a:picLocks noChangeAspect="1"/>
            </p:cNvPicPr>
            <p:nvPr/>
          </p:nvPicPr>
          <p:blipFill>
            <a:blip r:embed="rId13" cstate="print"/>
            <a:stretch>
              <a:fillRect/>
            </a:stretch>
          </p:blipFill>
          <p:spPr>
            <a:xfrm>
              <a:off x="3923928" y="5229200"/>
              <a:ext cx="1078955" cy="1078955"/>
            </a:xfrm>
            <a:prstGeom prst="rect">
              <a:avLst/>
            </a:prstGeom>
          </p:spPr>
        </p:pic>
        <p:pic>
          <p:nvPicPr>
            <p:cNvPr id="192" name="図 191" descr="人E-01.png"/>
            <p:cNvPicPr>
              <a:picLocks noChangeAspect="1"/>
            </p:cNvPicPr>
            <p:nvPr/>
          </p:nvPicPr>
          <p:blipFill>
            <a:blip r:embed="rId14" cstate="print"/>
            <a:stretch>
              <a:fillRect/>
            </a:stretch>
          </p:blipFill>
          <p:spPr>
            <a:xfrm>
              <a:off x="5508104" y="4509120"/>
              <a:ext cx="1078955" cy="1078955"/>
            </a:xfrm>
            <a:prstGeom prst="rect">
              <a:avLst/>
            </a:prstGeom>
          </p:spPr>
        </p:pic>
        <p:pic>
          <p:nvPicPr>
            <p:cNvPr id="193" name="図 192" descr="人E-02.png"/>
            <p:cNvPicPr>
              <a:picLocks noChangeAspect="1"/>
            </p:cNvPicPr>
            <p:nvPr/>
          </p:nvPicPr>
          <p:blipFill>
            <a:blip r:embed="rId15" cstate="print"/>
            <a:stretch>
              <a:fillRect/>
            </a:stretch>
          </p:blipFill>
          <p:spPr>
            <a:xfrm>
              <a:off x="1823525" y="1197600"/>
              <a:ext cx="1078955" cy="1078954"/>
            </a:xfrm>
            <a:prstGeom prst="rect">
              <a:avLst/>
            </a:prstGeom>
          </p:spPr>
        </p:pic>
      </p:grpSp>
    </p:spTree>
    <p:extLst>
      <p:ext uri="{BB962C8B-B14F-4D97-AF65-F5344CB8AC3E}">
        <p14:creationId xmlns:p14="http://schemas.microsoft.com/office/powerpoint/2010/main" val="353539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par>
                          <p:cTn id="8" fill="hold">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124"/>
                                        </p:tgtEl>
                                        <p:attrNameLst>
                                          <p:attrName>style.visibility</p:attrName>
                                        </p:attrNameLst>
                                      </p:cBhvr>
                                      <p:to>
                                        <p:strVal val="visible"/>
                                      </p:to>
                                    </p:set>
                                    <p:animEffect transition="in" filter="fade">
                                      <p:cBhvr>
                                        <p:cTn id="11" dur="500"/>
                                        <p:tgtEl>
                                          <p:spTgt spid="124"/>
                                        </p:tgtEl>
                                      </p:cBhvr>
                                    </p:animEffect>
                                  </p:childTnLst>
                                </p:cTn>
                              </p:par>
                            </p:childTnLst>
                          </p:cTn>
                        </p:par>
                        <p:par>
                          <p:cTn id="12" fill="hold">
                            <p:stCondLst>
                              <p:cond delay="4500"/>
                            </p:stCondLst>
                            <p:childTnLst>
                              <p:par>
                                <p:cTn id="13" presetID="10" presetClass="entr" presetSubtype="0" fill="hold" grpId="0" nodeType="afterEffect">
                                  <p:stCondLst>
                                    <p:cond delay="500"/>
                                  </p:stCondLst>
                                  <p:childTnLst>
                                    <p:set>
                                      <p:cBhvr>
                                        <p:cTn id="14" dur="1" fill="hold">
                                          <p:stCondLst>
                                            <p:cond delay="0"/>
                                          </p:stCondLst>
                                        </p:cTn>
                                        <p:tgtEl>
                                          <p:spTgt spid="125"/>
                                        </p:tgtEl>
                                        <p:attrNameLst>
                                          <p:attrName>style.visibility</p:attrName>
                                        </p:attrNameLst>
                                      </p:cBhvr>
                                      <p:to>
                                        <p:strVal val="visible"/>
                                      </p:to>
                                    </p:set>
                                    <p:animEffect transition="in" filter="fade">
                                      <p:cBhvr>
                                        <p:cTn id="15" dur="500"/>
                                        <p:tgtEl>
                                          <p:spTgt spid="125"/>
                                        </p:tgtEl>
                                      </p:cBhvr>
                                    </p:animEffect>
                                  </p:childTnLst>
                                </p:cTn>
                              </p:par>
                            </p:childTnLst>
                          </p:cTn>
                        </p:par>
                        <p:par>
                          <p:cTn id="16" fill="hold">
                            <p:stCondLst>
                              <p:cond delay="5500"/>
                            </p:stCondLst>
                            <p:childTnLst>
                              <p:par>
                                <p:cTn id="17" presetID="10" presetClass="entr" presetSubtype="0" fill="hold" grpId="0" nodeType="afterEffect">
                                  <p:stCondLst>
                                    <p:cond delay="200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500"/>
                                        <p:tgtEl>
                                          <p:spTgt spid="126"/>
                                        </p:tgtEl>
                                      </p:cBhvr>
                                    </p:animEffect>
                                  </p:childTnLst>
                                </p:cTn>
                              </p:par>
                            </p:childTnLst>
                          </p:cTn>
                        </p:par>
                        <p:par>
                          <p:cTn id="20" fill="hold">
                            <p:stCondLst>
                              <p:cond delay="8000"/>
                            </p:stCondLst>
                            <p:childTnLst>
                              <p:par>
                                <p:cTn id="21" presetID="10" presetClass="entr" presetSubtype="0" fill="hold" grpId="0" nodeType="afterEffect">
                                  <p:stCondLst>
                                    <p:cond delay="500"/>
                                  </p:stCondLst>
                                  <p:childTnLst>
                                    <p:set>
                                      <p:cBhvr>
                                        <p:cTn id="22" dur="1" fill="hold">
                                          <p:stCondLst>
                                            <p:cond delay="0"/>
                                          </p:stCondLst>
                                        </p:cTn>
                                        <p:tgtEl>
                                          <p:spTgt spid="127"/>
                                        </p:tgtEl>
                                        <p:attrNameLst>
                                          <p:attrName>style.visibility</p:attrName>
                                        </p:attrNameLst>
                                      </p:cBhvr>
                                      <p:to>
                                        <p:strVal val="visible"/>
                                      </p:to>
                                    </p:set>
                                    <p:animEffect transition="in" filter="fade">
                                      <p:cBhvr>
                                        <p:cTn id="23" dur="500"/>
                                        <p:tgtEl>
                                          <p:spTgt spid="127"/>
                                        </p:tgtEl>
                                      </p:cBhvr>
                                    </p:animEffect>
                                  </p:childTnLst>
                                </p:cTn>
                              </p:par>
                            </p:childTnLst>
                          </p:cTn>
                        </p:par>
                        <p:par>
                          <p:cTn id="24" fill="hold">
                            <p:stCondLst>
                              <p:cond delay="9000"/>
                            </p:stCondLst>
                            <p:childTnLst>
                              <p:par>
                                <p:cTn id="25" presetID="10" presetClass="entr" presetSubtype="0" fill="hold" grpId="0" nodeType="afterEffect">
                                  <p:stCondLst>
                                    <p:cond delay="2500"/>
                                  </p:stCondLst>
                                  <p:childTnLst>
                                    <p:set>
                                      <p:cBhvr>
                                        <p:cTn id="26" dur="1" fill="hold">
                                          <p:stCondLst>
                                            <p:cond delay="0"/>
                                          </p:stCondLst>
                                        </p:cTn>
                                        <p:tgtEl>
                                          <p:spTgt spid="128"/>
                                        </p:tgtEl>
                                        <p:attrNameLst>
                                          <p:attrName>style.visibility</p:attrName>
                                        </p:attrNameLst>
                                      </p:cBhvr>
                                      <p:to>
                                        <p:strVal val="visible"/>
                                      </p:to>
                                    </p:set>
                                    <p:animEffect transition="in" filter="fade">
                                      <p:cBhvr>
                                        <p:cTn id="27" dur="500"/>
                                        <p:tgtEl>
                                          <p:spTgt spid="128"/>
                                        </p:tgtEl>
                                      </p:cBhvr>
                                    </p:animEffect>
                                  </p:childTnLst>
                                </p:cTn>
                              </p:par>
                            </p:childTnLst>
                          </p:cTn>
                        </p:par>
                        <p:par>
                          <p:cTn id="28" fill="hold">
                            <p:stCondLst>
                              <p:cond delay="12000"/>
                            </p:stCondLst>
                            <p:childTnLst>
                              <p:par>
                                <p:cTn id="29" presetID="10" presetClass="entr" presetSubtype="0" fill="hold" grpId="0" nodeType="afterEffect">
                                  <p:stCondLst>
                                    <p:cond delay="100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500"/>
                                        <p:tgtEl>
                                          <p:spTgt spid="131"/>
                                        </p:tgtEl>
                                      </p:cBhvr>
                                    </p:animEffect>
                                  </p:childTnLst>
                                </p:cTn>
                              </p:par>
                            </p:childTnLst>
                          </p:cTn>
                        </p:par>
                        <p:par>
                          <p:cTn id="32" fill="hold">
                            <p:stCondLst>
                              <p:cond delay="13500"/>
                            </p:stCondLst>
                            <p:childTnLst>
                              <p:par>
                                <p:cTn id="33" presetID="10" presetClass="entr" presetSubtype="0" fill="hold" nodeType="afterEffect">
                                  <p:stCondLst>
                                    <p:cond delay="10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15000"/>
                            </p:stCondLst>
                            <p:childTnLst>
                              <p:par>
                                <p:cTn id="37" presetID="10" presetClass="entr" presetSubtype="0" fill="hold" grpId="0" nodeType="afterEffect">
                                  <p:stCondLst>
                                    <p:cond delay="100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500"/>
                                        <p:tgtEl>
                                          <p:spTgt spid="129"/>
                                        </p:tgtEl>
                                      </p:cBhvr>
                                    </p:animEffect>
                                  </p:childTnLst>
                                </p:cTn>
                              </p:par>
                            </p:childTnLst>
                          </p:cTn>
                        </p:par>
                        <p:par>
                          <p:cTn id="40" fill="hold">
                            <p:stCondLst>
                              <p:cond delay="16500"/>
                            </p:stCondLst>
                            <p:childTnLst>
                              <p:par>
                                <p:cTn id="41" presetID="10" presetClass="entr" presetSubtype="0" fill="hold" grpId="0" nodeType="afterEffect">
                                  <p:stCondLst>
                                    <p:cond delay="1000"/>
                                  </p:stCondLst>
                                  <p:childTnLst>
                                    <p:set>
                                      <p:cBhvr>
                                        <p:cTn id="42" dur="1" fill="hold">
                                          <p:stCondLst>
                                            <p:cond delay="0"/>
                                          </p:stCondLst>
                                        </p:cTn>
                                        <p:tgtEl>
                                          <p:spTgt spid="130"/>
                                        </p:tgtEl>
                                        <p:attrNameLst>
                                          <p:attrName>style.visibility</p:attrName>
                                        </p:attrNameLst>
                                      </p:cBhvr>
                                      <p:to>
                                        <p:strVal val="visible"/>
                                      </p:to>
                                    </p:set>
                                    <p:animEffect transition="in" filter="fade">
                                      <p:cBhvr>
                                        <p:cTn id="43" dur="500"/>
                                        <p:tgtEl>
                                          <p:spTgt spid="130"/>
                                        </p:tgtEl>
                                      </p:cBhvr>
                                    </p:animEffect>
                                  </p:childTnLst>
                                </p:cTn>
                              </p:par>
                            </p:childTnLst>
                          </p:cTn>
                        </p:par>
                        <p:par>
                          <p:cTn id="44" fill="hold">
                            <p:stCondLst>
                              <p:cond delay="18000"/>
                            </p:stCondLst>
                            <p:childTnLst>
                              <p:par>
                                <p:cTn id="45" presetID="10" presetClass="entr" presetSubtype="0" fill="hold" grpId="0" nodeType="afterEffect">
                                  <p:stCondLst>
                                    <p:cond delay="2000"/>
                                  </p:stCondLst>
                                  <p:childTnLst>
                                    <p:set>
                                      <p:cBhvr>
                                        <p:cTn id="46" dur="1" fill="hold">
                                          <p:stCondLst>
                                            <p:cond delay="0"/>
                                          </p:stCondLst>
                                        </p:cTn>
                                        <p:tgtEl>
                                          <p:spTgt spid="153"/>
                                        </p:tgtEl>
                                        <p:attrNameLst>
                                          <p:attrName>style.visibility</p:attrName>
                                        </p:attrNameLst>
                                      </p:cBhvr>
                                      <p:to>
                                        <p:strVal val="visible"/>
                                      </p:to>
                                    </p:set>
                                    <p:animEffect transition="in" filter="fade">
                                      <p:cBhvr>
                                        <p:cTn id="47" dur="500"/>
                                        <p:tgtEl>
                                          <p:spTgt spid="153"/>
                                        </p:tgtEl>
                                      </p:cBhvr>
                                    </p:animEffect>
                                  </p:childTnLst>
                                </p:cTn>
                              </p:par>
                            </p:childTnLst>
                          </p:cTn>
                        </p:par>
                        <p:par>
                          <p:cTn id="48" fill="hold">
                            <p:stCondLst>
                              <p:cond delay="20500"/>
                            </p:stCondLst>
                            <p:childTnLst>
                              <p:par>
                                <p:cTn id="49" presetID="10" presetClass="entr" presetSubtype="0" fill="hold" grpId="0" nodeType="afterEffect">
                                  <p:stCondLst>
                                    <p:cond delay="500"/>
                                  </p:stCondLst>
                                  <p:childTnLst>
                                    <p:set>
                                      <p:cBhvr>
                                        <p:cTn id="50" dur="1" fill="hold">
                                          <p:stCondLst>
                                            <p:cond delay="0"/>
                                          </p:stCondLst>
                                        </p:cTn>
                                        <p:tgtEl>
                                          <p:spTgt spid="142"/>
                                        </p:tgtEl>
                                        <p:attrNameLst>
                                          <p:attrName>style.visibility</p:attrName>
                                        </p:attrNameLst>
                                      </p:cBhvr>
                                      <p:to>
                                        <p:strVal val="visible"/>
                                      </p:to>
                                    </p:set>
                                    <p:animEffect transition="in" filter="fade">
                                      <p:cBhvr>
                                        <p:cTn id="51" dur="500"/>
                                        <p:tgtEl>
                                          <p:spTgt spid="142"/>
                                        </p:tgtEl>
                                      </p:cBhvr>
                                    </p:animEffect>
                                  </p:childTnLst>
                                </p:cTn>
                              </p:par>
                            </p:childTnLst>
                          </p:cTn>
                        </p:par>
                        <p:par>
                          <p:cTn id="52" fill="hold">
                            <p:stCondLst>
                              <p:cond delay="21500"/>
                            </p:stCondLst>
                            <p:childTnLst>
                              <p:par>
                                <p:cTn id="53" presetID="10" presetClass="entr" presetSubtype="0" fill="hold" nodeType="afterEffect">
                                  <p:stCondLst>
                                    <p:cond delay="500"/>
                                  </p:stCondLst>
                                  <p:childTnLst>
                                    <p:set>
                                      <p:cBhvr>
                                        <p:cTn id="54" dur="1" fill="hold">
                                          <p:stCondLst>
                                            <p:cond delay="0"/>
                                          </p:stCondLst>
                                        </p:cTn>
                                        <p:tgtEl>
                                          <p:spTgt spid="154"/>
                                        </p:tgtEl>
                                        <p:attrNameLst>
                                          <p:attrName>style.visibility</p:attrName>
                                        </p:attrNameLst>
                                      </p:cBhvr>
                                      <p:to>
                                        <p:strVal val="visible"/>
                                      </p:to>
                                    </p:set>
                                    <p:animEffect transition="in" filter="fade">
                                      <p:cBhvr>
                                        <p:cTn id="55" dur="500"/>
                                        <p:tgtEl>
                                          <p:spTgt spid="154"/>
                                        </p:tgtEl>
                                      </p:cBhvr>
                                    </p:animEffect>
                                  </p:childTnLst>
                                </p:cTn>
                              </p:par>
                            </p:childTnLst>
                          </p:cTn>
                        </p:par>
                        <p:par>
                          <p:cTn id="56" fill="hold">
                            <p:stCondLst>
                              <p:cond delay="22500"/>
                            </p:stCondLst>
                            <p:childTnLst>
                              <p:par>
                                <p:cTn id="57" presetID="10" presetClass="entr" presetSubtype="0" fill="hold" nodeType="afterEffect">
                                  <p:stCondLst>
                                    <p:cond delay="1500"/>
                                  </p:stCondLst>
                                  <p:childTnLst>
                                    <p:set>
                                      <p:cBhvr>
                                        <p:cTn id="58" dur="1" fill="hold">
                                          <p:stCondLst>
                                            <p:cond delay="0"/>
                                          </p:stCondLst>
                                        </p:cTn>
                                        <p:tgtEl>
                                          <p:spTgt spid="164"/>
                                        </p:tgtEl>
                                        <p:attrNameLst>
                                          <p:attrName>style.visibility</p:attrName>
                                        </p:attrNameLst>
                                      </p:cBhvr>
                                      <p:to>
                                        <p:strVal val="visible"/>
                                      </p:to>
                                    </p:set>
                                    <p:animEffect transition="in" filter="fade">
                                      <p:cBhvr>
                                        <p:cTn id="59" dur="500"/>
                                        <p:tgtEl>
                                          <p:spTgt spid="164"/>
                                        </p:tgtEl>
                                      </p:cBhvr>
                                    </p:animEffect>
                                  </p:childTnLst>
                                </p:cTn>
                              </p:par>
                            </p:childTnLst>
                          </p:cTn>
                        </p:par>
                        <p:par>
                          <p:cTn id="60" fill="hold">
                            <p:stCondLst>
                              <p:cond delay="24500"/>
                            </p:stCondLst>
                            <p:childTnLst>
                              <p:par>
                                <p:cTn id="61" presetID="10" presetClass="entr" presetSubtype="0" fill="hold" nodeType="afterEffect">
                                  <p:stCondLst>
                                    <p:cond delay="1500"/>
                                  </p:stCondLst>
                                  <p:childTnLst>
                                    <p:set>
                                      <p:cBhvr>
                                        <p:cTn id="62" dur="1" fill="hold">
                                          <p:stCondLst>
                                            <p:cond delay="0"/>
                                          </p:stCondLst>
                                        </p:cTn>
                                        <p:tgtEl>
                                          <p:spTgt spid="132"/>
                                        </p:tgtEl>
                                        <p:attrNameLst>
                                          <p:attrName>style.visibility</p:attrName>
                                        </p:attrNameLst>
                                      </p:cBhvr>
                                      <p:to>
                                        <p:strVal val="visible"/>
                                      </p:to>
                                    </p:set>
                                    <p:animEffect transition="in" filter="fade">
                                      <p:cBhvr>
                                        <p:cTn id="63" dur="500"/>
                                        <p:tgtEl>
                                          <p:spTgt spid="132"/>
                                        </p:tgtEl>
                                      </p:cBhvr>
                                    </p:animEffect>
                                  </p:childTnLst>
                                </p:cTn>
                              </p:par>
                            </p:childTnLst>
                          </p:cTn>
                        </p:par>
                        <p:par>
                          <p:cTn id="64" fill="hold">
                            <p:stCondLst>
                              <p:cond delay="26500"/>
                            </p:stCondLst>
                            <p:childTnLst>
                              <p:par>
                                <p:cTn id="65" presetID="10" presetClass="entr" presetSubtype="0" fill="hold" nodeType="afterEffect">
                                  <p:stCondLst>
                                    <p:cond delay="1500"/>
                                  </p:stCondLst>
                                  <p:childTnLst>
                                    <p:set>
                                      <p:cBhvr>
                                        <p:cTn id="66" dur="1" fill="hold">
                                          <p:stCondLst>
                                            <p:cond delay="0"/>
                                          </p:stCondLst>
                                        </p:cTn>
                                        <p:tgtEl>
                                          <p:spTgt spid="184"/>
                                        </p:tgtEl>
                                        <p:attrNameLst>
                                          <p:attrName>style.visibility</p:attrName>
                                        </p:attrNameLst>
                                      </p:cBhvr>
                                      <p:to>
                                        <p:strVal val="visible"/>
                                      </p:to>
                                    </p:set>
                                    <p:animEffect transition="in" filter="fade">
                                      <p:cBhvr>
                                        <p:cTn id="67" dur="500"/>
                                        <p:tgtEl>
                                          <p:spTgt spid="184"/>
                                        </p:tgtEl>
                                      </p:cBhvr>
                                    </p:animEffect>
                                  </p:childTnLst>
                                </p:cTn>
                              </p:par>
                            </p:childTnLst>
                          </p:cTn>
                        </p:par>
                        <p:par>
                          <p:cTn id="68" fill="hold">
                            <p:stCondLst>
                              <p:cond delay="28500"/>
                            </p:stCondLst>
                            <p:childTnLst>
                              <p:par>
                                <p:cTn id="69" presetID="10" presetClass="entr" presetSubtype="0" fill="hold" nodeType="afterEffect">
                                  <p:stCondLst>
                                    <p:cond delay="1500"/>
                                  </p:stCondLst>
                                  <p:childTnLst>
                                    <p:set>
                                      <p:cBhvr>
                                        <p:cTn id="70" dur="1" fill="hold">
                                          <p:stCondLst>
                                            <p:cond delay="0"/>
                                          </p:stCondLst>
                                        </p:cTn>
                                        <p:tgtEl>
                                          <p:spTgt spid="174"/>
                                        </p:tgtEl>
                                        <p:attrNameLst>
                                          <p:attrName>style.visibility</p:attrName>
                                        </p:attrNameLst>
                                      </p:cBhvr>
                                      <p:to>
                                        <p:strVal val="visible"/>
                                      </p:to>
                                    </p:set>
                                    <p:animEffect transition="in" filter="fade">
                                      <p:cBhvr>
                                        <p:cTn id="71"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animBg="1"/>
      <p:bldP spid="125" grpId="0" animBg="1"/>
      <p:bldP spid="126" grpId="0" animBg="1"/>
      <p:bldP spid="127" grpId="0" animBg="1"/>
      <p:bldP spid="128" grpId="0" animBg="1"/>
      <p:bldP spid="129" grpId="0" animBg="1"/>
      <p:bldP spid="130" grpId="0" animBg="1"/>
      <p:bldP spid="131" grpId="0" animBg="1"/>
      <p:bldP spid="142" grpId="0" animBg="1"/>
      <p:bldP spid="1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テキスト ボックス 7"/>
          <p:cNvSpPr txBox="1"/>
          <p:nvPr/>
        </p:nvSpPr>
        <p:spPr>
          <a:xfrm>
            <a:off x="1514913" y="3105835"/>
            <a:ext cx="6114174" cy="646331"/>
          </a:xfrm>
          <a:prstGeom prst="rect">
            <a:avLst/>
          </a:prstGeom>
          <a:noFill/>
        </p:spPr>
        <p:txBody>
          <a:bodyPr wrap="none" rtlCol="0">
            <a:spAutoFit/>
          </a:bodyPr>
          <a:lstStyle/>
          <a:p>
            <a:r>
              <a:rPr kumimoji="1" lang="ja-JP" altLang="en-US" sz="3600" dirty="0" smtClean="0">
                <a:solidFill>
                  <a:schemeClr val="bg1"/>
                </a:solidFill>
              </a:rPr>
              <a:t>ネット拡散は、時間の問題です</a:t>
            </a:r>
            <a:endParaRPr kumimoji="1" lang="ja-JP" altLang="en-US" sz="3600" dirty="0">
              <a:solidFill>
                <a:schemeClr val="bg1"/>
              </a:solidFill>
            </a:endParaRPr>
          </a:p>
        </p:txBody>
      </p:sp>
    </p:spTree>
    <p:extLst>
      <p:ext uri="{BB962C8B-B14F-4D97-AF65-F5344CB8AC3E}">
        <p14:creationId xmlns:p14="http://schemas.microsoft.com/office/powerpoint/2010/main" val="353539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54765" y="228475"/>
            <a:ext cx="8834470" cy="2062103"/>
          </a:xfrm>
          <a:prstGeom prst="rect">
            <a:avLst/>
          </a:prstGeom>
          <a:noFill/>
        </p:spPr>
        <p:txBody>
          <a:bodyPr wrap="none" rtlCol="0">
            <a:spAutoFit/>
          </a:bodyPr>
          <a:lstStyle/>
          <a:p>
            <a:pPr algn="ctr"/>
            <a:r>
              <a:rPr lang="en-US" altLang="ja-JP" sz="5400" dirty="0" smtClean="0">
                <a:solidFill>
                  <a:schemeClr val="bg1"/>
                </a:solidFill>
              </a:rPr>
              <a:t>『</a:t>
            </a:r>
            <a:r>
              <a:rPr lang="ja-JP" altLang="en-US" sz="5400" dirty="0" smtClean="0">
                <a:solidFill>
                  <a:schemeClr val="bg1"/>
                </a:solidFill>
              </a:rPr>
              <a:t>送られてきた画像</a:t>
            </a:r>
            <a:r>
              <a:rPr lang="en-US" altLang="ja-JP" sz="5400" dirty="0" smtClean="0">
                <a:solidFill>
                  <a:schemeClr val="bg1"/>
                </a:solidFill>
              </a:rPr>
              <a:t>』</a:t>
            </a:r>
            <a:r>
              <a:rPr lang="ja-JP" altLang="en-US" sz="5400" dirty="0" smtClean="0">
                <a:solidFill>
                  <a:schemeClr val="bg1"/>
                </a:solidFill>
              </a:rPr>
              <a:t>や、</a:t>
            </a:r>
            <a:endParaRPr lang="en-US" altLang="ja-JP" sz="5400" dirty="0" smtClean="0">
              <a:solidFill>
                <a:schemeClr val="bg1"/>
              </a:solidFill>
            </a:endParaRPr>
          </a:p>
          <a:p>
            <a:pPr algn="ctr"/>
            <a:endParaRPr lang="en-US" altLang="ja-JP" sz="2000" dirty="0" smtClean="0">
              <a:solidFill>
                <a:schemeClr val="bg1"/>
              </a:solidFill>
            </a:endParaRPr>
          </a:p>
          <a:p>
            <a:pPr algn="ctr"/>
            <a:r>
              <a:rPr lang="en-US" altLang="ja-JP" sz="5400" dirty="0" smtClean="0">
                <a:solidFill>
                  <a:schemeClr val="bg1"/>
                </a:solidFill>
              </a:rPr>
              <a:t>『</a:t>
            </a:r>
            <a:r>
              <a:rPr lang="ja-JP" altLang="en-US" sz="5400" dirty="0" smtClean="0">
                <a:solidFill>
                  <a:schemeClr val="bg1"/>
                </a:solidFill>
              </a:rPr>
              <a:t>ネットで閲覧できる画像</a:t>
            </a:r>
            <a:r>
              <a:rPr lang="en-US" altLang="ja-JP" sz="5400" dirty="0" smtClean="0">
                <a:solidFill>
                  <a:schemeClr val="bg1"/>
                </a:solidFill>
              </a:rPr>
              <a:t>』</a:t>
            </a:r>
            <a:r>
              <a:rPr lang="ja-JP" altLang="en-US" sz="5400" dirty="0" smtClean="0">
                <a:solidFill>
                  <a:schemeClr val="bg1"/>
                </a:solidFill>
              </a:rPr>
              <a:t>は、</a:t>
            </a:r>
            <a:endParaRPr lang="en-US" altLang="ja-JP" sz="5400" dirty="0" smtClean="0">
              <a:solidFill>
                <a:schemeClr val="bg1"/>
              </a:solidFill>
            </a:endParaRPr>
          </a:p>
        </p:txBody>
      </p:sp>
      <p:sp>
        <p:nvSpPr>
          <p:cNvPr id="5" name="テキスト ボックス 4"/>
          <p:cNvSpPr txBox="1"/>
          <p:nvPr/>
        </p:nvSpPr>
        <p:spPr>
          <a:xfrm>
            <a:off x="584048" y="4246245"/>
            <a:ext cx="8024954" cy="923330"/>
          </a:xfrm>
          <a:prstGeom prst="rect">
            <a:avLst/>
          </a:prstGeom>
          <a:noFill/>
        </p:spPr>
        <p:txBody>
          <a:bodyPr wrap="none" rtlCol="0">
            <a:spAutoFit/>
          </a:bodyPr>
          <a:lstStyle/>
          <a:p>
            <a:pPr algn="ctr"/>
            <a:r>
              <a:rPr lang="ja-JP" altLang="en-US" sz="5400" dirty="0" smtClean="0">
                <a:solidFill>
                  <a:schemeClr val="bg1"/>
                </a:solidFill>
              </a:rPr>
              <a:t>“あなたのもの”ではない！</a:t>
            </a:r>
            <a:endParaRPr lang="en-US" altLang="ja-JP" sz="5400" dirty="0" smtClean="0">
              <a:solidFill>
                <a:schemeClr val="bg1"/>
              </a:solidFill>
            </a:endParaRPr>
          </a:p>
        </p:txBody>
      </p:sp>
      <p:sp>
        <p:nvSpPr>
          <p:cNvPr id="6" name="テキスト ボックス 5"/>
          <p:cNvSpPr txBox="1"/>
          <p:nvPr/>
        </p:nvSpPr>
        <p:spPr>
          <a:xfrm>
            <a:off x="310352" y="5934670"/>
            <a:ext cx="8565165" cy="769441"/>
          </a:xfrm>
          <a:prstGeom prst="rect">
            <a:avLst/>
          </a:prstGeom>
          <a:noFill/>
        </p:spPr>
        <p:txBody>
          <a:bodyPr wrap="none" rtlCol="0">
            <a:spAutoFit/>
          </a:bodyPr>
          <a:lstStyle/>
          <a:p>
            <a:pPr algn="ctr"/>
            <a:r>
              <a:rPr lang="ja-JP" altLang="en-US" sz="4400" dirty="0" smtClean="0">
                <a:solidFill>
                  <a:srgbClr val="FFFF00"/>
                </a:solidFill>
              </a:rPr>
              <a:t>勝手に転送・拡散しては</a:t>
            </a:r>
            <a:r>
              <a:rPr lang="ja-JP" altLang="en-US" sz="4400" u="sng" dirty="0" smtClean="0">
                <a:solidFill>
                  <a:srgbClr val="FFFF00"/>
                </a:solidFill>
              </a:rPr>
              <a:t>いけない</a:t>
            </a:r>
            <a:r>
              <a:rPr lang="ja-JP" altLang="en-US" sz="4400" dirty="0" smtClean="0">
                <a:solidFill>
                  <a:srgbClr val="FFFF00"/>
                </a:solidFill>
              </a:rPr>
              <a:t>！</a:t>
            </a:r>
            <a:endParaRPr lang="en-US" altLang="ja-JP" sz="4400" dirty="0" smtClean="0">
              <a:solidFill>
                <a:srgbClr val="FFFF00"/>
              </a:solidFill>
            </a:endParaRPr>
          </a:p>
        </p:txBody>
      </p:sp>
      <p:sp>
        <p:nvSpPr>
          <p:cNvPr id="7" name="十字形 6"/>
          <p:cNvSpPr/>
          <p:nvPr/>
        </p:nvSpPr>
        <p:spPr>
          <a:xfrm rot="2666148">
            <a:off x="3170455" y="-136571"/>
            <a:ext cx="2674330" cy="2642592"/>
          </a:xfrm>
          <a:prstGeom prst="plus">
            <a:avLst>
              <a:gd name="adj" fmla="val 471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人_23.PNG"/>
          <p:cNvPicPr>
            <a:picLocks noChangeAspect="1"/>
          </p:cNvPicPr>
          <p:nvPr/>
        </p:nvPicPr>
        <p:blipFill>
          <a:blip r:embed="rId3" cstate="print"/>
          <a:stretch>
            <a:fillRect/>
          </a:stretch>
        </p:blipFill>
        <p:spPr>
          <a:xfrm>
            <a:off x="1260125" y="2495880"/>
            <a:ext cx="1078125" cy="16772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テキスト ボックス 8"/>
          <p:cNvSpPr txBox="1"/>
          <p:nvPr/>
        </p:nvSpPr>
        <p:spPr>
          <a:xfrm>
            <a:off x="3721123" y="5225965"/>
            <a:ext cx="1750800" cy="646331"/>
          </a:xfrm>
          <a:prstGeom prst="rect">
            <a:avLst/>
          </a:prstGeom>
          <a:noFill/>
        </p:spPr>
        <p:txBody>
          <a:bodyPr wrap="none" rtlCol="0">
            <a:spAutoFit/>
          </a:bodyPr>
          <a:lstStyle/>
          <a:p>
            <a:pPr algn="ctr"/>
            <a:r>
              <a:rPr lang="ja-JP" altLang="en-US" sz="3600" dirty="0" smtClean="0">
                <a:solidFill>
                  <a:schemeClr val="bg1"/>
                </a:solidFill>
              </a:rPr>
              <a:t>だから、</a:t>
            </a:r>
            <a:endParaRPr lang="en-US" altLang="ja-JP" sz="3600" dirty="0" smtClean="0">
              <a:solidFill>
                <a:schemeClr val="bg1"/>
              </a:solidFill>
            </a:endParaRPr>
          </a:p>
        </p:txBody>
      </p:sp>
      <p:pic>
        <p:nvPicPr>
          <p:cNvPr id="10" name="図 9" descr="人_85.PNG"/>
          <p:cNvPicPr>
            <a:picLocks noChangeAspect="1"/>
          </p:cNvPicPr>
          <p:nvPr/>
        </p:nvPicPr>
        <p:blipFill>
          <a:blip r:embed="rId4" cstate="print"/>
          <a:stretch>
            <a:fillRect/>
          </a:stretch>
        </p:blipFill>
        <p:spPr>
          <a:xfrm>
            <a:off x="3828000" y="2520452"/>
            <a:ext cx="1488001" cy="15812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図 10" descr="futsukayoi.png"/>
          <p:cNvPicPr>
            <a:picLocks noChangeAspect="1"/>
          </p:cNvPicPr>
          <p:nvPr/>
        </p:nvPicPr>
        <p:blipFill>
          <a:blip r:embed="rId5" cstate="print"/>
          <a:stretch>
            <a:fillRect/>
          </a:stretch>
        </p:blipFill>
        <p:spPr>
          <a:xfrm>
            <a:off x="6544493" y="2532552"/>
            <a:ext cx="1554480" cy="15588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3539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3500"/>
                            </p:stCondLst>
                            <p:childTnLst>
                              <p:par>
                                <p:cTn id="21" presetID="1" presetClass="entr" presetSubtype="0" fill="hold" grpId="0" nodeType="afterEffect">
                                  <p:stCondLst>
                                    <p:cond delay="150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5000"/>
                            </p:stCondLst>
                            <p:childTnLst>
                              <p:par>
                                <p:cTn id="24" presetID="10" presetClass="entr" presetSubtype="0" fill="hold" grpId="0" nodeType="afterEffect">
                                  <p:stCondLst>
                                    <p:cond delay="1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childTnLst>
                          </p:cTn>
                        </p:par>
                        <p:par>
                          <p:cTn id="27" fill="hold">
                            <p:stCondLst>
                              <p:cond delay="7500"/>
                            </p:stCondLst>
                            <p:childTnLst>
                              <p:par>
                                <p:cTn id="28" presetID="1" presetClass="entr" presetSubtype="0" fill="hold" grpId="0" nodeType="afterEffect">
                                  <p:stCondLst>
                                    <p:cond delay="150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grpId="0" nodeType="withEffect">
                                  <p:stCondLst>
                                    <p:cond delay="150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19311" y="692696"/>
            <a:ext cx="9105378" cy="1446550"/>
          </a:xfrm>
          <a:prstGeom prst="rect">
            <a:avLst/>
          </a:prstGeom>
          <a:noFill/>
        </p:spPr>
        <p:txBody>
          <a:bodyPr wrap="none" rtlCol="0">
            <a:spAutoFit/>
          </a:bodyPr>
          <a:lstStyle/>
          <a:p>
            <a:r>
              <a:rPr kumimoji="1" lang="ja-JP" altLang="en-US" sz="4400" dirty="0" smtClean="0">
                <a:solidFill>
                  <a:schemeClr val="bg1"/>
                </a:solidFill>
                <a:latin typeface="ＤＨＰ特太ゴシック体" pitchFamily="50" charset="-128"/>
                <a:ea typeface="ＤＨＰ特太ゴシック体" pitchFamily="50" charset="-128"/>
              </a:rPr>
              <a:t>ネット上には、自分の履歴（足跡）</a:t>
            </a:r>
            <a:endParaRPr kumimoji="1" lang="en-US" altLang="ja-JP" sz="4400" dirty="0" smtClean="0">
              <a:solidFill>
                <a:schemeClr val="bg1"/>
              </a:solidFill>
              <a:latin typeface="ＤＨＰ特太ゴシック体" pitchFamily="50" charset="-128"/>
              <a:ea typeface="ＤＨＰ特太ゴシック体" pitchFamily="50" charset="-128"/>
            </a:endParaRPr>
          </a:p>
          <a:p>
            <a:r>
              <a:rPr kumimoji="1" lang="ja-JP" altLang="en-US" sz="4400" dirty="0" smtClean="0">
                <a:solidFill>
                  <a:schemeClr val="bg1"/>
                </a:solidFill>
                <a:latin typeface="ＤＨＰ特太ゴシック体" pitchFamily="50" charset="-128"/>
                <a:ea typeface="ＤＨＰ特太ゴシック体" pitchFamily="50" charset="-128"/>
              </a:rPr>
              <a:t>が残ります！　</a:t>
            </a:r>
            <a:r>
              <a:rPr lang="ja-JP" altLang="en-US" sz="3600" dirty="0" smtClean="0">
                <a:solidFill>
                  <a:srgbClr val="FFFF00"/>
                </a:solidFill>
                <a:latin typeface="ＤＨＰ特太ゴシック体" pitchFamily="50" charset="-128"/>
                <a:ea typeface="ＤＨＰ特太ゴシック体" pitchFamily="50" charset="-128"/>
              </a:rPr>
              <a:t>～ネット空間は公共の場～</a:t>
            </a:r>
            <a:endParaRPr kumimoji="1" lang="ja-JP" altLang="en-US" sz="4400" dirty="0">
              <a:solidFill>
                <a:srgbClr val="FFFF00"/>
              </a:solidFill>
              <a:latin typeface="ＤＨＰ特太ゴシック体" pitchFamily="50" charset="-128"/>
              <a:ea typeface="ＤＨＰ特太ゴシック体" pitchFamily="50" charset="-128"/>
            </a:endParaRPr>
          </a:p>
        </p:txBody>
      </p:sp>
      <p:sp>
        <p:nvSpPr>
          <p:cNvPr id="5" name="テキスト ボックス 4"/>
          <p:cNvSpPr txBox="1"/>
          <p:nvPr/>
        </p:nvSpPr>
        <p:spPr>
          <a:xfrm>
            <a:off x="1175226" y="3067213"/>
            <a:ext cx="6853158" cy="1938992"/>
          </a:xfrm>
          <a:prstGeom prst="rect">
            <a:avLst/>
          </a:prstGeom>
          <a:noFill/>
        </p:spPr>
        <p:txBody>
          <a:bodyPr wrap="square" rtlCol="0">
            <a:spAutoFit/>
          </a:bodyPr>
          <a:lstStyle/>
          <a:p>
            <a:r>
              <a:rPr lang="ja-JP" altLang="en-US" sz="4000" dirty="0" smtClean="0">
                <a:solidFill>
                  <a:schemeClr val="bg1"/>
                </a:solidFill>
                <a:latin typeface="ＤＦ平成明朝体W7" pitchFamily="17" charset="-128"/>
                <a:ea typeface="ＤＦ平成明朝体W7" pitchFamily="17" charset="-128"/>
              </a:rPr>
              <a:t>あなたは</a:t>
            </a:r>
            <a:r>
              <a:rPr lang="en-US" altLang="ja-JP" sz="4000" dirty="0" smtClean="0">
                <a:solidFill>
                  <a:schemeClr val="bg1"/>
                </a:solidFill>
                <a:latin typeface="ＤＦ平成明朝体W7" pitchFamily="17" charset="-128"/>
                <a:ea typeface="ＤＦ平成明朝体W7" pitchFamily="17" charset="-128"/>
              </a:rPr>
              <a:t>…</a:t>
            </a:r>
          </a:p>
          <a:p>
            <a:endParaRPr lang="en-US" altLang="ja-JP" sz="4000" dirty="0" smtClean="0">
              <a:solidFill>
                <a:schemeClr val="bg1"/>
              </a:solidFill>
              <a:latin typeface="ＤＦ平成明朝体W7" pitchFamily="17" charset="-128"/>
              <a:ea typeface="ＤＦ平成明朝体W7" pitchFamily="17" charset="-128"/>
            </a:endParaRPr>
          </a:p>
          <a:p>
            <a:r>
              <a:rPr lang="ja-JP" altLang="en-US" sz="4000" dirty="0" smtClean="0">
                <a:solidFill>
                  <a:schemeClr val="bg1"/>
                </a:solidFill>
                <a:latin typeface="ＤＦ平成明朝体W7" pitchFamily="17" charset="-128"/>
                <a:ea typeface="ＤＦ平成明朝体W7" pitchFamily="17" charset="-128"/>
              </a:rPr>
              <a:t>　　</a:t>
            </a:r>
            <a:r>
              <a:rPr lang="ja-JP" altLang="en-US" sz="4000" dirty="0" smtClean="0">
                <a:solidFill>
                  <a:srgbClr val="FFFF00"/>
                </a:solidFill>
                <a:latin typeface="ＤＦ平成明朝体W7" pitchFamily="17" charset="-128"/>
                <a:ea typeface="ＤＦ平成明朝体W7" pitchFamily="17" charset="-128"/>
              </a:rPr>
              <a:t>すてきな足跡</a:t>
            </a:r>
            <a:r>
              <a:rPr lang="ja-JP" altLang="en-US" sz="4000" dirty="0" smtClean="0">
                <a:solidFill>
                  <a:schemeClr val="bg1"/>
                </a:solidFill>
                <a:latin typeface="ＤＦ平成明朝体W7" pitchFamily="17" charset="-128"/>
                <a:ea typeface="ＤＦ平成明朝体W7" pitchFamily="17" charset="-128"/>
              </a:rPr>
              <a:t>を残す？</a:t>
            </a:r>
            <a:endParaRPr kumimoji="1" lang="ja-JP" altLang="en-US" sz="4000" dirty="0">
              <a:solidFill>
                <a:schemeClr val="bg1"/>
              </a:solidFill>
              <a:latin typeface="ＤＦ平成明朝体W7" pitchFamily="17" charset="-128"/>
              <a:ea typeface="ＤＦ平成明朝体W7" pitchFamily="17" charset="-128"/>
            </a:endParaRPr>
          </a:p>
        </p:txBody>
      </p:sp>
      <p:sp>
        <p:nvSpPr>
          <p:cNvPr id="6" name="テキスト ボックス 5"/>
          <p:cNvSpPr txBox="1"/>
          <p:nvPr/>
        </p:nvSpPr>
        <p:spPr>
          <a:xfrm>
            <a:off x="2123728" y="5385410"/>
            <a:ext cx="5832648" cy="707886"/>
          </a:xfrm>
          <a:prstGeom prst="rect">
            <a:avLst/>
          </a:prstGeom>
          <a:noFill/>
        </p:spPr>
        <p:txBody>
          <a:bodyPr wrap="square" rtlCol="0">
            <a:spAutoFit/>
          </a:bodyPr>
          <a:lstStyle/>
          <a:p>
            <a:r>
              <a:rPr lang="ja-JP" altLang="en-US" sz="4000" dirty="0" smtClean="0">
                <a:solidFill>
                  <a:srgbClr val="FFFF00"/>
                </a:solidFill>
                <a:latin typeface="ＤＦ平成明朝体W7" pitchFamily="17" charset="-128"/>
                <a:ea typeface="ＤＦ平成明朝体W7" pitchFamily="17" charset="-128"/>
              </a:rPr>
              <a:t>一生の恥</a:t>
            </a:r>
            <a:r>
              <a:rPr lang="ja-JP" altLang="en-US" sz="4000" dirty="0" smtClean="0">
                <a:solidFill>
                  <a:schemeClr val="bg1"/>
                </a:solidFill>
                <a:latin typeface="ＤＦ平成明朝体W7" pitchFamily="17" charset="-128"/>
                <a:ea typeface="ＤＦ平成明朝体W7" pitchFamily="17" charset="-128"/>
              </a:rPr>
              <a:t>をさらす？</a:t>
            </a:r>
            <a:endParaRPr kumimoji="1" lang="ja-JP" altLang="en-US" sz="4000" dirty="0">
              <a:solidFill>
                <a:schemeClr val="bg1"/>
              </a:solidFill>
              <a:latin typeface="ＤＦ平成明朝体W7" pitchFamily="17" charset="-128"/>
              <a:ea typeface="ＤＦ平成明朝体W7"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4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5500"/>
                            </p:stCondLst>
                            <p:childTnLst>
                              <p:par>
                                <p:cTn id="13" presetID="10" presetClass="entr" presetSubtype="0" fill="hold" grpId="0" nodeType="afterEffect">
                                  <p:stCondLst>
                                    <p:cond delay="2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テキスト ボックス 14"/>
          <p:cNvSpPr txBox="1"/>
          <p:nvPr/>
        </p:nvSpPr>
        <p:spPr>
          <a:xfrm>
            <a:off x="471358" y="2132856"/>
            <a:ext cx="8201284" cy="3416320"/>
          </a:xfrm>
          <a:prstGeom prst="rect">
            <a:avLst/>
          </a:prstGeom>
          <a:noFill/>
        </p:spPr>
        <p:txBody>
          <a:bodyPr wrap="none" rtlCol="0">
            <a:spAutoFit/>
          </a:bodyPr>
          <a:lstStyle/>
          <a:p>
            <a:r>
              <a:rPr lang="ja-JP" altLang="en-US" sz="5400" dirty="0" smtClean="0">
                <a:solidFill>
                  <a:schemeClr val="bg1"/>
                </a:solidFill>
              </a:rPr>
              <a:t>被害者：女子高校生　等</a:t>
            </a:r>
            <a:endParaRPr lang="en-US" altLang="ja-JP" sz="5400" dirty="0" smtClean="0">
              <a:solidFill>
                <a:schemeClr val="bg1"/>
              </a:solidFill>
            </a:endParaRPr>
          </a:p>
          <a:p>
            <a:pPr algn="ctr"/>
            <a:endParaRPr kumimoji="1" lang="en-US" altLang="ja-JP" sz="5400" dirty="0" smtClean="0">
              <a:solidFill>
                <a:schemeClr val="bg1"/>
              </a:solidFill>
            </a:endParaRPr>
          </a:p>
          <a:p>
            <a:r>
              <a:rPr lang="ja-JP" altLang="en-US" sz="5400" dirty="0" smtClean="0">
                <a:solidFill>
                  <a:schemeClr val="bg1"/>
                </a:solidFill>
              </a:rPr>
              <a:t>被疑者：男子高校生</a:t>
            </a:r>
            <a:endParaRPr lang="en-US" altLang="ja-JP" sz="5400" dirty="0" smtClean="0">
              <a:solidFill>
                <a:schemeClr val="bg1"/>
              </a:solidFill>
            </a:endParaRPr>
          </a:p>
          <a:p>
            <a:r>
              <a:rPr kumimoji="1" lang="ja-JP" altLang="en-US" sz="5400" dirty="0" smtClean="0">
                <a:solidFill>
                  <a:schemeClr val="bg1"/>
                </a:solidFill>
              </a:rPr>
              <a:t>　　　</a:t>
            </a:r>
            <a:r>
              <a:rPr kumimoji="1" lang="ja-JP" altLang="en-US" sz="3600" dirty="0" smtClean="0">
                <a:solidFill>
                  <a:schemeClr val="bg1"/>
                </a:solidFill>
              </a:rPr>
              <a:t>（実は、おじさんの「なりすまし」等）</a:t>
            </a:r>
            <a:endParaRPr kumimoji="1" lang="ja-JP" altLang="en-US" sz="3600" dirty="0">
              <a:solidFill>
                <a:schemeClr val="bg1"/>
              </a:solidFill>
            </a:endParaRPr>
          </a:p>
        </p:txBody>
      </p:sp>
      <p:sp>
        <p:nvSpPr>
          <p:cNvPr id="3" name="テキスト ボックス 2"/>
          <p:cNvSpPr txBox="1"/>
          <p:nvPr/>
        </p:nvSpPr>
        <p:spPr>
          <a:xfrm>
            <a:off x="347126" y="209927"/>
            <a:ext cx="8449749" cy="707886"/>
          </a:xfrm>
          <a:prstGeom prst="rect">
            <a:avLst/>
          </a:prstGeom>
          <a:noFill/>
        </p:spPr>
        <p:txBody>
          <a:bodyPr wrap="none" rtlCol="0">
            <a:spAutoFit/>
          </a:bodyPr>
          <a:lstStyle/>
          <a:p>
            <a:r>
              <a:rPr lang="ja-JP" altLang="en-US" sz="4000" dirty="0" smtClean="0">
                <a:solidFill>
                  <a:schemeClr val="bg1"/>
                </a:solidFill>
              </a:rPr>
              <a:t>こんな事例が日本全国で起きています</a:t>
            </a:r>
            <a:endParaRPr kumimoji="1" lang="ja-JP" altLang="en-US" sz="2800" dirty="0">
              <a:solidFill>
                <a:schemeClr val="bg1"/>
              </a:solidFill>
            </a:endParaRPr>
          </a:p>
        </p:txBody>
      </p:sp>
    </p:spTree>
    <p:extLst>
      <p:ext uri="{BB962C8B-B14F-4D97-AF65-F5344CB8AC3E}">
        <p14:creationId xmlns:p14="http://schemas.microsoft.com/office/powerpoint/2010/main" val="353539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descr="人D-06.png"/>
          <p:cNvPicPr>
            <a:picLocks noChangeAspect="1"/>
          </p:cNvPicPr>
          <p:nvPr/>
        </p:nvPicPr>
        <p:blipFill>
          <a:blip r:embed="rId3" cstate="print"/>
          <a:stretch>
            <a:fillRect/>
          </a:stretch>
        </p:blipFill>
        <p:spPr>
          <a:xfrm>
            <a:off x="682348" y="1165001"/>
            <a:ext cx="2727058" cy="2863029"/>
          </a:xfrm>
          <a:prstGeom prst="rect">
            <a:avLst/>
          </a:prstGeom>
        </p:spPr>
      </p:pic>
      <p:pic>
        <p:nvPicPr>
          <p:cNvPr id="4" name="図 3" descr="人D-02.png"/>
          <p:cNvPicPr>
            <a:picLocks noChangeAspect="1"/>
          </p:cNvPicPr>
          <p:nvPr/>
        </p:nvPicPr>
        <p:blipFill>
          <a:blip r:embed="rId4" cstate="print"/>
          <a:stretch>
            <a:fillRect/>
          </a:stretch>
        </p:blipFill>
        <p:spPr>
          <a:xfrm>
            <a:off x="771433" y="4233091"/>
            <a:ext cx="2624909" cy="2624909"/>
          </a:xfrm>
          <a:prstGeom prst="rect">
            <a:avLst/>
          </a:prstGeom>
        </p:spPr>
      </p:pic>
      <p:sp>
        <p:nvSpPr>
          <p:cNvPr id="5" name="角丸四角形吹き出し 4"/>
          <p:cNvSpPr/>
          <p:nvPr/>
        </p:nvSpPr>
        <p:spPr>
          <a:xfrm>
            <a:off x="3831841" y="1593669"/>
            <a:ext cx="5037841" cy="2357846"/>
          </a:xfrm>
          <a:prstGeom prst="wedgeRoundRectCallout">
            <a:avLst>
              <a:gd name="adj1" fmla="val -67484"/>
              <a:gd name="adj2" fmla="val -10434"/>
              <a:gd name="adj3" fmla="val 16667"/>
            </a:avLst>
          </a:prstGeom>
        </p:spPr>
        <p:style>
          <a:lnRef idx="2">
            <a:schemeClr val="accent6"/>
          </a:lnRef>
          <a:fillRef idx="1">
            <a:schemeClr val="lt1"/>
          </a:fillRef>
          <a:effectRef idx="0">
            <a:schemeClr val="accent6"/>
          </a:effectRef>
          <a:fontRef idx="minor">
            <a:schemeClr val="dk1"/>
          </a:fontRef>
        </p:style>
        <p:txBody>
          <a:bodyPr rtlCol="0" anchor="ctr" anchorCtr="0"/>
          <a:lstStyle/>
          <a:p>
            <a:pPr algn="ctr"/>
            <a:r>
              <a:rPr kumimoji="1" lang="en-US" altLang="ja-JP" sz="2400" dirty="0" smtClean="0"/>
              <a:t>｢</a:t>
            </a:r>
            <a:r>
              <a:rPr kumimoji="1" lang="ja-JP" altLang="en-US" sz="2400" dirty="0" smtClean="0"/>
              <a:t>裸の写真、送ってほしい</a:t>
            </a:r>
            <a:r>
              <a:rPr kumimoji="1" lang="en-US" altLang="ja-JP" sz="2400" dirty="0" smtClean="0"/>
              <a:t>｣</a:t>
            </a:r>
          </a:p>
          <a:p>
            <a:pPr algn="ctr"/>
            <a:endParaRPr lang="en-US" altLang="ja-JP" sz="2400" dirty="0" smtClean="0"/>
          </a:p>
          <a:p>
            <a:pPr algn="ctr"/>
            <a:r>
              <a:rPr kumimoji="1" lang="ja-JP" altLang="en-US" sz="2400" dirty="0" smtClean="0"/>
              <a:t>「絶対に他の人には見せないから」</a:t>
            </a:r>
            <a:endParaRPr kumimoji="1" lang="en-US" altLang="ja-JP" sz="2400" dirty="0" smtClean="0"/>
          </a:p>
        </p:txBody>
      </p:sp>
      <p:sp>
        <p:nvSpPr>
          <p:cNvPr id="6" name="角丸四角形吹き出し 5"/>
          <p:cNvSpPr/>
          <p:nvPr/>
        </p:nvSpPr>
        <p:spPr>
          <a:xfrm>
            <a:off x="3890786" y="5251268"/>
            <a:ext cx="5037841" cy="1574847"/>
          </a:xfrm>
          <a:prstGeom prst="wedgeRoundRectCallout">
            <a:avLst>
              <a:gd name="adj1" fmla="val -64321"/>
              <a:gd name="adj2" fmla="val 1647"/>
              <a:gd name="adj3" fmla="val 16667"/>
            </a:avLst>
          </a:prstGeom>
        </p:spPr>
        <p:style>
          <a:lnRef idx="2">
            <a:schemeClr val="accent6"/>
          </a:lnRef>
          <a:fillRef idx="1">
            <a:schemeClr val="lt1"/>
          </a:fillRef>
          <a:effectRef idx="0">
            <a:schemeClr val="accent6"/>
          </a:effectRef>
          <a:fontRef idx="minor">
            <a:schemeClr val="dk1"/>
          </a:fontRef>
        </p:style>
        <p:txBody>
          <a:bodyPr rtlCol="0" anchor="ctr" anchorCtr="0"/>
          <a:lstStyle/>
          <a:p>
            <a:pPr algn="ctr"/>
            <a:r>
              <a:rPr kumimoji="1" lang="ja-JP" altLang="en-US" sz="2800" dirty="0" smtClean="0"/>
              <a:t>「嫌われたくない」</a:t>
            </a:r>
            <a:endParaRPr kumimoji="1" lang="en-US" altLang="ja-JP" sz="2800" dirty="0" smtClean="0"/>
          </a:p>
          <a:p>
            <a:pPr algn="ctr"/>
            <a:endParaRPr kumimoji="1" lang="en-US" altLang="ja-JP" sz="1200" dirty="0" smtClean="0"/>
          </a:p>
          <a:p>
            <a:pPr algn="ctr"/>
            <a:r>
              <a:rPr kumimoji="1" lang="ja-JP" altLang="en-US" sz="2800" dirty="0" smtClean="0"/>
              <a:t>「</a:t>
            </a:r>
            <a:r>
              <a:rPr kumimoji="1" lang="ja-JP" altLang="en-US" sz="2400" dirty="0" smtClean="0"/>
              <a:t>他人には見せないと言っているし</a:t>
            </a:r>
            <a:r>
              <a:rPr kumimoji="1" lang="ja-JP" altLang="en-US" sz="2800" dirty="0" smtClean="0"/>
              <a:t>」</a:t>
            </a:r>
            <a:endParaRPr kumimoji="1" lang="ja-JP" altLang="en-US" sz="2800" dirty="0"/>
          </a:p>
        </p:txBody>
      </p:sp>
      <p:sp>
        <p:nvSpPr>
          <p:cNvPr id="7" name="正方形/長方形 6"/>
          <p:cNvSpPr/>
          <p:nvPr/>
        </p:nvSpPr>
        <p:spPr>
          <a:xfrm>
            <a:off x="585455" y="3449378"/>
            <a:ext cx="2960751" cy="1323439"/>
          </a:xfrm>
          <a:prstGeom prst="rect">
            <a:avLst/>
          </a:prstGeom>
          <a:noFill/>
        </p:spPr>
        <p:txBody>
          <a:bodyPr wrap="square" lIns="91440" tIns="45720" rIns="91440" bIns="45720">
            <a:spAutoFit/>
          </a:bodyPr>
          <a:lstStyle/>
          <a:p>
            <a:pPr algn="ctr"/>
            <a:r>
              <a:rPr lang="ja-JP" altLang="en-US"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ＳＮＳ</a:t>
            </a:r>
            <a:endParaRPr lang="ja-JP" alt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テキスト ボックス 7"/>
          <p:cNvSpPr txBox="1"/>
          <p:nvPr/>
        </p:nvSpPr>
        <p:spPr>
          <a:xfrm>
            <a:off x="209008" y="1355653"/>
            <a:ext cx="1061889" cy="1200329"/>
          </a:xfrm>
          <a:prstGeom prst="rect">
            <a:avLst/>
          </a:prstGeom>
          <a:noFill/>
        </p:spPr>
        <p:txBody>
          <a:bodyPr wrap="square" rtlCol="0">
            <a:spAutoFit/>
          </a:bodyPr>
          <a:lstStyle/>
          <a:p>
            <a:r>
              <a:rPr kumimoji="1" lang="ja-JP" altLang="en-US" sz="3600" dirty="0" smtClean="0">
                <a:solidFill>
                  <a:schemeClr val="bg1"/>
                </a:solidFill>
              </a:rPr>
              <a:t>彼氏</a:t>
            </a:r>
            <a:endParaRPr kumimoji="1" lang="ja-JP" altLang="en-US" sz="3600" dirty="0">
              <a:solidFill>
                <a:schemeClr val="bg1"/>
              </a:solidFill>
            </a:endParaRPr>
          </a:p>
        </p:txBody>
      </p:sp>
      <p:sp>
        <p:nvSpPr>
          <p:cNvPr id="9" name="テキスト ボックス 8"/>
          <p:cNvSpPr txBox="1"/>
          <p:nvPr/>
        </p:nvSpPr>
        <p:spPr>
          <a:xfrm>
            <a:off x="182882" y="4591266"/>
            <a:ext cx="1061889" cy="1200329"/>
          </a:xfrm>
          <a:prstGeom prst="rect">
            <a:avLst/>
          </a:prstGeom>
          <a:noFill/>
        </p:spPr>
        <p:txBody>
          <a:bodyPr wrap="square" rtlCol="0">
            <a:spAutoFit/>
          </a:bodyPr>
          <a:lstStyle/>
          <a:p>
            <a:r>
              <a:rPr lang="ja-JP" altLang="en-US" sz="3600" dirty="0" smtClean="0">
                <a:solidFill>
                  <a:schemeClr val="bg1"/>
                </a:solidFill>
              </a:rPr>
              <a:t>彼女</a:t>
            </a:r>
            <a:endParaRPr kumimoji="1" lang="ja-JP" altLang="en-US" sz="3600" dirty="0">
              <a:solidFill>
                <a:schemeClr val="bg1"/>
              </a:solidFill>
            </a:endParaRPr>
          </a:p>
        </p:txBody>
      </p:sp>
      <p:sp>
        <p:nvSpPr>
          <p:cNvPr id="10" name="テキスト ボックス 9"/>
          <p:cNvSpPr txBox="1"/>
          <p:nvPr/>
        </p:nvSpPr>
        <p:spPr>
          <a:xfrm>
            <a:off x="345523" y="182880"/>
            <a:ext cx="8452955" cy="369332"/>
          </a:xfrm>
          <a:prstGeom prst="rect">
            <a:avLst/>
          </a:prstGeom>
          <a:noFill/>
        </p:spPr>
        <p:txBody>
          <a:bodyPr wrap="none" rtlCol="0">
            <a:spAutoFit/>
          </a:bodyPr>
          <a:lstStyle/>
          <a:p>
            <a:r>
              <a:rPr kumimoji="1" lang="ja-JP" altLang="en-US" dirty="0" smtClean="0">
                <a:solidFill>
                  <a:schemeClr val="bg1"/>
                </a:solidFill>
              </a:rPr>
              <a:t>男子高校生に「なりすまし」</a:t>
            </a:r>
            <a:r>
              <a:rPr kumimoji="1" lang="ja-JP" altLang="en-US" dirty="0" err="1" smtClean="0">
                <a:solidFill>
                  <a:schemeClr val="bg1"/>
                </a:solidFill>
              </a:rPr>
              <a:t>た</a:t>
            </a:r>
            <a:r>
              <a:rPr kumimoji="1" lang="ja-JP" altLang="en-US" dirty="0" smtClean="0">
                <a:solidFill>
                  <a:schemeClr val="bg1"/>
                </a:solidFill>
              </a:rPr>
              <a:t>男性が、女子高校生と無料通話アプリでつながりました。</a:t>
            </a:r>
            <a:endParaRPr kumimoji="1" lang="ja-JP" altLang="en-US" dirty="0">
              <a:solidFill>
                <a:schemeClr val="bg1"/>
              </a:solidFill>
            </a:endParaRPr>
          </a:p>
        </p:txBody>
      </p:sp>
      <p:sp>
        <p:nvSpPr>
          <p:cNvPr id="11" name="テキスト ボックス 10"/>
          <p:cNvSpPr txBox="1"/>
          <p:nvPr/>
        </p:nvSpPr>
        <p:spPr>
          <a:xfrm>
            <a:off x="3895671" y="1122253"/>
            <a:ext cx="4969630" cy="369332"/>
          </a:xfrm>
          <a:prstGeom prst="rect">
            <a:avLst/>
          </a:prstGeom>
          <a:noFill/>
        </p:spPr>
        <p:txBody>
          <a:bodyPr wrap="none" rtlCol="0">
            <a:spAutoFit/>
          </a:bodyPr>
          <a:lstStyle/>
          <a:p>
            <a:r>
              <a:rPr kumimoji="1" lang="ja-JP" altLang="en-US" dirty="0" smtClean="0">
                <a:solidFill>
                  <a:schemeClr val="bg1"/>
                </a:solidFill>
              </a:rPr>
              <a:t>やがて、男性からこの様な要求を送ってきました。</a:t>
            </a:r>
            <a:endParaRPr kumimoji="1" lang="ja-JP" altLang="en-US" dirty="0">
              <a:solidFill>
                <a:schemeClr val="bg1"/>
              </a:solidFill>
            </a:endParaRPr>
          </a:p>
        </p:txBody>
      </p:sp>
      <p:sp>
        <p:nvSpPr>
          <p:cNvPr id="12" name="テキスト ボックス 11"/>
          <p:cNvSpPr txBox="1"/>
          <p:nvPr/>
        </p:nvSpPr>
        <p:spPr>
          <a:xfrm>
            <a:off x="3919876" y="4439834"/>
            <a:ext cx="4913525" cy="707886"/>
          </a:xfrm>
          <a:prstGeom prst="rect">
            <a:avLst/>
          </a:prstGeom>
          <a:noFill/>
        </p:spPr>
        <p:txBody>
          <a:bodyPr wrap="none" rtlCol="0">
            <a:spAutoFit/>
          </a:bodyPr>
          <a:lstStyle/>
          <a:p>
            <a:r>
              <a:rPr kumimoji="1" lang="ja-JP" altLang="en-US" sz="2000" dirty="0" smtClean="0">
                <a:solidFill>
                  <a:schemeClr val="bg1"/>
                </a:solidFill>
              </a:rPr>
              <a:t>相手は男子高校生だと（もしくはいい人だと）</a:t>
            </a:r>
            <a:endParaRPr kumimoji="1" lang="en-US" altLang="ja-JP" sz="2000" dirty="0" smtClean="0">
              <a:solidFill>
                <a:schemeClr val="bg1"/>
              </a:solidFill>
            </a:endParaRPr>
          </a:p>
          <a:p>
            <a:r>
              <a:rPr kumimoji="1" lang="ja-JP" altLang="en-US" sz="2000" dirty="0" smtClean="0">
                <a:solidFill>
                  <a:schemeClr val="bg1"/>
                </a:solidFill>
              </a:rPr>
              <a:t>信じている女子高校生は、こう考えました。</a:t>
            </a:r>
            <a:endParaRPr kumimoji="1" lang="ja-JP" altLang="en-US" sz="2000" dirty="0">
              <a:solidFill>
                <a:schemeClr val="bg1"/>
              </a:solidFill>
            </a:endParaRPr>
          </a:p>
        </p:txBody>
      </p:sp>
    </p:spTree>
    <p:extLst>
      <p:ext uri="{BB962C8B-B14F-4D97-AF65-F5344CB8AC3E}">
        <p14:creationId xmlns:p14="http://schemas.microsoft.com/office/powerpoint/2010/main" val="353539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10" presetClass="entr" presetSubtype="0" fill="hold" grpId="0" nodeType="after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2500"/>
                            </p:stCondLst>
                            <p:childTnLst>
                              <p:par>
                                <p:cTn id="19" presetID="10" presetClass="entr" presetSubtype="0" fill="hold" grpId="0" nodeType="afterEffect">
                                  <p:stCondLst>
                                    <p:cond delay="1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4500"/>
                            </p:stCondLst>
                            <p:childTnLst>
                              <p:par>
                                <p:cTn id="23" presetID="10" presetClass="entr" presetSubtype="0" fill="hold" grpId="0" nodeType="afterEffect">
                                  <p:stCondLst>
                                    <p:cond delay="15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6500"/>
                            </p:stCondLst>
                            <p:childTnLst>
                              <p:par>
                                <p:cTn id="27" presetID="10" presetClass="entr" presetSubtype="0" fill="hold" grpId="0" nodeType="afterEffect">
                                  <p:stCondLst>
                                    <p:cond delay="30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0000"/>
                            </p:stCondLst>
                            <p:childTnLst>
                              <p:par>
                                <p:cTn id="31" presetID="10" presetClass="entr" presetSubtype="0" fill="hold" grpId="0" nodeType="afterEffect">
                                  <p:stCondLst>
                                    <p:cond delay="10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11500"/>
                            </p:stCondLst>
                            <p:childTnLst>
                              <p:par>
                                <p:cTn id="35" presetID="10" presetClass="entr" presetSubtype="0" fill="hold" grpId="0" nodeType="afterEffect">
                                  <p:stCondLst>
                                    <p:cond delay="30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15000"/>
                            </p:stCondLst>
                            <p:childTnLst>
                              <p:par>
                                <p:cTn id="39" presetID="10" presetClass="entr" presetSubtype="0" fill="hold" grpId="0" nodeType="afterEffect">
                                  <p:stCondLst>
                                    <p:cond delay="100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テキスト ボックス 12"/>
          <p:cNvSpPr txBox="1"/>
          <p:nvPr/>
        </p:nvSpPr>
        <p:spPr>
          <a:xfrm>
            <a:off x="151559" y="2136339"/>
            <a:ext cx="8840882" cy="2585323"/>
          </a:xfrm>
          <a:prstGeom prst="rect">
            <a:avLst/>
          </a:prstGeom>
          <a:noFill/>
        </p:spPr>
        <p:txBody>
          <a:bodyPr wrap="none" rtlCol="0">
            <a:spAutoFit/>
          </a:bodyPr>
          <a:lstStyle/>
          <a:p>
            <a:pPr algn="ctr"/>
            <a:r>
              <a:rPr lang="ja-JP" altLang="en-US" sz="5400" dirty="0" smtClean="0">
                <a:solidFill>
                  <a:schemeClr val="bg1"/>
                </a:solidFill>
                <a:latin typeface="ＤＦ平成明朝体W7" pitchFamily="17" charset="-128"/>
                <a:ea typeface="ＤＦ平成明朝体W7" pitchFamily="17" charset="-128"/>
              </a:rPr>
              <a:t>「自画撮り」</a:t>
            </a:r>
            <a:endParaRPr lang="en-US" altLang="ja-JP" sz="5400" dirty="0" smtClean="0">
              <a:solidFill>
                <a:schemeClr val="bg1"/>
              </a:solidFill>
              <a:latin typeface="ＤＦ平成明朝体W7" pitchFamily="17" charset="-128"/>
              <a:ea typeface="ＤＦ平成明朝体W7" pitchFamily="17" charset="-128"/>
            </a:endParaRPr>
          </a:p>
          <a:p>
            <a:pPr algn="ctr"/>
            <a:r>
              <a:rPr kumimoji="1" lang="ja-JP" altLang="en-US" sz="5400" dirty="0" smtClean="0">
                <a:solidFill>
                  <a:schemeClr val="bg1"/>
                </a:solidFill>
                <a:latin typeface="ＤＦ平成明朝体W7" pitchFamily="17" charset="-128"/>
                <a:ea typeface="ＤＦ平成明朝体W7" pitchFamily="17" charset="-128"/>
              </a:rPr>
              <a:t>から</a:t>
            </a:r>
            <a:endParaRPr kumimoji="1" lang="en-US" altLang="ja-JP" sz="5400" dirty="0" smtClean="0">
              <a:solidFill>
                <a:schemeClr val="bg1"/>
              </a:solidFill>
              <a:latin typeface="ＤＦ平成明朝体W7" pitchFamily="17" charset="-128"/>
              <a:ea typeface="ＤＦ平成明朝体W7" pitchFamily="17" charset="-128"/>
            </a:endParaRPr>
          </a:p>
          <a:p>
            <a:pPr algn="ctr"/>
            <a:r>
              <a:rPr lang="ja-JP" altLang="en-US" sz="5400" dirty="0" smtClean="0">
                <a:solidFill>
                  <a:schemeClr val="bg1"/>
                </a:solidFill>
                <a:latin typeface="ＤＦ平成明朝体W7" pitchFamily="17" charset="-128"/>
                <a:ea typeface="ＤＦ平成明朝体W7" pitchFamily="17" charset="-128"/>
              </a:rPr>
              <a:t>「リベンジポルノ被害」へ</a:t>
            </a:r>
            <a:r>
              <a:rPr kumimoji="1" lang="en-US" altLang="ja-JP" sz="5400" dirty="0" smtClean="0">
                <a:solidFill>
                  <a:schemeClr val="bg1"/>
                </a:solidFill>
                <a:latin typeface="ＤＦ平成明朝体W7" pitchFamily="17" charset="-128"/>
                <a:ea typeface="ＤＦ平成明朝体W7" pitchFamily="17"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4357</TotalTime>
  <Words>1100</Words>
  <Application>Microsoft Office PowerPoint</Application>
  <PresentationFormat>画面に合わせる (4:3)</PresentationFormat>
  <Paragraphs>164</Paragraphs>
  <Slides>14</Slides>
  <Notes>14</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屋良陽子</dc:creator>
  <cp:lastModifiedBy>沖縄県</cp:lastModifiedBy>
  <cp:revision>427</cp:revision>
  <cp:lastPrinted>2015-08-20T02:39:11Z</cp:lastPrinted>
  <dcterms:created xsi:type="dcterms:W3CDTF">2015-08-15T13:39:03Z</dcterms:created>
  <dcterms:modified xsi:type="dcterms:W3CDTF">2017-09-26T04:51:42Z</dcterms:modified>
</cp:coreProperties>
</file>