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94" r:id="rId2"/>
    <p:sldId id="426" r:id="rId3"/>
    <p:sldId id="425" r:id="rId4"/>
    <p:sldId id="431" r:id="rId5"/>
    <p:sldId id="410" r:id="rId6"/>
    <p:sldId id="427" r:id="rId7"/>
    <p:sldId id="415" r:id="rId8"/>
    <p:sldId id="418" r:id="rId9"/>
    <p:sldId id="429" r:id="rId10"/>
    <p:sldId id="430" r:id="rId11"/>
  </p:sldIdLst>
  <p:sldSz cx="9144000" cy="6858000" type="screen4x3"/>
  <p:notesSz cx="9945688"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F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5" d="100"/>
          <a:sy n="75" d="100"/>
        </p:scale>
        <p:origin x="-1182" y="-84"/>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p:scale>
          <a:sx n="100" d="100"/>
          <a:sy n="100" d="100"/>
        </p:scale>
        <p:origin x="-918" y="672"/>
      </p:cViewPr>
      <p:guideLst>
        <p:guide orient="horz" pos="2160"/>
        <p:guide pos="313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9798" cy="34262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5633588" y="0"/>
            <a:ext cx="4309798" cy="342627"/>
          </a:xfrm>
          <a:prstGeom prst="rect">
            <a:avLst/>
          </a:prstGeom>
        </p:spPr>
        <p:txBody>
          <a:bodyPr vert="horz" lIns="91440" tIns="45720" rIns="91440" bIns="45720" rtlCol="0"/>
          <a:lstStyle>
            <a:lvl1pPr algn="r">
              <a:defRPr sz="1200"/>
            </a:lvl1pPr>
          </a:lstStyle>
          <a:p>
            <a:fld id="{5826FFDC-4649-4E80-B475-B6CA684FF3A7}" type="datetimeFigureOut">
              <a:rPr kumimoji="1" lang="ja-JP" altLang="en-US" smtClean="0"/>
              <a:pPr/>
              <a:t>2017/8/22</a:t>
            </a:fld>
            <a:endParaRPr kumimoji="1" lang="ja-JP" altLang="en-US"/>
          </a:p>
        </p:txBody>
      </p:sp>
      <p:sp>
        <p:nvSpPr>
          <p:cNvPr id="4" name="スライド イメージ プレースホルダ 3"/>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94569" y="3257687"/>
            <a:ext cx="7956550" cy="308582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6514279"/>
            <a:ext cx="4309798" cy="34262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33588" y="6514279"/>
            <a:ext cx="4309798" cy="342626"/>
          </a:xfrm>
          <a:prstGeom prst="rect">
            <a:avLst/>
          </a:prstGeom>
        </p:spPr>
        <p:txBody>
          <a:bodyPr vert="horz" lIns="91440" tIns="45720" rIns="91440" bIns="45720" rtlCol="0" anchor="b"/>
          <a:lstStyle>
            <a:lvl1pPr algn="r">
              <a:defRPr sz="1200"/>
            </a:lvl1pPr>
          </a:lstStyle>
          <a:p>
            <a:fld id="{DF2AECDC-8058-43E6-822A-6C0ADECC4A7B}" type="slidenum">
              <a:rPr kumimoji="1" lang="ja-JP" altLang="en-US" smtClean="0"/>
              <a:pPr/>
              <a:t>‹#›</a:t>
            </a:fld>
            <a:endParaRPr kumimoji="1" lang="ja-JP" altLang="en-US"/>
          </a:p>
        </p:txBody>
      </p:sp>
    </p:spTree>
    <p:extLst>
      <p:ext uri="{BB962C8B-B14F-4D97-AF65-F5344CB8AC3E}">
        <p14:creationId xmlns:p14="http://schemas.microsoft.com/office/powerpoint/2010/main" val="37103135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r>
              <a:rPr kumimoji="1" lang="ja-JP" altLang="en-US" sz="2000" dirty="0" smtClean="0"/>
              <a:t>◎　スライド読み上げ</a:t>
            </a:r>
            <a:endParaRPr kumimoji="1" lang="ja-JP" altLang="en-US" sz="2000" dirty="0"/>
          </a:p>
        </p:txBody>
      </p:sp>
      <p:sp>
        <p:nvSpPr>
          <p:cNvPr id="4" name="スライド番号プレースホルダ 3"/>
          <p:cNvSpPr>
            <a:spLocks noGrp="1"/>
          </p:cNvSpPr>
          <p:nvPr>
            <p:ph type="sldNum" sz="quarter" idx="10"/>
          </p:nvPr>
        </p:nvSpPr>
        <p:spPr/>
        <p:txBody>
          <a:bodyPr/>
          <a:lstStyle/>
          <a:p>
            <a:fld id="{DF2AECDC-8058-43E6-822A-6C0ADECC4A7B}"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r>
              <a:rPr lang="ja-JP" altLang="en-US" sz="2000" dirty="0" smtClean="0"/>
              <a:t>◎</a:t>
            </a:r>
            <a:r>
              <a:rPr lang="en-US" altLang="ja-JP" sz="2000" dirty="0" smtClean="0"/>
              <a:t>SNS</a:t>
            </a:r>
            <a:r>
              <a:rPr lang="ja-JP" altLang="en-US" sz="2000" dirty="0" smtClean="0"/>
              <a:t>等のネット利用では、</a:t>
            </a:r>
            <a:r>
              <a:rPr lang="en-US" altLang="ja-JP" sz="2000" dirty="0" smtClean="0"/>
              <a:t>｢</a:t>
            </a:r>
            <a:r>
              <a:rPr lang="ja-JP" altLang="en-US" sz="2000" dirty="0" smtClean="0"/>
              <a:t>投稿</a:t>
            </a:r>
            <a:r>
              <a:rPr lang="en-US" altLang="ja-JP" sz="2000" dirty="0" smtClean="0"/>
              <a:t>｣</a:t>
            </a:r>
            <a:r>
              <a:rPr lang="ja-JP" altLang="en-US" sz="2000" dirty="0" smtClean="0"/>
              <a:t>したり、メッセージを</a:t>
            </a:r>
            <a:r>
              <a:rPr lang="en-US" altLang="ja-JP" sz="2000" dirty="0" smtClean="0"/>
              <a:t>｢</a:t>
            </a:r>
            <a:r>
              <a:rPr lang="ja-JP" altLang="en-US" sz="2000" dirty="0" smtClean="0"/>
              <a:t>送信</a:t>
            </a:r>
            <a:r>
              <a:rPr lang="en-US" altLang="ja-JP" sz="2000" dirty="0" smtClean="0"/>
              <a:t>｣</a:t>
            </a:r>
            <a:r>
              <a:rPr lang="ja-JP" altLang="en-US" sz="2000" dirty="0" smtClean="0"/>
              <a:t>したり、</a:t>
            </a:r>
            <a:r>
              <a:rPr kumimoji="1" lang="ja-JP" altLang="en-US" sz="2000" dirty="0" smtClean="0"/>
              <a:t>誰かに</a:t>
            </a:r>
            <a:r>
              <a:rPr kumimoji="1" lang="en-US" altLang="ja-JP" sz="2000" dirty="0" smtClean="0"/>
              <a:t>｢</a:t>
            </a:r>
            <a:r>
              <a:rPr kumimoji="1" lang="ja-JP" altLang="en-US" sz="2000" dirty="0" smtClean="0"/>
              <a:t>情報</a:t>
            </a:r>
            <a:r>
              <a:rPr kumimoji="1" lang="en-US" altLang="ja-JP" sz="2000" dirty="0" smtClean="0"/>
              <a:t>｣</a:t>
            </a:r>
            <a:r>
              <a:rPr kumimoji="1" lang="ja-JP" altLang="en-US" sz="2000" dirty="0" smtClean="0"/>
              <a:t>を送ります。</a:t>
            </a:r>
            <a:endParaRPr kumimoji="1" lang="en-US" altLang="ja-JP" sz="2000" dirty="0" smtClean="0"/>
          </a:p>
          <a:p>
            <a:endParaRPr lang="en-US" altLang="ja-JP" sz="2000" dirty="0" smtClean="0"/>
          </a:p>
          <a:p>
            <a:r>
              <a:rPr kumimoji="1" lang="ja-JP" altLang="en-US" sz="2000" dirty="0" smtClean="0"/>
              <a:t>◎あなたが送るその</a:t>
            </a:r>
            <a:r>
              <a:rPr kumimoji="1" lang="en-US" altLang="ja-JP" sz="2000" dirty="0" smtClean="0"/>
              <a:t>｢</a:t>
            </a:r>
            <a:r>
              <a:rPr kumimoji="1" lang="ja-JP" altLang="en-US" sz="2000" dirty="0" smtClean="0"/>
              <a:t>情報</a:t>
            </a:r>
            <a:r>
              <a:rPr kumimoji="1" lang="en-US" altLang="ja-JP" sz="2000" dirty="0" smtClean="0"/>
              <a:t>｣</a:t>
            </a:r>
            <a:r>
              <a:rPr kumimoji="1" lang="ja-JP" altLang="en-US" sz="2000" dirty="0" smtClean="0"/>
              <a:t>は、</a:t>
            </a:r>
            <a:r>
              <a:rPr lang="ja-JP" altLang="en-US" sz="2000" u="sng" dirty="0" smtClean="0"/>
              <a:t>受け取る相手</a:t>
            </a:r>
            <a:r>
              <a:rPr lang="ja-JP" altLang="en-US" sz="2000" dirty="0" smtClean="0"/>
              <a:t>から見て</a:t>
            </a:r>
            <a:r>
              <a:rPr lang="en-US" altLang="ja-JP" sz="2000" dirty="0" smtClean="0"/>
              <a:t>｢</a:t>
            </a:r>
            <a:r>
              <a:rPr lang="ja-JP" altLang="en-US" sz="2000" dirty="0" smtClean="0"/>
              <a:t>良い情報</a:t>
            </a:r>
            <a:r>
              <a:rPr lang="en-US" altLang="ja-JP" sz="2000" dirty="0" smtClean="0"/>
              <a:t>｣｢</a:t>
            </a:r>
            <a:r>
              <a:rPr lang="ja-JP" altLang="en-US" sz="2000" dirty="0" smtClean="0"/>
              <a:t>おもしろい情報</a:t>
            </a:r>
            <a:r>
              <a:rPr lang="en-US" altLang="ja-JP" sz="2000" dirty="0" smtClean="0"/>
              <a:t>｣｢</a:t>
            </a:r>
            <a:r>
              <a:rPr lang="ja-JP" altLang="en-US" sz="2000" dirty="0" smtClean="0"/>
              <a:t>役に立つ情報</a:t>
            </a:r>
            <a:r>
              <a:rPr lang="en-US" altLang="ja-JP" sz="2000" dirty="0" smtClean="0"/>
              <a:t>｣</a:t>
            </a:r>
            <a:r>
              <a:rPr kumimoji="1" lang="ja-JP" altLang="en-US" sz="2000" dirty="0" smtClean="0"/>
              <a:t>であってほしいと考えています。</a:t>
            </a:r>
            <a:endParaRPr kumimoji="1" lang="en-US" altLang="ja-JP" sz="2000" dirty="0" smtClean="0"/>
          </a:p>
          <a:p>
            <a:endParaRPr lang="en-US" altLang="ja-JP" sz="2000" dirty="0" smtClean="0"/>
          </a:p>
          <a:p>
            <a:r>
              <a:rPr kumimoji="1" lang="ja-JP" altLang="en-US" sz="2000" dirty="0" smtClean="0"/>
              <a:t>◎「自分のことを見てほしい、アピールしたい」と思って</a:t>
            </a:r>
            <a:r>
              <a:rPr kumimoji="1" lang="en-US" altLang="ja-JP" sz="2000" dirty="0" smtClean="0"/>
              <a:t>SNS</a:t>
            </a:r>
            <a:r>
              <a:rPr kumimoji="1" lang="ja-JP" altLang="en-US" sz="2000" dirty="0" smtClean="0"/>
              <a:t>を活用するなら、</a:t>
            </a:r>
            <a:r>
              <a:rPr kumimoji="1" lang="en-US" altLang="ja-JP" sz="2000" dirty="0" smtClean="0"/>
              <a:t>｢</a:t>
            </a:r>
            <a:r>
              <a:rPr kumimoji="1" lang="ja-JP" altLang="en-US" sz="2000" dirty="0" smtClean="0"/>
              <a:t>誰に見られても恥ずかしくない“美らマナーを身につけたあなた”」を公表してください。</a:t>
            </a:r>
            <a:endParaRPr kumimoji="1" lang="en-US" altLang="ja-JP" sz="2000" dirty="0" smtClean="0"/>
          </a:p>
        </p:txBody>
      </p:sp>
      <p:sp>
        <p:nvSpPr>
          <p:cNvPr id="4" name="スライド番号プレースホルダ 3"/>
          <p:cNvSpPr>
            <a:spLocks noGrp="1"/>
          </p:cNvSpPr>
          <p:nvPr>
            <p:ph type="sldNum" sz="quarter" idx="10"/>
          </p:nvPr>
        </p:nvSpPr>
        <p:spPr/>
        <p:txBody>
          <a:bodyPr/>
          <a:lstStyle/>
          <a:p>
            <a:fld id="{B2E56A1D-02F2-4EFC-8550-E6442B76B2EC}" type="slidenum">
              <a:rPr kumimoji="1" lang="ja-JP" altLang="en-US" smtClean="0"/>
              <a:pPr/>
              <a:t>10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r>
              <a:rPr kumimoji="1" lang="ja-JP" altLang="en-US" sz="2000" dirty="0" smtClean="0"/>
              <a:t>◎　スライド読み上げ</a:t>
            </a:r>
            <a:endParaRPr kumimoji="1" lang="ja-JP" altLang="en-US" sz="2000" dirty="0"/>
          </a:p>
        </p:txBody>
      </p:sp>
      <p:sp>
        <p:nvSpPr>
          <p:cNvPr id="4" name="スライド番号プレースホルダ 3"/>
          <p:cNvSpPr>
            <a:spLocks noGrp="1"/>
          </p:cNvSpPr>
          <p:nvPr>
            <p:ph type="sldNum" sz="quarter" idx="10"/>
          </p:nvPr>
        </p:nvSpPr>
        <p:spPr/>
        <p:txBody>
          <a:bodyPr/>
          <a:lstStyle/>
          <a:p>
            <a:fld id="{DF2AECDC-8058-43E6-822A-6C0ADECC4A7B}"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DF2AECDC-8058-43E6-822A-6C0ADECC4A7B}"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r>
              <a:rPr kumimoji="1" lang="ja-JP" altLang="en-US" sz="1800" dirty="0" smtClean="0"/>
              <a:t>◎この事例で、間違った行為をした</a:t>
            </a:r>
            <a:r>
              <a:rPr kumimoji="1" lang="en-US" altLang="ja-JP" sz="1800" dirty="0" smtClean="0"/>
              <a:t>A</a:t>
            </a:r>
            <a:r>
              <a:rPr kumimoji="1" lang="ja-JP" altLang="en-US" sz="1800" dirty="0" smtClean="0"/>
              <a:t>君ですが、実は、「意地悪してやろう」とか、</a:t>
            </a:r>
            <a:r>
              <a:rPr kumimoji="1" lang="en-US" altLang="ja-JP" sz="1800" dirty="0" smtClean="0"/>
              <a:t>｢</a:t>
            </a:r>
            <a:r>
              <a:rPr kumimoji="1" lang="ja-JP" altLang="en-US" sz="1800" dirty="0" smtClean="0"/>
              <a:t>困らせてやろう</a:t>
            </a:r>
            <a:r>
              <a:rPr kumimoji="1" lang="en-US" altLang="ja-JP" sz="1800" dirty="0" smtClean="0"/>
              <a:t>｣</a:t>
            </a:r>
            <a:r>
              <a:rPr kumimoji="1" lang="ja-JP" altLang="en-US" sz="1800" dirty="0" smtClean="0"/>
              <a:t>とか、悪気はなかったと言います。</a:t>
            </a:r>
            <a:endParaRPr kumimoji="1" lang="en-US" altLang="ja-JP" sz="1800" dirty="0" smtClean="0"/>
          </a:p>
          <a:p>
            <a:endParaRPr lang="en-US" altLang="ja-JP" sz="1800" dirty="0" smtClean="0"/>
          </a:p>
          <a:p>
            <a:r>
              <a:rPr kumimoji="1" lang="ja-JP" altLang="en-US" sz="1800" dirty="0" smtClean="0"/>
              <a:t>◎しかし、ネット回線にその情報を載せることは、</a:t>
            </a:r>
            <a:r>
              <a:rPr kumimoji="1" lang="en-US" altLang="ja-JP" sz="1800" dirty="0" smtClean="0"/>
              <a:t>｢</a:t>
            </a:r>
            <a:r>
              <a:rPr kumimoji="1" lang="ja-JP" altLang="en-US" sz="1800" dirty="0" smtClean="0"/>
              <a:t>悪気はなかった</a:t>
            </a:r>
            <a:r>
              <a:rPr kumimoji="1" lang="en-US" altLang="ja-JP" sz="1800" dirty="0" smtClean="0"/>
              <a:t>｣</a:t>
            </a:r>
            <a:r>
              <a:rPr kumimoji="1" lang="ja-JP" altLang="en-US" sz="1800" dirty="0" smtClean="0"/>
              <a:t>で許されるのでしょうか？</a:t>
            </a:r>
            <a:endParaRPr kumimoji="1" lang="en-US" altLang="ja-JP" sz="1800" dirty="0" smtClean="0"/>
          </a:p>
        </p:txBody>
      </p:sp>
      <p:sp>
        <p:nvSpPr>
          <p:cNvPr id="4" name="スライド番号プレースホルダ 3"/>
          <p:cNvSpPr>
            <a:spLocks noGrp="1"/>
          </p:cNvSpPr>
          <p:nvPr>
            <p:ph type="sldNum" sz="quarter" idx="10"/>
          </p:nvPr>
        </p:nvSpPr>
        <p:spPr/>
        <p:txBody>
          <a:bodyPr/>
          <a:lstStyle/>
          <a:p>
            <a:fld id="{DF2AECDC-8058-43E6-822A-6C0ADECC4A7B}"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r>
              <a:rPr kumimoji="1" lang="ja-JP" altLang="en-US" sz="1800" dirty="0" smtClean="0"/>
              <a:t>◎</a:t>
            </a:r>
            <a:r>
              <a:rPr kumimoji="1" lang="en-US" altLang="ja-JP" sz="1800" dirty="0" smtClean="0"/>
              <a:t>A</a:t>
            </a:r>
            <a:r>
              <a:rPr kumimoji="1" lang="ja-JP" altLang="en-US" sz="1800" dirty="0" smtClean="0"/>
              <a:t>君は、友人の</a:t>
            </a:r>
            <a:r>
              <a:rPr kumimoji="1" lang="en-US" altLang="ja-JP" sz="1800" dirty="0" smtClean="0"/>
              <a:t>B</a:t>
            </a:r>
            <a:r>
              <a:rPr kumimoji="1" lang="ja-JP" altLang="en-US" sz="1800" dirty="0" smtClean="0"/>
              <a:t>君が居眠りして　よだれを垂らしている姿を</a:t>
            </a:r>
            <a:r>
              <a:rPr lang="ja-JP" altLang="en-US" sz="1800" dirty="0" smtClean="0"/>
              <a:t>自分のスマートフォンで</a:t>
            </a:r>
            <a:r>
              <a:rPr lang="en-US" altLang="ja-JP" sz="1800" dirty="0" smtClean="0"/>
              <a:t>B</a:t>
            </a:r>
            <a:r>
              <a:rPr lang="ja-JP" altLang="en-US" sz="1800" dirty="0" smtClean="0"/>
              <a:t>君に断り無く写真に撮りました。（これ自体</a:t>
            </a:r>
            <a:r>
              <a:rPr lang="en-US" altLang="ja-JP" sz="1800" dirty="0" smtClean="0"/>
              <a:t>｢</a:t>
            </a:r>
            <a:r>
              <a:rPr lang="ja-JP" altLang="en-US" sz="1800" dirty="0" smtClean="0"/>
              <a:t>盗撮</a:t>
            </a:r>
            <a:r>
              <a:rPr lang="en-US" altLang="ja-JP" sz="1800" dirty="0" smtClean="0"/>
              <a:t>｣</a:t>
            </a:r>
            <a:r>
              <a:rPr lang="ja-JP" altLang="en-US" sz="1800" dirty="0" smtClean="0"/>
              <a:t>という迷惑行為です）</a:t>
            </a:r>
            <a:endParaRPr lang="en-US" altLang="ja-JP" sz="1800" dirty="0" smtClean="0"/>
          </a:p>
          <a:p>
            <a:endParaRPr kumimoji="1" lang="en-US" altLang="ja-JP" sz="1800" dirty="0" smtClean="0"/>
          </a:p>
          <a:p>
            <a:r>
              <a:rPr lang="ja-JP" altLang="en-US" sz="1800" dirty="0" smtClean="0"/>
              <a:t>◎そして、４人の友人に「おもしろいぜ」と</a:t>
            </a:r>
            <a:r>
              <a:rPr lang="en-US" altLang="ja-JP" sz="1800" dirty="0" smtClean="0"/>
              <a:t>LINE</a:t>
            </a:r>
            <a:r>
              <a:rPr lang="ja-JP" altLang="en-US" sz="1800" dirty="0" smtClean="0"/>
              <a:t>で送りました。（</a:t>
            </a:r>
            <a:r>
              <a:rPr lang="en-US" altLang="ja-JP" sz="1800" dirty="0" smtClean="0"/>
              <a:t>A</a:t>
            </a:r>
            <a:r>
              <a:rPr lang="ja-JP" altLang="en-US" sz="1800" dirty="0" smtClean="0"/>
              <a:t>君は、</a:t>
            </a:r>
            <a:r>
              <a:rPr lang="en-US" altLang="ja-JP" sz="1800" dirty="0" smtClean="0"/>
              <a:t>｢4</a:t>
            </a:r>
            <a:r>
              <a:rPr lang="ja-JP" altLang="en-US" sz="1800" dirty="0" smtClean="0"/>
              <a:t>人にしか送っていない</a:t>
            </a:r>
            <a:r>
              <a:rPr lang="en-US" altLang="ja-JP" sz="1800" dirty="0" smtClean="0"/>
              <a:t>｣</a:t>
            </a:r>
            <a:r>
              <a:rPr lang="ja-JP" altLang="en-US" sz="1800" dirty="0" smtClean="0"/>
              <a:t>と言いますが、ネット回線は世界中につながっているので、拡散することになるのです）</a:t>
            </a:r>
            <a:endParaRPr lang="en-US" altLang="ja-JP" sz="1800" dirty="0" smtClean="0"/>
          </a:p>
          <a:p>
            <a:endParaRPr kumimoji="1" lang="en-US" altLang="ja-JP" sz="1800" dirty="0" smtClean="0"/>
          </a:p>
          <a:p>
            <a:r>
              <a:rPr lang="ja-JP" altLang="en-US" sz="1800" dirty="0" smtClean="0"/>
              <a:t>◎案の定、その４人の友人それぞれが、</a:t>
            </a:r>
            <a:r>
              <a:rPr lang="en-US" altLang="ja-JP" sz="1800" dirty="0" smtClean="0"/>
              <a:t>｢</a:t>
            </a:r>
            <a:r>
              <a:rPr lang="ja-JP" altLang="en-US" sz="1800" dirty="0" smtClean="0"/>
              <a:t>ウケ</a:t>
            </a:r>
            <a:r>
              <a:rPr lang="ja-JP" altLang="en-US" sz="1800" dirty="0" err="1" smtClean="0"/>
              <a:t>るぜ</a:t>
            </a:r>
            <a:r>
              <a:rPr lang="en-US" altLang="ja-JP" sz="1800" dirty="0" smtClean="0"/>
              <a:t>｣</a:t>
            </a:r>
            <a:r>
              <a:rPr lang="ja-JP" altLang="en-US" sz="1800" dirty="0" smtClean="0"/>
              <a:t>などと動画投稿サイトや、</a:t>
            </a:r>
            <a:r>
              <a:rPr lang="en-US" altLang="ja-JP" sz="1800" dirty="0" smtClean="0"/>
              <a:t>SNS</a:t>
            </a:r>
            <a:r>
              <a:rPr lang="ja-JP" altLang="en-US" sz="1800" dirty="0" err="1" smtClean="0"/>
              <a:t>で拡</a:t>
            </a:r>
            <a:r>
              <a:rPr lang="ja-JP" altLang="en-US" sz="1800" dirty="0" smtClean="0"/>
              <a:t>散させてしまいました。</a:t>
            </a:r>
            <a:endParaRPr kumimoji="1" lang="ja-JP" altLang="en-US" sz="1800" dirty="0"/>
          </a:p>
        </p:txBody>
      </p:sp>
      <p:sp>
        <p:nvSpPr>
          <p:cNvPr id="4" name="スライド番号プレースホルダ 3"/>
          <p:cNvSpPr>
            <a:spLocks noGrp="1"/>
          </p:cNvSpPr>
          <p:nvPr>
            <p:ph type="sldNum" sz="quarter" idx="10"/>
          </p:nvPr>
        </p:nvSpPr>
        <p:spPr/>
        <p:txBody>
          <a:bodyPr/>
          <a:lstStyle/>
          <a:p>
            <a:fld id="{DF2AECDC-8058-43E6-822A-6C0ADECC4A7B}"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r>
              <a:rPr kumimoji="1" lang="ja-JP" altLang="en-US" sz="2000" dirty="0" smtClean="0"/>
              <a:t>◎　スライド読み上げ</a:t>
            </a:r>
            <a:endParaRPr kumimoji="1" lang="ja-JP" altLang="en-US" sz="2000" dirty="0"/>
          </a:p>
        </p:txBody>
      </p:sp>
      <p:sp>
        <p:nvSpPr>
          <p:cNvPr id="4" name="スライド番号プレースホルダ 3"/>
          <p:cNvSpPr>
            <a:spLocks noGrp="1"/>
          </p:cNvSpPr>
          <p:nvPr>
            <p:ph type="sldNum" sz="quarter" idx="10"/>
          </p:nvPr>
        </p:nvSpPr>
        <p:spPr/>
        <p:txBody>
          <a:bodyPr/>
          <a:lstStyle/>
          <a:p>
            <a:fld id="{DF2AECDC-8058-43E6-822A-6C0ADECC4A7B}"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Autofit/>
          </a:bodyPr>
          <a:lstStyle/>
          <a:p>
            <a:r>
              <a:rPr kumimoji="1" lang="ja-JP" altLang="en-US" sz="1600" dirty="0" smtClean="0"/>
              <a:t>◎世界中に拡散してしまった不適切画像･動画の一部を紹介します。</a:t>
            </a:r>
            <a:endParaRPr kumimoji="1" lang="en-US" altLang="ja-JP" sz="1600" dirty="0" smtClean="0"/>
          </a:p>
          <a:p>
            <a:r>
              <a:rPr kumimoji="1" lang="ja-JP" altLang="en-US" sz="1600" dirty="0" smtClean="0"/>
              <a:t>◎この女子高校生は、自宅で飲酒した様子を</a:t>
            </a:r>
            <a:r>
              <a:rPr kumimoji="1" lang="en-US" altLang="ja-JP" sz="1600" dirty="0" smtClean="0"/>
              <a:t>Twitter</a:t>
            </a:r>
            <a:r>
              <a:rPr kumimoji="1" lang="ja-JP" altLang="en-US" sz="1600" dirty="0" smtClean="0"/>
              <a:t>に上げました。しかし、写真を見た友人たちがたちまち</a:t>
            </a:r>
            <a:r>
              <a:rPr kumimoji="1" lang="en-US" altLang="ja-JP" sz="1600" dirty="0" smtClean="0"/>
              <a:t>｢</a:t>
            </a:r>
            <a:r>
              <a:rPr kumimoji="1" lang="ja-JP" altLang="en-US" sz="1600" dirty="0" smtClean="0"/>
              <a:t>拡散</a:t>
            </a:r>
            <a:r>
              <a:rPr kumimoji="1" lang="en-US" altLang="ja-JP" sz="1600" dirty="0" smtClean="0"/>
              <a:t>｣</a:t>
            </a:r>
            <a:r>
              <a:rPr kumimoji="1" lang="ja-JP" altLang="en-US" sz="1600" dirty="0" smtClean="0"/>
              <a:t>させました。</a:t>
            </a:r>
            <a:endParaRPr kumimoji="1" lang="en-US" altLang="ja-JP" sz="1600" dirty="0" smtClean="0"/>
          </a:p>
          <a:p>
            <a:r>
              <a:rPr kumimoji="1" lang="ja-JP" altLang="en-US" sz="1600" dirty="0" smtClean="0"/>
              <a:t>◎学校で授業をサボってトイレで喫煙している中学生も、同様のルートで写真がネット上に拡散しました。</a:t>
            </a:r>
            <a:endParaRPr kumimoji="1" lang="en-US" altLang="ja-JP" sz="1600" dirty="0" smtClean="0"/>
          </a:p>
          <a:p>
            <a:r>
              <a:rPr lang="ja-JP" altLang="en-US" sz="1600" dirty="0" smtClean="0"/>
              <a:t>◎バイト先で廃棄するバンズに寝転んだり、牛丼屋で七味唐辛子を鼻につっこんでいる写真を投稿するなどしています。</a:t>
            </a:r>
            <a:endParaRPr lang="en-US" altLang="ja-JP" sz="1600" dirty="0" smtClean="0"/>
          </a:p>
          <a:p>
            <a:endParaRPr kumimoji="1" lang="en-US" altLang="ja-JP" sz="1600" dirty="0" smtClean="0"/>
          </a:p>
          <a:p>
            <a:r>
              <a:rPr lang="ja-JP" altLang="en-US" sz="1600" dirty="0" smtClean="0"/>
              <a:t>◎最近では暴行･傷害の現場を動画撮影し、仲間内で共有していたところ、何者かがネットの投稿サイトに投稿し、あっという間に拡散しました。</a:t>
            </a:r>
            <a:endParaRPr lang="en-US" altLang="ja-JP" sz="1600" dirty="0" smtClean="0"/>
          </a:p>
          <a:p>
            <a:r>
              <a:rPr kumimoji="1" lang="ja-JP" altLang="en-US" sz="1600" dirty="0" smtClean="0"/>
              <a:t>◎コンビニでアイスケース寝転ぶ迷惑行為の動画も、ネット上では大炎上しています。（家族や、友人、出身学校名まで誹謗中傷の的になっています）</a:t>
            </a:r>
            <a:endParaRPr kumimoji="1" lang="ja-JP" altLang="en-US" sz="1600" dirty="0"/>
          </a:p>
        </p:txBody>
      </p:sp>
      <p:sp>
        <p:nvSpPr>
          <p:cNvPr id="4" name="スライド番号プレースホルダ 3"/>
          <p:cNvSpPr>
            <a:spLocks noGrp="1"/>
          </p:cNvSpPr>
          <p:nvPr>
            <p:ph type="sldNum" sz="quarter" idx="10"/>
          </p:nvPr>
        </p:nvSpPr>
        <p:spPr/>
        <p:txBody>
          <a:bodyPr/>
          <a:lstStyle/>
          <a:p>
            <a:fld id="{D784A125-53D5-4CC7-A04E-28E7AB9D06DB}"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r>
              <a:rPr kumimoji="1" lang="ja-JP" altLang="en-US" sz="2000" dirty="0" smtClean="0"/>
              <a:t>◎バカッターで、不適切な写真や情報をネット上に流すことも悪いですが、</a:t>
            </a:r>
            <a:endParaRPr kumimoji="1" lang="en-US" altLang="ja-JP" sz="2000" dirty="0" smtClean="0"/>
          </a:p>
          <a:p>
            <a:endParaRPr lang="en-US" altLang="ja-JP" sz="2000" dirty="0"/>
          </a:p>
          <a:p>
            <a:r>
              <a:rPr kumimoji="1" lang="ja-JP" altLang="en-US" sz="2000" dirty="0" smtClean="0"/>
              <a:t>◎それを執拗に叩いて、さらし者にし、その親族や職場、学校にまでバッシングすることは、ネット上で</a:t>
            </a:r>
            <a:r>
              <a:rPr lang="ja-JP" altLang="en-US" sz="2000" dirty="0"/>
              <a:t>起きて</a:t>
            </a:r>
            <a:r>
              <a:rPr lang="ja-JP" altLang="en-US" sz="2000" dirty="0" smtClean="0"/>
              <a:t>いる事実上の</a:t>
            </a:r>
            <a:r>
              <a:rPr kumimoji="1" lang="en-US" altLang="ja-JP" sz="2000" dirty="0" smtClean="0"/>
              <a:t>｢</a:t>
            </a:r>
            <a:r>
              <a:rPr kumimoji="1" lang="ja-JP" altLang="en-US" sz="2000" dirty="0" smtClean="0"/>
              <a:t>集団リンチ</a:t>
            </a:r>
            <a:r>
              <a:rPr kumimoji="1" lang="en-US" altLang="ja-JP" sz="2000" dirty="0" smtClean="0"/>
              <a:t>｣</a:t>
            </a:r>
            <a:r>
              <a:rPr kumimoji="1" lang="ja-JP" altLang="en-US" sz="2000" dirty="0" smtClean="0"/>
              <a:t>です。これを炎上といいます。</a:t>
            </a:r>
            <a:endParaRPr kumimoji="1" lang="en-US" altLang="ja-JP" sz="2000" dirty="0" smtClean="0"/>
          </a:p>
          <a:p>
            <a:endParaRPr lang="en-US" altLang="ja-JP" sz="2000" dirty="0" smtClean="0"/>
          </a:p>
          <a:p>
            <a:r>
              <a:rPr kumimoji="1" lang="ja-JP" altLang="en-US" sz="2000" dirty="0" smtClean="0"/>
              <a:t>◎</a:t>
            </a:r>
            <a:r>
              <a:rPr kumimoji="1" lang="en-US" altLang="ja-JP" sz="2000" dirty="0" smtClean="0"/>
              <a:t>｢</a:t>
            </a:r>
            <a:r>
              <a:rPr kumimoji="1" lang="ja-JP" altLang="en-US" sz="2000" dirty="0" smtClean="0"/>
              <a:t>楽しく</a:t>
            </a:r>
            <a:r>
              <a:rPr kumimoji="1" lang="en-US" altLang="ja-JP" sz="2000" dirty="0" smtClean="0"/>
              <a:t>｣｢</a:t>
            </a:r>
            <a:r>
              <a:rPr kumimoji="1" lang="ja-JP" altLang="en-US" sz="2000" dirty="0" smtClean="0"/>
              <a:t>安全に</a:t>
            </a:r>
            <a:r>
              <a:rPr kumimoji="1" lang="en-US" altLang="ja-JP" sz="2000" dirty="0" smtClean="0"/>
              <a:t>｣｢</a:t>
            </a:r>
            <a:r>
              <a:rPr kumimoji="1" lang="ja-JP" altLang="en-US" sz="2000" dirty="0" smtClean="0"/>
              <a:t>快適に</a:t>
            </a:r>
            <a:r>
              <a:rPr kumimoji="1" lang="en-US" altLang="ja-JP" sz="2000" dirty="0" smtClean="0"/>
              <a:t>｣SNS</a:t>
            </a:r>
            <a:r>
              <a:rPr kumimoji="1" lang="ja-JP" altLang="en-US" sz="2000" dirty="0" smtClean="0"/>
              <a:t>を使うには、炎上する可能性を知り、そのような使い方を絶対にしない</a:t>
            </a:r>
            <a:r>
              <a:rPr kumimoji="1" lang="en-US" altLang="ja-JP" sz="2000" dirty="0" smtClean="0"/>
              <a:t>｢</a:t>
            </a:r>
            <a:r>
              <a:rPr kumimoji="1" lang="ja-JP" altLang="en-US" sz="2000" dirty="0" smtClean="0"/>
              <a:t>危険回避能力</a:t>
            </a:r>
            <a:r>
              <a:rPr kumimoji="1" lang="en-US" altLang="ja-JP" sz="2000" dirty="0" smtClean="0"/>
              <a:t>｣</a:t>
            </a:r>
            <a:r>
              <a:rPr kumimoji="1" lang="ja-JP" altLang="en-US" sz="2000" dirty="0" smtClean="0"/>
              <a:t>が必要です。</a:t>
            </a:r>
            <a:endParaRPr kumimoji="1" lang="ja-JP" altLang="en-US" sz="2000" dirty="0"/>
          </a:p>
        </p:txBody>
      </p:sp>
      <p:sp>
        <p:nvSpPr>
          <p:cNvPr id="4" name="スライド番号プレースホルダ 3"/>
          <p:cNvSpPr>
            <a:spLocks noGrp="1"/>
          </p:cNvSpPr>
          <p:nvPr>
            <p:ph type="sldNum" sz="quarter" idx="10"/>
          </p:nvPr>
        </p:nvSpPr>
        <p:spPr/>
        <p:txBody>
          <a:bodyPr/>
          <a:lstStyle/>
          <a:p>
            <a:fld id="{B2E56A1D-02F2-4EFC-8550-E6442B76B2EC}"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57550" y="514350"/>
            <a:ext cx="3430588" cy="2571750"/>
          </a:xfrm>
        </p:spPr>
      </p:sp>
      <p:sp>
        <p:nvSpPr>
          <p:cNvPr id="3" name="ノート プレースホルダ 2"/>
          <p:cNvSpPr>
            <a:spLocks noGrp="1"/>
          </p:cNvSpPr>
          <p:nvPr>
            <p:ph type="body" idx="1"/>
          </p:nvPr>
        </p:nvSpPr>
        <p:spPr/>
        <p:txBody>
          <a:bodyPr>
            <a:normAutofit/>
          </a:bodyPr>
          <a:lstStyle/>
          <a:p>
            <a:r>
              <a:rPr kumimoji="1" lang="ja-JP" altLang="en-US" sz="2000" dirty="0" smtClean="0"/>
              <a:t>◎　スライド読み上げ</a:t>
            </a:r>
            <a:endParaRPr kumimoji="1" lang="ja-JP" altLang="en-US" sz="2000" dirty="0"/>
          </a:p>
        </p:txBody>
      </p:sp>
      <p:sp>
        <p:nvSpPr>
          <p:cNvPr id="4" name="スライド番号プレースホルダ 3"/>
          <p:cNvSpPr>
            <a:spLocks noGrp="1"/>
          </p:cNvSpPr>
          <p:nvPr>
            <p:ph type="sldNum" sz="quarter" idx="10"/>
          </p:nvPr>
        </p:nvSpPr>
        <p:spPr/>
        <p:txBody>
          <a:bodyPr/>
          <a:lstStyle/>
          <a:p>
            <a:fld id="{B2E56A1D-02F2-4EFC-8550-E6442B76B2EC}"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165619F-45EA-4AA1-8E48-66470B992F2B}" type="datetimeFigureOut">
              <a:rPr kumimoji="1" lang="ja-JP" altLang="en-US" smtClean="0"/>
              <a:pPr/>
              <a:t>2017/8/22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71869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65619F-45EA-4AA1-8E48-66470B992F2B}" type="datetimeFigureOut">
              <a:rPr kumimoji="1" lang="ja-JP" altLang="en-US" smtClean="0"/>
              <a:pPr/>
              <a:t>2017/8/22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412316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65619F-45EA-4AA1-8E48-66470B992F2B}" type="datetimeFigureOut">
              <a:rPr kumimoji="1" lang="ja-JP" altLang="en-US" smtClean="0"/>
              <a:pPr/>
              <a:t>2017/8/22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141348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65619F-45EA-4AA1-8E48-66470B992F2B}" type="datetimeFigureOut">
              <a:rPr kumimoji="1" lang="ja-JP" altLang="en-US" smtClean="0"/>
              <a:pPr/>
              <a:t>2017/8/22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152872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7" y="1709738"/>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165619F-45EA-4AA1-8E48-66470B992F2B}" type="datetimeFigureOut">
              <a:rPr kumimoji="1" lang="ja-JP" altLang="en-US" smtClean="0"/>
              <a:pPr/>
              <a:t>2017/8/22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170731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165619F-45EA-4AA1-8E48-66470B992F2B}" type="datetimeFigureOut">
              <a:rPr kumimoji="1" lang="ja-JP" altLang="en-US" smtClean="0"/>
              <a:pPr/>
              <a:t>2017/8/22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353114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165619F-45EA-4AA1-8E48-66470B992F2B}" type="datetimeFigureOut">
              <a:rPr kumimoji="1" lang="ja-JP" altLang="en-US" smtClean="0"/>
              <a:pPr/>
              <a:t>2017/8/22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2254865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165619F-45EA-4AA1-8E48-66470B992F2B}" type="datetimeFigureOut">
              <a:rPr kumimoji="1" lang="ja-JP" altLang="en-US" smtClean="0"/>
              <a:pPr/>
              <a:t>2017/8/22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319282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165619F-45EA-4AA1-8E48-66470B992F2B}" type="datetimeFigureOut">
              <a:rPr kumimoji="1" lang="ja-JP" altLang="en-US" smtClean="0"/>
              <a:pPr/>
              <a:t>2017/8/22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424663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165619F-45EA-4AA1-8E48-66470B992F2B}" type="datetimeFigureOut">
              <a:rPr kumimoji="1" lang="ja-JP" altLang="en-US" smtClean="0"/>
              <a:pPr/>
              <a:t>2017/8/22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266081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165619F-45EA-4AA1-8E48-66470B992F2B}" type="datetimeFigureOut">
              <a:rPr kumimoji="1" lang="ja-JP" altLang="en-US" smtClean="0"/>
              <a:pPr/>
              <a:t>2017/8/22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1635819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5619F-45EA-4AA1-8E48-66470B992F2B}" type="datetimeFigureOut">
              <a:rPr kumimoji="1" lang="ja-JP" altLang="en-US" smtClean="0"/>
              <a:pPr/>
              <a:t>2017/8/22</a:t>
            </a:fld>
            <a:endParaRPr kumimoji="1" lang="ja-JP" alt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20255-E80E-46AB-BCD0-035F76C5BE62}" type="slidenum">
              <a:rPr kumimoji="1" lang="ja-JP" altLang="en-US" smtClean="0"/>
              <a:pPr/>
              <a:t>‹#›</a:t>
            </a:fld>
            <a:endParaRPr kumimoji="1" lang="ja-JP" altLang="en-US" dirty="0"/>
          </a:p>
        </p:txBody>
      </p:sp>
    </p:spTree>
    <p:extLst>
      <p:ext uri="{BB962C8B-B14F-4D97-AF65-F5344CB8AC3E}">
        <p14:creationId xmlns:p14="http://schemas.microsoft.com/office/powerpoint/2010/main" val="2173637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図 3" descr="ANI_037.GIF"/>
          <p:cNvPicPr>
            <a:picLocks noChangeAspect="1"/>
          </p:cNvPicPr>
          <p:nvPr/>
        </p:nvPicPr>
        <p:blipFill>
          <a:blip r:embed="rId3" cstate="print"/>
          <a:stretch>
            <a:fillRect/>
          </a:stretch>
        </p:blipFill>
        <p:spPr>
          <a:xfrm>
            <a:off x="3239589" y="1541859"/>
            <a:ext cx="2325188" cy="2246368"/>
          </a:xfrm>
          <a:prstGeom prst="rect">
            <a:avLst/>
          </a:prstGeom>
        </p:spPr>
      </p:pic>
      <p:sp>
        <p:nvSpPr>
          <p:cNvPr id="33" name="テキスト ボックス 32"/>
          <p:cNvSpPr txBox="1"/>
          <p:nvPr/>
        </p:nvSpPr>
        <p:spPr>
          <a:xfrm>
            <a:off x="0" y="681663"/>
            <a:ext cx="9143999" cy="707886"/>
          </a:xfrm>
          <a:prstGeom prst="rect">
            <a:avLst/>
          </a:prstGeom>
          <a:noFill/>
        </p:spPr>
        <p:txBody>
          <a:bodyPr wrap="square" rtlCol="0" anchor="ctr">
            <a:spAutoFit/>
          </a:bodyPr>
          <a:lstStyle/>
          <a:p>
            <a:pPr algn="ctr"/>
            <a:r>
              <a:rPr lang="ja-JP" altLang="en-US" sz="4000" u="sng" dirty="0" smtClean="0">
                <a:solidFill>
                  <a:schemeClr val="bg1"/>
                </a:solidFill>
              </a:rPr>
              <a:t>その画像・動画、ネットに載せて大丈夫？</a:t>
            </a:r>
            <a:endParaRPr kumimoji="1" lang="ja-JP" altLang="en-US" sz="4800" u="sng" dirty="0">
              <a:solidFill>
                <a:srgbClr val="FFFF00"/>
              </a:solidFill>
            </a:endParaRPr>
          </a:p>
        </p:txBody>
      </p:sp>
      <p:sp>
        <p:nvSpPr>
          <p:cNvPr id="5" name="テキスト ボックス 4"/>
          <p:cNvSpPr txBox="1"/>
          <p:nvPr/>
        </p:nvSpPr>
        <p:spPr>
          <a:xfrm>
            <a:off x="0" y="4497013"/>
            <a:ext cx="8852377" cy="1200329"/>
          </a:xfrm>
          <a:prstGeom prst="rect">
            <a:avLst/>
          </a:prstGeom>
          <a:noFill/>
        </p:spPr>
        <p:txBody>
          <a:bodyPr wrap="square" rtlCol="0" anchor="ctr">
            <a:spAutoFit/>
          </a:bodyPr>
          <a:lstStyle/>
          <a:p>
            <a:r>
              <a:rPr lang="ja-JP" altLang="en-US" sz="2400" dirty="0" smtClean="0">
                <a:solidFill>
                  <a:schemeClr val="bg1"/>
                </a:solidFill>
              </a:rPr>
              <a:t>　　　　　　　  ■インターネット</a:t>
            </a:r>
            <a:r>
              <a:rPr kumimoji="1" lang="ja-JP" altLang="en-US" sz="2400" dirty="0" smtClean="0">
                <a:solidFill>
                  <a:schemeClr val="bg1"/>
                </a:solidFill>
              </a:rPr>
              <a:t>は、</a:t>
            </a:r>
            <a:r>
              <a:rPr lang="ja-JP" altLang="en-US" sz="2400" dirty="0" smtClean="0">
                <a:solidFill>
                  <a:schemeClr val="bg1"/>
                </a:solidFill>
              </a:rPr>
              <a:t>世界中につながっています</a:t>
            </a:r>
            <a:endParaRPr lang="en-US" altLang="ja-JP" sz="2400" dirty="0" smtClean="0">
              <a:solidFill>
                <a:schemeClr val="bg1"/>
              </a:solidFill>
            </a:endParaRPr>
          </a:p>
          <a:p>
            <a:r>
              <a:rPr lang="ja-JP" altLang="en-US" sz="2400" dirty="0" smtClean="0">
                <a:solidFill>
                  <a:schemeClr val="bg1"/>
                </a:solidFill>
              </a:rPr>
              <a:t>　　　　　　　  ■</a:t>
            </a:r>
            <a:r>
              <a:rPr kumimoji="1" lang="ja-JP" altLang="en-US" sz="2400" dirty="0" smtClean="0">
                <a:solidFill>
                  <a:schemeClr val="bg1"/>
                </a:solidFill>
              </a:rPr>
              <a:t>悪意を発信すれば、悪意が返ってきます</a:t>
            </a:r>
            <a:endParaRPr kumimoji="1" lang="en-US" altLang="ja-JP" sz="2400" dirty="0" smtClean="0">
              <a:solidFill>
                <a:schemeClr val="bg1"/>
              </a:solidFill>
            </a:endParaRPr>
          </a:p>
          <a:p>
            <a:r>
              <a:rPr lang="ja-JP" altLang="en-US" sz="2400" dirty="0" smtClean="0">
                <a:solidFill>
                  <a:schemeClr val="bg1"/>
                </a:solidFill>
              </a:rPr>
              <a:t>　　　　　　　  ■善意の発信を多くすれば、炎上はなくなります</a:t>
            </a:r>
            <a:endParaRPr kumimoji="1" lang="ja-JP" altLang="en-US" sz="2400" dirty="0">
              <a:solidFill>
                <a:schemeClr val="bg1"/>
              </a:solidFill>
            </a:endParaRPr>
          </a:p>
        </p:txBody>
      </p:sp>
      <p:sp>
        <p:nvSpPr>
          <p:cNvPr id="6" name="テキスト ボックス 5"/>
          <p:cNvSpPr txBox="1"/>
          <p:nvPr/>
        </p:nvSpPr>
        <p:spPr>
          <a:xfrm>
            <a:off x="0" y="3855850"/>
            <a:ext cx="9144000" cy="523220"/>
          </a:xfrm>
          <a:prstGeom prst="rect">
            <a:avLst/>
          </a:prstGeom>
          <a:noFill/>
        </p:spPr>
        <p:txBody>
          <a:bodyPr wrap="square" rtlCol="0" anchor="ctr">
            <a:spAutoFit/>
          </a:bodyPr>
          <a:lstStyle/>
          <a:p>
            <a:pPr algn="ctr"/>
            <a:r>
              <a:rPr kumimoji="1" lang="en-US" altLang="ja-JP" sz="2800" dirty="0" smtClean="0">
                <a:solidFill>
                  <a:srgbClr val="FFFF00"/>
                </a:solidFill>
              </a:rPr>
              <a:t>｢</a:t>
            </a:r>
            <a:r>
              <a:rPr lang="ja-JP" altLang="en-US" sz="2800" dirty="0" smtClean="0">
                <a:solidFill>
                  <a:srgbClr val="FFFF00"/>
                </a:solidFill>
              </a:rPr>
              <a:t>　炎上する画像・動画、しない画像・動画　」</a:t>
            </a:r>
            <a:endParaRPr kumimoji="1" lang="ja-JP" altLang="en-US" sz="2800" dirty="0">
              <a:solidFill>
                <a:srgbClr val="FFFF00"/>
              </a:solidFill>
            </a:endParaRPr>
          </a:p>
        </p:txBody>
      </p:sp>
      <p:sp>
        <p:nvSpPr>
          <p:cNvPr id="7" name="テキスト ボックス 6"/>
          <p:cNvSpPr txBox="1"/>
          <p:nvPr/>
        </p:nvSpPr>
        <p:spPr>
          <a:xfrm>
            <a:off x="5843337" y="6148139"/>
            <a:ext cx="3026343" cy="461665"/>
          </a:xfrm>
          <a:prstGeom prst="rect">
            <a:avLst/>
          </a:prstGeom>
          <a:noFill/>
        </p:spPr>
        <p:txBody>
          <a:bodyPr wrap="square" rtlCol="0" anchor="ctr">
            <a:spAutoFit/>
          </a:bodyPr>
          <a:lstStyle/>
          <a:p>
            <a:pPr algn="ctr"/>
            <a:r>
              <a:rPr lang="ja-JP" altLang="en-US" sz="2400" dirty="0" smtClean="0">
                <a:solidFill>
                  <a:schemeClr val="bg1"/>
                </a:solidFill>
              </a:rPr>
              <a:t>沖縄県教育委員会</a:t>
            </a:r>
            <a:endParaRPr kumimoji="1" lang="ja-JP" altLang="en-US" sz="2400" dirty="0">
              <a:solidFill>
                <a:srgbClr val="FFFF00"/>
              </a:solidFill>
            </a:endParaRPr>
          </a:p>
        </p:txBody>
      </p:sp>
    </p:spTree>
    <p:extLst>
      <p:ext uri="{BB962C8B-B14F-4D97-AF65-F5344CB8AC3E}">
        <p14:creationId xmlns:p14="http://schemas.microsoft.com/office/powerpoint/2010/main" val="298992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258422" y="534967"/>
            <a:ext cx="8574907" cy="1569660"/>
          </a:xfrm>
          <a:prstGeom prst="rect">
            <a:avLst/>
          </a:prstGeom>
          <a:noFill/>
        </p:spPr>
        <p:txBody>
          <a:bodyPr wrap="square" rtlCol="0">
            <a:spAutoFit/>
          </a:bodyPr>
          <a:lstStyle/>
          <a:p>
            <a:pPr algn="ctr"/>
            <a:r>
              <a:rPr lang="ja-JP" altLang="en-US" sz="3600" dirty="0" smtClean="0">
                <a:solidFill>
                  <a:schemeClr val="bg1"/>
                </a:solidFill>
                <a:latin typeface="ＤＦ平成明朝体W7" pitchFamily="17" charset="-128"/>
                <a:ea typeface="ＤＦ平成明朝体W7" pitchFamily="17" charset="-128"/>
              </a:rPr>
              <a:t>ネットで困らないための</a:t>
            </a:r>
            <a:endParaRPr lang="en-US" altLang="ja-JP" sz="3600" dirty="0" smtClean="0">
              <a:solidFill>
                <a:schemeClr val="bg1"/>
              </a:solidFill>
              <a:latin typeface="ＤＦ平成明朝体W7" pitchFamily="17" charset="-128"/>
              <a:ea typeface="ＤＦ平成明朝体W7" pitchFamily="17" charset="-128"/>
            </a:endParaRPr>
          </a:p>
          <a:p>
            <a:pPr algn="ctr"/>
            <a:endParaRPr kumimoji="1" lang="en-US" altLang="ja-JP" sz="1600" dirty="0" smtClean="0">
              <a:solidFill>
                <a:schemeClr val="bg1"/>
              </a:solidFill>
              <a:latin typeface="ＤＦ平成明朝体W7" pitchFamily="17" charset="-128"/>
              <a:ea typeface="ＤＦ平成明朝体W7" pitchFamily="17" charset="-128"/>
            </a:endParaRPr>
          </a:p>
          <a:p>
            <a:pPr algn="ctr"/>
            <a:r>
              <a:rPr lang="en-US" altLang="ja-JP" sz="4400" dirty="0" smtClean="0">
                <a:solidFill>
                  <a:srgbClr val="FFFF00"/>
                </a:solidFill>
                <a:latin typeface="ＤＦ平成明朝体W7" pitchFamily="17" charset="-128"/>
                <a:ea typeface="ＤＦ平成明朝体W7" pitchFamily="17" charset="-128"/>
              </a:rPr>
              <a:t>｢</a:t>
            </a:r>
            <a:r>
              <a:rPr lang="ja-JP" altLang="en-US" sz="4400" dirty="0" smtClean="0">
                <a:solidFill>
                  <a:srgbClr val="FFFF00"/>
                </a:solidFill>
                <a:latin typeface="ＤＦ平成明朝体W7" pitchFamily="17" charset="-128"/>
                <a:ea typeface="ＤＦ平成明朝体W7" pitchFamily="17" charset="-128"/>
              </a:rPr>
              <a:t>送信</a:t>
            </a:r>
            <a:r>
              <a:rPr lang="en-US" altLang="ja-JP" sz="4400" dirty="0" smtClean="0">
                <a:solidFill>
                  <a:srgbClr val="FFFF00"/>
                </a:solidFill>
                <a:latin typeface="ＤＦ平成明朝体W7" pitchFamily="17" charset="-128"/>
                <a:ea typeface="ＤＦ平成明朝体W7" pitchFamily="17" charset="-128"/>
              </a:rPr>
              <a:t>｣</a:t>
            </a:r>
            <a:r>
              <a:rPr lang="ja-JP" altLang="en-US" sz="4400" dirty="0" smtClean="0">
                <a:solidFill>
                  <a:srgbClr val="FFFF00"/>
                </a:solidFill>
                <a:latin typeface="ＤＦ平成明朝体W7" pitchFamily="17" charset="-128"/>
                <a:ea typeface="ＤＦ平成明朝体W7" pitchFamily="17" charset="-128"/>
              </a:rPr>
              <a:t>前に</a:t>
            </a:r>
            <a:r>
              <a:rPr lang="en-US" altLang="ja-JP" sz="4400" dirty="0" smtClean="0">
                <a:solidFill>
                  <a:srgbClr val="FFFF00"/>
                </a:solidFill>
                <a:latin typeface="ＤＦ平成明朝体W7" pitchFamily="17" charset="-128"/>
                <a:ea typeface="ＤＦ平成明朝体W7" pitchFamily="17" charset="-128"/>
              </a:rPr>
              <a:t>｢</a:t>
            </a:r>
            <a:r>
              <a:rPr lang="ja-JP" altLang="en-US" sz="4400" dirty="0" smtClean="0">
                <a:solidFill>
                  <a:srgbClr val="FFFF00"/>
                </a:solidFill>
                <a:latin typeface="ＤＦ平成明朝体W7" pitchFamily="17" charset="-128"/>
                <a:ea typeface="ＤＦ平成明朝体W7" pitchFamily="17" charset="-128"/>
              </a:rPr>
              <a:t>ちょっと待った</a:t>
            </a:r>
            <a:r>
              <a:rPr lang="en-US" altLang="ja-JP" sz="4400" dirty="0" smtClean="0">
                <a:solidFill>
                  <a:srgbClr val="FFFF00"/>
                </a:solidFill>
                <a:latin typeface="ＤＦ平成明朝体W7" pitchFamily="17" charset="-128"/>
                <a:ea typeface="ＤＦ平成明朝体W7" pitchFamily="17" charset="-128"/>
              </a:rPr>
              <a:t>｣</a:t>
            </a:r>
            <a:r>
              <a:rPr lang="ja-JP" altLang="en-US" sz="4400" dirty="0" smtClean="0">
                <a:solidFill>
                  <a:srgbClr val="FFFF00"/>
                </a:solidFill>
                <a:latin typeface="ＤＦ平成明朝体W7" pitchFamily="17" charset="-128"/>
                <a:ea typeface="ＤＦ平成明朝体W7" pitchFamily="17" charset="-128"/>
              </a:rPr>
              <a:t>！</a:t>
            </a:r>
            <a:endParaRPr kumimoji="1" lang="ja-JP" altLang="en-US" sz="4400" dirty="0">
              <a:solidFill>
                <a:srgbClr val="FFFF00"/>
              </a:solidFill>
              <a:latin typeface="ＤＦ平成明朝体W7" pitchFamily="17" charset="-128"/>
              <a:ea typeface="ＤＦ平成明朝体W7" pitchFamily="17" charset="-128"/>
            </a:endParaRPr>
          </a:p>
        </p:txBody>
      </p:sp>
      <p:sp>
        <p:nvSpPr>
          <p:cNvPr id="7" name="テキスト ボックス 6"/>
          <p:cNvSpPr txBox="1"/>
          <p:nvPr/>
        </p:nvSpPr>
        <p:spPr>
          <a:xfrm>
            <a:off x="0" y="2638077"/>
            <a:ext cx="9144000" cy="4031873"/>
          </a:xfrm>
          <a:prstGeom prst="rect">
            <a:avLst/>
          </a:prstGeom>
          <a:noFill/>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4000" dirty="0" smtClean="0">
                <a:solidFill>
                  <a:schemeClr val="bg1"/>
                </a:solidFill>
                <a:latin typeface="ＤＦ平成明朝体W7" pitchFamily="17" charset="-128"/>
                <a:ea typeface="ＤＦ平成明朝体W7" pitchFamily="17" charset="-128"/>
              </a:rPr>
              <a:t>あなたの</a:t>
            </a:r>
            <a:r>
              <a:rPr lang="ja-JP" altLang="en-US" sz="4000" dirty="0" smtClean="0">
                <a:solidFill>
                  <a:srgbClr val="FFFF00"/>
                </a:solidFill>
                <a:latin typeface="ＤＦ平成明朝体W7" pitchFamily="17" charset="-128"/>
                <a:ea typeface="ＤＦ平成明朝体W7" pitchFamily="17" charset="-128"/>
              </a:rPr>
              <a:t>家の玄関先</a:t>
            </a:r>
            <a:r>
              <a:rPr lang="ja-JP" altLang="en-US" sz="4000" dirty="0" smtClean="0">
                <a:solidFill>
                  <a:schemeClr val="bg1"/>
                </a:solidFill>
                <a:latin typeface="ＤＦ平成明朝体W7" pitchFamily="17" charset="-128"/>
                <a:ea typeface="ＤＦ平成明朝体W7" pitchFamily="17" charset="-128"/>
              </a:rPr>
              <a:t>や</a:t>
            </a:r>
            <a:r>
              <a:rPr lang="ja-JP" altLang="en-US" sz="4000" dirty="0" smtClean="0">
                <a:solidFill>
                  <a:srgbClr val="FFFF00"/>
                </a:solidFill>
                <a:latin typeface="ＤＦ平成明朝体W7" pitchFamily="17" charset="-128"/>
                <a:ea typeface="ＤＦ平成明朝体W7" pitchFamily="17" charset="-128"/>
              </a:rPr>
              <a:t>学校の教室前</a:t>
            </a:r>
            <a:r>
              <a:rPr kumimoji="1" lang="ja-JP" altLang="en-US" sz="4000" dirty="0" smtClean="0">
                <a:solidFill>
                  <a:schemeClr val="bg1"/>
                </a:solidFill>
                <a:latin typeface="ＤＦ平成明朝体W7" pitchFamily="17" charset="-128"/>
                <a:ea typeface="ＤＦ平成明朝体W7" pitchFamily="17" charset="-128"/>
              </a:rPr>
              <a:t>に貼り付けたらどうなるか</a:t>
            </a:r>
            <a:r>
              <a:rPr lang="ja-JP" altLang="en-US" sz="4000" dirty="0">
                <a:solidFill>
                  <a:schemeClr val="bg1"/>
                </a:solidFill>
                <a:latin typeface="ＤＦ平成明朝体W7" pitchFamily="17" charset="-128"/>
                <a:ea typeface="ＤＦ平成明朝体W7" pitchFamily="17" charset="-128"/>
              </a:rPr>
              <a:t>、</a:t>
            </a:r>
            <a:r>
              <a:rPr kumimoji="1" lang="ja-JP" altLang="en-US" sz="4000" dirty="0" smtClean="0">
                <a:solidFill>
                  <a:schemeClr val="bg1"/>
                </a:solidFill>
                <a:latin typeface="ＤＦ平成明朝体W7" pitchFamily="17" charset="-128"/>
                <a:ea typeface="ＤＦ平成明朝体W7" pitchFamily="17" charset="-128"/>
              </a:rPr>
              <a:t>想像しよう</a:t>
            </a:r>
            <a:endParaRPr kumimoji="1" lang="en-US" altLang="ja-JP" sz="4000" dirty="0" smtClean="0">
              <a:solidFill>
                <a:schemeClr val="bg1"/>
              </a:solidFill>
              <a:latin typeface="ＤＦ平成明朝体W7" pitchFamily="17" charset="-128"/>
              <a:ea typeface="ＤＦ平成明朝体W7" pitchFamily="17" charset="-128"/>
            </a:endParaRPr>
          </a:p>
          <a:p>
            <a:pPr algn="ctr"/>
            <a:endParaRPr kumimoji="1" lang="en-US" altLang="ja-JP" sz="3200" dirty="0" smtClean="0">
              <a:solidFill>
                <a:schemeClr val="bg1"/>
              </a:solidFill>
              <a:latin typeface="ＤＦ平成明朝体W7" pitchFamily="17" charset="-128"/>
              <a:ea typeface="ＤＦ平成明朝体W7" pitchFamily="17" charset="-128"/>
            </a:endParaRPr>
          </a:p>
          <a:p>
            <a:r>
              <a:rPr lang="ja-JP" altLang="en-US" sz="4800" dirty="0" smtClean="0">
                <a:solidFill>
                  <a:schemeClr val="bg1"/>
                </a:solidFill>
                <a:latin typeface="ＤＦ平成明朝体W7" pitchFamily="17" charset="-128"/>
                <a:ea typeface="ＤＦ平成明朝体W7" pitchFamily="17" charset="-128"/>
              </a:rPr>
              <a:t>誰に</a:t>
            </a:r>
            <a:r>
              <a:rPr lang="ja-JP" altLang="en-US" sz="4800" u="sng" dirty="0" smtClean="0">
                <a:solidFill>
                  <a:srgbClr val="FFFF00"/>
                </a:solidFill>
                <a:latin typeface="ＤＦ平成明朝体W7" pitchFamily="17" charset="-128"/>
                <a:ea typeface="ＤＦ平成明朝体W7" pitchFamily="17" charset="-128"/>
              </a:rPr>
              <a:t>読まれても</a:t>
            </a:r>
            <a:r>
              <a:rPr lang="en-US" altLang="ja-JP" sz="4800" dirty="0" smtClean="0">
                <a:solidFill>
                  <a:srgbClr val="FFFF00"/>
                </a:solidFill>
                <a:latin typeface="ＤＦ平成明朝体W7" pitchFamily="17" charset="-128"/>
                <a:ea typeface="ＤＦ平成明朝体W7" pitchFamily="17" charset="-128"/>
              </a:rPr>
              <a:t>､</a:t>
            </a:r>
            <a:r>
              <a:rPr lang="ja-JP" altLang="en-US" sz="4800" u="sng" dirty="0" smtClean="0">
                <a:solidFill>
                  <a:srgbClr val="FFFF00"/>
                </a:solidFill>
                <a:latin typeface="ＤＦ平成明朝体W7" pitchFamily="17" charset="-128"/>
                <a:ea typeface="ＤＦ平成明朝体W7" pitchFamily="17" charset="-128"/>
              </a:rPr>
              <a:t>見られても</a:t>
            </a:r>
            <a:r>
              <a:rPr lang="ja-JP" altLang="en-US" sz="4800" dirty="0" smtClean="0">
                <a:solidFill>
                  <a:srgbClr val="FFFF00"/>
                </a:solidFill>
                <a:latin typeface="ＤＦ平成明朝体W7" pitchFamily="17" charset="-128"/>
                <a:ea typeface="ＤＦ平成明朝体W7" pitchFamily="17" charset="-128"/>
              </a:rPr>
              <a:t>恥ずかしくない</a:t>
            </a:r>
            <a:r>
              <a:rPr lang="ja-JP" altLang="en-US" sz="4800" dirty="0" smtClean="0">
                <a:solidFill>
                  <a:schemeClr val="bg1"/>
                </a:solidFill>
                <a:latin typeface="ＤＦ平成明朝体W7" pitchFamily="17" charset="-128"/>
                <a:ea typeface="ＤＦ平成明朝体W7" pitchFamily="17" charset="-128"/>
              </a:rPr>
              <a:t>言葉･写真･動画なら、送信しても大丈夫！</a:t>
            </a:r>
            <a:endParaRPr kumimoji="1" lang="ja-JP" altLang="en-US" sz="6000" dirty="0">
              <a:solidFill>
                <a:schemeClr val="bg1"/>
              </a:solidFill>
              <a:latin typeface="ＤＦ平成明朝体W7" pitchFamily="17" charset="-128"/>
              <a:ea typeface="ＤＦ平成明朝体W7" pitchFamily="17"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テキスト ボックス 14"/>
          <p:cNvSpPr txBox="1"/>
          <p:nvPr/>
        </p:nvSpPr>
        <p:spPr>
          <a:xfrm>
            <a:off x="453849" y="0"/>
            <a:ext cx="8207696" cy="1200329"/>
          </a:xfrm>
          <a:prstGeom prst="rect">
            <a:avLst/>
          </a:prstGeom>
          <a:noFill/>
        </p:spPr>
        <p:txBody>
          <a:bodyPr wrap="none" rtlCol="0">
            <a:spAutoFit/>
          </a:bodyPr>
          <a:lstStyle/>
          <a:p>
            <a:r>
              <a:rPr lang="ja-JP" altLang="en-US" sz="3600" dirty="0" smtClean="0">
                <a:solidFill>
                  <a:schemeClr val="bg1"/>
                </a:solidFill>
              </a:rPr>
              <a:t>今、</a:t>
            </a:r>
            <a:r>
              <a:rPr lang="en-US" altLang="ja-JP" sz="3600" dirty="0" smtClean="0">
                <a:solidFill>
                  <a:schemeClr val="bg1"/>
                </a:solidFill>
              </a:rPr>
              <a:t>SNS</a:t>
            </a:r>
            <a:r>
              <a:rPr lang="ja-JP" altLang="en-US" sz="3600" dirty="0" smtClean="0">
                <a:solidFill>
                  <a:schemeClr val="bg1"/>
                </a:solidFill>
              </a:rPr>
              <a:t>等で「情報発信」しようとしている、</a:t>
            </a:r>
            <a:endParaRPr lang="en-US" altLang="ja-JP" sz="3600" dirty="0" smtClean="0">
              <a:solidFill>
                <a:schemeClr val="bg1"/>
              </a:solidFill>
            </a:endParaRPr>
          </a:p>
          <a:p>
            <a:r>
              <a:rPr lang="ja-JP" altLang="en-US" sz="3600" dirty="0" smtClean="0">
                <a:solidFill>
                  <a:schemeClr val="bg1"/>
                </a:solidFill>
              </a:rPr>
              <a:t>あなたへ質問です。</a:t>
            </a:r>
            <a:endParaRPr kumimoji="1" lang="ja-JP" altLang="en-US" sz="3600" dirty="0">
              <a:solidFill>
                <a:schemeClr val="bg1"/>
              </a:solidFill>
            </a:endParaRPr>
          </a:p>
        </p:txBody>
      </p:sp>
      <p:sp>
        <p:nvSpPr>
          <p:cNvPr id="3" name="テキスト ボックス 2"/>
          <p:cNvSpPr txBox="1"/>
          <p:nvPr/>
        </p:nvSpPr>
        <p:spPr>
          <a:xfrm>
            <a:off x="1391482" y="1881055"/>
            <a:ext cx="6361037" cy="707886"/>
          </a:xfrm>
          <a:prstGeom prst="rect">
            <a:avLst/>
          </a:prstGeom>
          <a:noFill/>
        </p:spPr>
        <p:txBody>
          <a:bodyPr wrap="none" rtlCol="0">
            <a:spAutoFit/>
          </a:bodyPr>
          <a:lstStyle/>
          <a:p>
            <a:r>
              <a:rPr kumimoji="1" lang="ja-JP" altLang="en-US" sz="4000" dirty="0" smtClean="0">
                <a:solidFill>
                  <a:schemeClr val="bg1"/>
                </a:solidFill>
              </a:rPr>
              <a:t>あなたが</a:t>
            </a:r>
            <a:r>
              <a:rPr kumimoji="1" lang="en-US" altLang="ja-JP" sz="4000" dirty="0" smtClean="0">
                <a:solidFill>
                  <a:srgbClr val="FFFF00"/>
                </a:solidFill>
              </a:rPr>
              <a:t>｢</a:t>
            </a:r>
            <a:r>
              <a:rPr lang="ja-JP" altLang="en-US" sz="4000" dirty="0" smtClean="0">
                <a:solidFill>
                  <a:srgbClr val="FFFF00"/>
                </a:solidFill>
              </a:rPr>
              <a:t>書き込んだ</a:t>
            </a:r>
            <a:r>
              <a:rPr kumimoji="1" lang="ja-JP" altLang="en-US" sz="4000" dirty="0" smtClean="0">
                <a:solidFill>
                  <a:srgbClr val="FFFF00"/>
                </a:solidFill>
              </a:rPr>
              <a:t>言葉</a:t>
            </a:r>
            <a:r>
              <a:rPr kumimoji="1" lang="en-US" altLang="ja-JP" sz="4000" dirty="0" smtClean="0">
                <a:solidFill>
                  <a:srgbClr val="FFFF00"/>
                </a:solidFill>
              </a:rPr>
              <a:t>｣</a:t>
            </a:r>
            <a:r>
              <a:rPr kumimoji="1" lang="ja-JP" altLang="en-US" sz="4000" dirty="0" err="1" smtClean="0">
                <a:solidFill>
                  <a:schemeClr val="bg1"/>
                </a:solidFill>
              </a:rPr>
              <a:t>、</a:t>
            </a:r>
            <a:endParaRPr kumimoji="1" lang="ja-JP" altLang="en-US" sz="4000" dirty="0">
              <a:solidFill>
                <a:schemeClr val="bg1"/>
              </a:solidFill>
            </a:endParaRPr>
          </a:p>
        </p:txBody>
      </p:sp>
      <p:sp>
        <p:nvSpPr>
          <p:cNvPr id="4" name="テキスト ボックス 3"/>
          <p:cNvSpPr txBox="1"/>
          <p:nvPr/>
        </p:nvSpPr>
        <p:spPr>
          <a:xfrm>
            <a:off x="1135001" y="2795451"/>
            <a:ext cx="6873998" cy="707886"/>
          </a:xfrm>
          <a:prstGeom prst="rect">
            <a:avLst/>
          </a:prstGeom>
          <a:noFill/>
        </p:spPr>
        <p:txBody>
          <a:bodyPr wrap="none" rtlCol="0">
            <a:spAutoFit/>
          </a:bodyPr>
          <a:lstStyle/>
          <a:p>
            <a:r>
              <a:rPr kumimoji="1" lang="ja-JP" altLang="en-US" sz="4000" dirty="0" smtClean="0">
                <a:solidFill>
                  <a:schemeClr val="bg1"/>
                </a:solidFill>
              </a:rPr>
              <a:t>あなたが</a:t>
            </a:r>
            <a:r>
              <a:rPr kumimoji="1" lang="en-US" altLang="ja-JP" sz="4000" dirty="0" smtClean="0">
                <a:solidFill>
                  <a:srgbClr val="FFFF00"/>
                </a:solidFill>
              </a:rPr>
              <a:t>｢</a:t>
            </a:r>
            <a:r>
              <a:rPr kumimoji="1" lang="ja-JP" altLang="en-US" sz="4000" dirty="0" smtClean="0">
                <a:solidFill>
                  <a:srgbClr val="FFFF00"/>
                </a:solidFill>
              </a:rPr>
              <a:t>撮った写真や動画</a:t>
            </a:r>
            <a:r>
              <a:rPr kumimoji="1" lang="en-US" altLang="ja-JP" sz="4000" dirty="0" smtClean="0">
                <a:solidFill>
                  <a:srgbClr val="FFFF00"/>
                </a:solidFill>
              </a:rPr>
              <a:t>｣</a:t>
            </a:r>
            <a:r>
              <a:rPr kumimoji="1" lang="ja-JP" altLang="en-US" sz="4000" dirty="0" err="1" smtClean="0">
                <a:solidFill>
                  <a:schemeClr val="bg1"/>
                </a:solidFill>
              </a:rPr>
              <a:t>、</a:t>
            </a:r>
            <a:endParaRPr kumimoji="1" lang="ja-JP" altLang="en-US" sz="4000" dirty="0">
              <a:solidFill>
                <a:schemeClr val="bg1"/>
              </a:solidFill>
            </a:endParaRPr>
          </a:p>
        </p:txBody>
      </p:sp>
      <p:sp>
        <p:nvSpPr>
          <p:cNvPr id="6" name="対角する 2 つの角を丸めた四角形 5"/>
          <p:cNvSpPr/>
          <p:nvPr/>
        </p:nvSpPr>
        <p:spPr>
          <a:xfrm>
            <a:off x="195943" y="4049486"/>
            <a:ext cx="8712926" cy="2508068"/>
          </a:xfrm>
          <a:prstGeom prst="round2Diag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200" dirty="0" smtClean="0">
                <a:solidFill>
                  <a:srgbClr val="FFFF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世界中に堂々と</a:t>
            </a:r>
            <a:endParaRPr lang="en-US" altLang="ja-JP" sz="7200" dirty="0" smtClean="0">
              <a:solidFill>
                <a:srgbClr val="FFFF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endParaRPr>
          </a:p>
          <a:p>
            <a:pPr algn="ctr"/>
            <a:r>
              <a:rPr kumimoji="1" lang="ja-JP" altLang="en-US" sz="7200" dirty="0" smtClean="0">
                <a:solidFill>
                  <a:srgbClr val="FFFF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見せられますか？</a:t>
            </a:r>
            <a:endParaRPr kumimoji="1" lang="ja-JP" altLang="en-US" sz="7200" dirty="0">
              <a:solidFill>
                <a:srgbClr val="FFFF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endParaRPr>
          </a:p>
        </p:txBody>
      </p:sp>
    </p:spTree>
    <p:extLst>
      <p:ext uri="{BB962C8B-B14F-4D97-AF65-F5344CB8AC3E}">
        <p14:creationId xmlns:p14="http://schemas.microsoft.com/office/powerpoint/2010/main" val="353539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4"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グループ化 3"/>
          <p:cNvGrpSpPr/>
          <p:nvPr/>
        </p:nvGrpSpPr>
        <p:grpSpPr>
          <a:xfrm>
            <a:off x="463348" y="2083153"/>
            <a:ext cx="8110706" cy="2585323"/>
            <a:chOff x="174812" y="2083153"/>
            <a:chExt cx="8110706" cy="2585323"/>
          </a:xfrm>
        </p:grpSpPr>
        <p:sp>
          <p:nvSpPr>
            <p:cNvPr id="15" name="テキスト ボックス 14"/>
            <p:cNvSpPr txBox="1"/>
            <p:nvPr/>
          </p:nvSpPr>
          <p:spPr>
            <a:xfrm>
              <a:off x="858484" y="2083153"/>
              <a:ext cx="7427034" cy="2585323"/>
            </a:xfrm>
            <a:prstGeom prst="rect">
              <a:avLst/>
            </a:prstGeom>
            <a:noFill/>
          </p:spPr>
          <p:txBody>
            <a:bodyPr wrap="none" rtlCol="0">
              <a:spAutoFit/>
            </a:bodyPr>
            <a:lstStyle/>
            <a:p>
              <a:pPr algn="ctr"/>
              <a:r>
                <a:rPr lang="ja-JP" altLang="en-US" sz="5400" dirty="0" smtClean="0">
                  <a:solidFill>
                    <a:schemeClr val="bg1"/>
                  </a:solidFill>
                </a:rPr>
                <a:t>　　　　やってはいけない</a:t>
              </a:r>
              <a:endParaRPr lang="en-US" altLang="ja-JP" sz="5400" dirty="0" smtClean="0">
                <a:solidFill>
                  <a:schemeClr val="bg1"/>
                </a:solidFill>
              </a:endParaRPr>
            </a:p>
            <a:p>
              <a:pPr algn="ctr"/>
              <a:endParaRPr lang="en-US" altLang="ja-JP" sz="5400" dirty="0" smtClean="0">
                <a:solidFill>
                  <a:schemeClr val="bg1"/>
                </a:solidFill>
              </a:endParaRPr>
            </a:p>
            <a:p>
              <a:pPr algn="ctr"/>
              <a:r>
                <a:rPr lang="en-US" altLang="ja-JP" sz="5400" dirty="0" smtClean="0">
                  <a:solidFill>
                    <a:srgbClr val="FFFF00"/>
                  </a:solidFill>
                </a:rPr>
                <a:t>｢</a:t>
              </a:r>
              <a:r>
                <a:rPr lang="ja-JP" altLang="en-US" sz="5400" dirty="0" smtClean="0">
                  <a:solidFill>
                    <a:srgbClr val="FFFF00"/>
                  </a:solidFill>
                </a:rPr>
                <a:t>画像</a:t>
              </a:r>
              <a:r>
                <a:rPr lang="en-US" altLang="ja-JP" sz="5400" dirty="0" smtClean="0">
                  <a:solidFill>
                    <a:srgbClr val="FFFF00"/>
                  </a:solidFill>
                </a:rPr>
                <a:t>｣｢</a:t>
              </a:r>
              <a:r>
                <a:rPr lang="ja-JP" altLang="en-US" sz="5400" dirty="0" smtClean="0">
                  <a:solidFill>
                    <a:srgbClr val="FFFF00"/>
                  </a:solidFill>
                </a:rPr>
                <a:t>動画</a:t>
              </a:r>
              <a:r>
                <a:rPr lang="en-US" altLang="ja-JP" sz="5400" dirty="0" smtClean="0">
                  <a:solidFill>
                    <a:srgbClr val="FFFF00"/>
                  </a:solidFill>
                </a:rPr>
                <a:t>｣</a:t>
              </a:r>
              <a:r>
                <a:rPr lang="ja-JP" altLang="en-US" sz="5400" dirty="0" smtClean="0">
                  <a:solidFill>
                    <a:schemeClr val="bg1"/>
                  </a:solidFill>
                </a:rPr>
                <a:t>の取り扱い</a:t>
              </a:r>
              <a:endParaRPr kumimoji="1" lang="ja-JP" altLang="en-US" sz="5400" dirty="0">
                <a:solidFill>
                  <a:schemeClr val="bg1"/>
                </a:solidFill>
              </a:endParaRPr>
            </a:p>
          </p:txBody>
        </p:sp>
        <p:sp>
          <p:nvSpPr>
            <p:cNvPr id="3" name="円形吹き出し 2"/>
            <p:cNvSpPr/>
            <p:nvPr/>
          </p:nvSpPr>
          <p:spPr>
            <a:xfrm>
              <a:off x="174812" y="2111188"/>
              <a:ext cx="2796988" cy="1425388"/>
            </a:xfrm>
            <a:prstGeom prst="wedgeEllipseCallout">
              <a:avLst>
                <a:gd name="adj1" fmla="val 45584"/>
                <a:gd name="adj2" fmla="val 6720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latin typeface="ＤＨＰ特太ゴシック体" pitchFamily="50" charset="-128"/>
                  <a:ea typeface="ＤＨＰ特太ゴシック体" pitchFamily="50" charset="-128"/>
                </a:rPr>
                <a:t>この様な</a:t>
              </a:r>
              <a:endParaRPr kumimoji="1" lang="ja-JP" altLang="en-US" sz="3200" dirty="0">
                <a:latin typeface="ＤＨＰ特太ゴシック体" pitchFamily="50" charset="-128"/>
                <a:ea typeface="ＤＨＰ特太ゴシック体" pitchFamily="50" charset="-128"/>
              </a:endParaRPr>
            </a:p>
          </p:txBody>
        </p:sp>
      </p:grpSp>
    </p:spTree>
    <p:extLst>
      <p:ext uri="{BB962C8B-B14F-4D97-AF65-F5344CB8AC3E}">
        <p14:creationId xmlns:p14="http://schemas.microsoft.com/office/powerpoint/2010/main" val="353539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0" y="2699017"/>
            <a:ext cx="9144000" cy="954107"/>
          </a:xfrm>
          <a:prstGeom prst="rect">
            <a:avLst/>
          </a:prstGeom>
          <a:noFill/>
        </p:spPr>
        <p:txBody>
          <a:bodyPr wrap="square" rtlCol="0">
            <a:spAutoFit/>
          </a:bodyPr>
          <a:lstStyle/>
          <a:p>
            <a:pPr algn="ctr"/>
            <a:r>
              <a:rPr lang="ja-JP" altLang="en-US" sz="2800" dirty="0" smtClean="0">
                <a:solidFill>
                  <a:schemeClr val="bg1"/>
                </a:solidFill>
              </a:rPr>
              <a:t>中学生</a:t>
            </a:r>
            <a:r>
              <a:rPr lang="en-US" altLang="ja-JP" sz="2800" dirty="0" smtClean="0">
                <a:solidFill>
                  <a:schemeClr val="bg1"/>
                </a:solidFill>
              </a:rPr>
              <a:t>A</a:t>
            </a:r>
            <a:r>
              <a:rPr lang="ja-JP" altLang="en-US" sz="2800" dirty="0" smtClean="0">
                <a:solidFill>
                  <a:schemeClr val="bg1"/>
                </a:solidFill>
              </a:rPr>
              <a:t>君が何気なく</a:t>
            </a:r>
            <a:r>
              <a:rPr lang="en-US" altLang="ja-JP" sz="2800" dirty="0" smtClean="0">
                <a:solidFill>
                  <a:schemeClr val="bg1"/>
                </a:solidFill>
              </a:rPr>
              <a:t>SNS</a:t>
            </a:r>
            <a:r>
              <a:rPr lang="ja-JP" altLang="en-US" sz="2800" dirty="0" err="1" smtClean="0">
                <a:solidFill>
                  <a:schemeClr val="bg1"/>
                </a:solidFill>
              </a:rPr>
              <a:t>で共</a:t>
            </a:r>
            <a:r>
              <a:rPr lang="ja-JP" altLang="en-US" sz="2800" dirty="0" smtClean="0">
                <a:solidFill>
                  <a:schemeClr val="bg1"/>
                </a:solidFill>
              </a:rPr>
              <a:t>有した画像が</a:t>
            </a:r>
            <a:r>
              <a:rPr kumimoji="1" lang="ja-JP" altLang="en-US" sz="2800" dirty="0" smtClean="0">
                <a:solidFill>
                  <a:schemeClr val="bg1"/>
                </a:solidFill>
              </a:rPr>
              <a:t>インターネット</a:t>
            </a:r>
            <a:endParaRPr kumimoji="1" lang="en-US" altLang="ja-JP" sz="2800" dirty="0" smtClean="0">
              <a:solidFill>
                <a:schemeClr val="bg1"/>
              </a:solidFill>
            </a:endParaRPr>
          </a:p>
          <a:p>
            <a:pPr algn="ctr"/>
            <a:r>
              <a:rPr kumimoji="1" lang="ja-JP" altLang="en-US" sz="2800" dirty="0" err="1" smtClean="0">
                <a:solidFill>
                  <a:schemeClr val="bg1"/>
                </a:solidFill>
              </a:rPr>
              <a:t>で拡</a:t>
            </a:r>
            <a:r>
              <a:rPr kumimoji="1" lang="ja-JP" altLang="en-US" sz="2800" dirty="0" smtClean="0">
                <a:solidFill>
                  <a:schemeClr val="bg1"/>
                </a:solidFill>
              </a:rPr>
              <a:t>散し、</a:t>
            </a:r>
            <a:r>
              <a:rPr kumimoji="1" lang="en-US" altLang="ja-JP" sz="2800" dirty="0" smtClean="0">
                <a:solidFill>
                  <a:schemeClr val="bg1"/>
                </a:solidFill>
              </a:rPr>
              <a:t>A</a:t>
            </a:r>
            <a:r>
              <a:rPr kumimoji="1" lang="ja-JP" altLang="en-US" sz="2800" dirty="0" smtClean="0">
                <a:solidFill>
                  <a:schemeClr val="bg1"/>
                </a:solidFill>
              </a:rPr>
              <a:t>君が名誉毀損で訴えられそうになった事例。</a:t>
            </a:r>
            <a:endParaRPr kumimoji="1" lang="ja-JP" altLang="en-US" sz="2800" dirty="0">
              <a:solidFill>
                <a:schemeClr val="bg1"/>
              </a:solidFill>
            </a:endParaRPr>
          </a:p>
        </p:txBody>
      </p:sp>
      <p:grpSp>
        <p:nvGrpSpPr>
          <p:cNvPr id="11" name="グループ化 10"/>
          <p:cNvGrpSpPr/>
          <p:nvPr/>
        </p:nvGrpSpPr>
        <p:grpSpPr>
          <a:xfrm rot="21247886">
            <a:off x="699246" y="968188"/>
            <a:ext cx="3254189" cy="1062318"/>
            <a:chOff x="564775" y="1465729"/>
            <a:chExt cx="3254189" cy="1062318"/>
          </a:xfrm>
        </p:grpSpPr>
        <p:sp>
          <p:nvSpPr>
            <p:cNvPr id="8" name="雲形吹き出し 7"/>
            <p:cNvSpPr/>
            <p:nvPr/>
          </p:nvSpPr>
          <p:spPr>
            <a:xfrm>
              <a:off x="564775" y="1465729"/>
              <a:ext cx="3254189" cy="1062318"/>
            </a:xfrm>
            <a:prstGeom prst="cloudCallout">
              <a:avLst>
                <a:gd name="adj1" fmla="val -15048"/>
                <a:gd name="adj2" fmla="val -4589"/>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80652" y="1703550"/>
              <a:ext cx="2090637" cy="523220"/>
            </a:xfrm>
            <a:prstGeom prst="rect">
              <a:avLst/>
            </a:prstGeom>
            <a:noFill/>
          </p:spPr>
          <p:txBody>
            <a:bodyPr wrap="none" rtlCol="0">
              <a:spAutoFit/>
            </a:bodyPr>
            <a:lstStyle/>
            <a:p>
              <a:r>
                <a:rPr kumimoji="1" lang="ja-JP" altLang="en-US" sz="2800" dirty="0" smtClean="0">
                  <a:solidFill>
                    <a:srgbClr val="FF0000"/>
                  </a:solidFill>
                </a:rPr>
                <a:t>「おもしろい」</a:t>
              </a:r>
              <a:endParaRPr kumimoji="1" lang="ja-JP" altLang="en-US" sz="2800" dirty="0">
                <a:solidFill>
                  <a:srgbClr val="FF0000"/>
                </a:solidFill>
              </a:endParaRPr>
            </a:p>
          </p:txBody>
        </p:sp>
      </p:grpSp>
      <p:grpSp>
        <p:nvGrpSpPr>
          <p:cNvPr id="12" name="グループ化 11"/>
          <p:cNvGrpSpPr/>
          <p:nvPr/>
        </p:nvGrpSpPr>
        <p:grpSpPr>
          <a:xfrm rot="545756">
            <a:off x="5365375" y="658906"/>
            <a:ext cx="3254189" cy="1062318"/>
            <a:chOff x="564775" y="1465729"/>
            <a:chExt cx="3254189" cy="1062318"/>
          </a:xfrm>
        </p:grpSpPr>
        <p:sp>
          <p:nvSpPr>
            <p:cNvPr id="13" name="雲形吹き出し 12"/>
            <p:cNvSpPr/>
            <p:nvPr/>
          </p:nvSpPr>
          <p:spPr>
            <a:xfrm>
              <a:off x="564775" y="1465729"/>
              <a:ext cx="3254189" cy="1062318"/>
            </a:xfrm>
            <a:prstGeom prst="cloudCallout">
              <a:avLst>
                <a:gd name="adj1" fmla="val -15048"/>
                <a:gd name="adj2" fmla="val -4589"/>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271221" y="1703550"/>
              <a:ext cx="1909497" cy="523220"/>
            </a:xfrm>
            <a:prstGeom prst="rect">
              <a:avLst/>
            </a:prstGeom>
            <a:noFill/>
          </p:spPr>
          <p:txBody>
            <a:bodyPr wrap="none" rtlCol="0">
              <a:spAutoFit/>
            </a:bodyPr>
            <a:lstStyle/>
            <a:p>
              <a:r>
                <a:rPr kumimoji="1" lang="ja-JP" altLang="en-US" sz="2800" dirty="0" smtClean="0">
                  <a:solidFill>
                    <a:srgbClr val="FF0000"/>
                  </a:solidFill>
                </a:rPr>
                <a:t>「みてみて」</a:t>
              </a:r>
              <a:endParaRPr kumimoji="1" lang="ja-JP" altLang="en-US" sz="2800" dirty="0">
                <a:solidFill>
                  <a:srgbClr val="FF0000"/>
                </a:solidFill>
              </a:endParaRPr>
            </a:p>
          </p:txBody>
        </p:sp>
      </p:grpSp>
      <p:grpSp>
        <p:nvGrpSpPr>
          <p:cNvPr id="16" name="グループ化 15"/>
          <p:cNvGrpSpPr/>
          <p:nvPr/>
        </p:nvGrpSpPr>
        <p:grpSpPr>
          <a:xfrm>
            <a:off x="5419164" y="4773705"/>
            <a:ext cx="3254189" cy="1062318"/>
            <a:chOff x="564775" y="1465729"/>
            <a:chExt cx="3254189" cy="1062318"/>
          </a:xfrm>
        </p:grpSpPr>
        <p:sp>
          <p:nvSpPr>
            <p:cNvPr id="17" name="雲形吹き出し 16"/>
            <p:cNvSpPr/>
            <p:nvPr/>
          </p:nvSpPr>
          <p:spPr>
            <a:xfrm>
              <a:off x="564775" y="1465729"/>
              <a:ext cx="3254189" cy="1062318"/>
            </a:xfrm>
            <a:prstGeom prst="cloudCallout">
              <a:avLst>
                <a:gd name="adj1" fmla="val -15048"/>
                <a:gd name="adj2" fmla="val -4589"/>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274781" y="1703550"/>
              <a:ext cx="1883849" cy="523220"/>
            </a:xfrm>
            <a:prstGeom prst="rect">
              <a:avLst/>
            </a:prstGeom>
            <a:noFill/>
          </p:spPr>
          <p:txBody>
            <a:bodyPr wrap="none" rtlCol="0">
              <a:spAutoFit/>
            </a:bodyPr>
            <a:lstStyle/>
            <a:p>
              <a:r>
                <a:rPr kumimoji="1" lang="ja-JP" altLang="en-US" sz="2800" dirty="0" smtClean="0">
                  <a:solidFill>
                    <a:srgbClr val="FF0000"/>
                  </a:solidFill>
                </a:rPr>
                <a:t>「ウケるぜ」</a:t>
              </a:r>
              <a:endParaRPr kumimoji="1" lang="ja-JP" altLang="en-US" sz="2800" dirty="0">
                <a:solidFill>
                  <a:srgbClr val="FF0000"/>
                </a:solidFill>
              </a:endParaRPr>
            </a:p>
          </p:txBody>
        </p:sp>
      </p:grpSp>
      <p:grpSp>
        <p:nvGrpSpPr>
          <p:cNvPr id="19" name="グループ化 18"/>
          <p:cNvGrpSpPr/>
          <p:nvPr/>
        </p:nvGrpSpPr>
        <p:grpSpPr>
          <a:xfrm rot="162947">
            <a:off x="685799" y="4329952"/>
            <a:ext cx="3254189" cy="1062318"/>
            <a:chOff x="564775" y="1465729"/>
            <a:chExt cx="3254189" cy="1062318"/>
          </a:xfrm>
        </p:grpSpPr>
        <p:sp>
          <p:nvSpPr>
            <p:cNvPr id="20" name="雲形吹き出し 19"/>
            <p:cNvSpPr/>
            <p:nvPr/>
          </p:nvSpPr>
          <p:spPr>
            <a:xfrm>
              <a:off x="564775" y="1465729"/>
              <a:ext cx="3254189" cy="1062318"/>
            </a:xfrm>
            <a:prstGeom prst="cloudCallout">
              <a:avLst>
                <a:gd name="adj1" fmla="val -15048"/>
                <a:gd name="adj2" fmla="val -4589"/>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235955" y="1703550"/>
              <a:ext cx="1980029" cy="523220"/>
            </a:xfrm>
            <a:prstGeom prst="rect">
              <a:avLst/>
            </a:prstGeom>
            <a:noFill/>
          </p:spPr>
          <p:txBody>
            <a:bodyPr wrap="none" rtlCol="0">
              <a:spAutoFit/>
            </a:bodyPr>
            <a:lstStyle/>
            <a:p>
              <a:r>
                <a:rPr kumimoji="1" lang="ja-JP" altLang="en-US" sz="2800" dirty="0" smtClean="0">
                  <a:solidFill>
                    <a:srgbClr val="FF0000"/>
                  </a:solidFill>
                </a:rPr>
                <a:t>「拡散希望」</a:t>
              </a:r>
              <a:endParaRPr kumimoji="1" lang="ja-JP" altLang="en-US" sz="2800" dirty="0">
                <a:solidFill>
                  <a:srgbClr val="FF0000"/>
                </a:solidFill>
              </a:endParaRPr>
            </a:p>
          </p:txBody>
        </p:sp>
      </p:grpSp>
    </p:spTree>
    <p:extLst>
      <p:ext uri="{BB962C8B-B14F-4D97-AF65-F5344CB8AC3E}">
        <p14:creationId xmlns:p14="http://schemas.microsoft.com/office/powerpoint/2010/main" val="3535391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56" name="グループ化 55"/>
          <p:cNvGrpSpPr/>
          <p:nvPr/>
        </p:nvGrpSpPr>
        <p:grpSpPr>
          <a:xfrm>
            <a:off x="9159" y="509451"/>
            <a:ext cx="2133147" cy="2945675"/>
            <a:chOff x="9159" y="509451"/>
            <a:chExt cx="2133147" cy="2945675"/>
          </a:xfrm>
        </p:grpSpPr>
        <p:pic>
          <p:nvPicPr>
            <p:cNvPr id="3" name="図 2" descr="人D-01.png"/>
            <p:cNvPicPr>
              <a:picLocks noChangeAspect="1"/>
            </p:cNvPicPr>
            <p:nvPr/>
          </p:nvPicPr>
          <p:blipFill>
            <a:blip r:embed="rId3" cstate="print"/>
            <a:stretch>
              <a:fillRect/>
            </a:stretch>
          </p:blipFill>
          <p:spPr>
            <a:xfrm>
              <a:off x="9159" y="1321979"/>
              <a:ext cx="2133147" cy="2133147"/>
            </a:xfrm>
            <a:prstGeom prst="rect">
              <a:avLst/>
            </a:prstGeom>
          </p:spPr>
        </p:pic>
        <p:sp>
          <p:nvSpPr>
            <p:cNvPr id="10" name="テキスト ボックス 9"/>
            <p:cNvSpPr txBox="1"/>
            <p:nvPr/>
          </p:nvSpPr>
          <p:spPr>
            <a:xfrm>
              <a:off x="679272" y="509451"/>
              <a:ext cx="832279" cy="584775"/>
            </a:xfrm>
            <a:prstGeom prst="rect">
              <a:avLst/>
            </a:prstGeom>
            <a:noFill/>
          </p:spPr>
          <p:txBody>
            <a:bodyPr wrap="none" rtlCol="0">
              <a:spAutoFit/>
            </a:bodyPr>
            <a:lstStyle/>
            <a:p>
              <a:r>
                <a:rPr kumimoji="1" lang="en-US" altLang="ja-JP" sz="3200" dirty="0" smtClean="0">
                  <a:solidFill>
                    <a:schemeClr val="bg1"/>
                  </a:solidFill>
                </a:rPr>
                <a:t>A</a:t>
              </a:r>
              <a:r>
                <a:rPr kumimoji="1" lang="ja-JP" altLang="en-US" sz="3200" dirty="0" smtClean="0">
                  <a:solidFill>
                    <a:schemeClr val="bg1"/>
                  </a:solidFill>
                </a:rPr>
                <a:t>君</a:t>
              </a:r>
              <a:endParaRPr kumimoji="1" lang="ja-JP" altLang="en-US" sz="3200" dirty="0">
                <a:solidFill>
                  <a:schemeClr val="bg1"/>
                </a:solidFill>
              </a:endParaRPr>
            </a:p>
          </p:txBody>
        </p:sp>
      </p:grpSp>
      <p:grpSp>
        <p:nvGrpSpPr>
          <p:cNvPr id="63" name="グループ化 62"/>
          <p:cNvGrpSpPr/>
          <p:nvPr/>
        </p:nvGrpSpPr>
        <p:grpSpPr>
          <a:xfrm>
            <a:off x="6361620" y="0"/>
            <a:ext cx="2705858" cy="6544842"/>
            <a:chOff x="6361620" y="0"/>
            <a:chExt cx="2705858" cy="6544842"/>
          </a:xfrm>
        </p:grpSpPr>
        <p:sp>
          <p:nvSpPr>
            <p:cNvPr id="51" name="テキスト ボックス 50"/>
            <p:cNvSpPr txBox="1"/>
            <p:nvPr/>
          </p:nvSpPr>
          <p:spPr>
            <a:xfrm>
              <a:off x="6361620" y="0"/>
              <a:ext cx="2612563" cy="584775"/>
            </a:xfrm>
            <a:prstGeom prst="rect">
              <a:avLst/>
            </a:prstGeom>
            <a:noFill/>
          </p:spPr>
          <p:txBody>
            <a:bodyPr wrap="square" rtlCol="0">
              <a:spAutoFit/>
            </a:bodyPr>
            <a:lstStyle/>
            <a:p>
              <a:r>
                <a:rPr lang="ja-JP" altLang="en-US" sz="3200" dirty="0" smtClean="0">
                  <a:solidFill>
                    <a:schemeClr val="bg1"/>
                  </a:solidFill>
                </a:rPr>
                <a:t>「ウケるぜ」</a:t>
              </a:r>
              <a:endParaRPr kumimoji="1" lang="ja-JP" altLang="en-US" sz="3200" dirty="0">
                <a:solidFill>
                  <a:schemeClr val="bg1"/>
                </a:solidFill>
              </a:endParaRPr>
            </a:p>
          </p:txBody>
        </p:sp>
        <p:grpSp>
          <p:nvGrpSpPr>
            <p:cNvPr id="62" name="グループ化 61"/>
            <p:cNvGrpSpPr/>
            <p:nvPr/>
          </p:nvGrpSpPr>
          <p:grpSpPr>
            <a:xfrm>
              <a:off x="6583675" y="548641"/>
              <a:ext cx="2483803" cy="5996201"/>
              <a:chOff x="6583679" y="548641"/>
              <a:chExt cx="2560322" cy="5996201"/>
            </a:xfrm>
          </p:grpSpPr>
          <p:grpSp>
            <p:nvGrpSpPr>
              <p:cNvPr id="31" name="グループ化 30"/>
              <p:cNvGrpSpPr/>
              <p:nvPr/>
            </p:nvGrpSpPr>
            <p:grpSpPr>
              <a:xfrm>
                <a:off x="6635930" y="3474721"/>
                <a:ext cx="1776549" cy="1384663"/>
                <a:chOff x="2272937" y="1789611"/>
                <a:chExt cx="1672046" cy="3997235"/>
              </a:xfrm>
            </p:grpSpPr>
            <p:cxnSp>
              <p:nvCxnSpPr>
                <p:cNvPr id="32" name="直線矢印コネクタ 31"/>
                <p:cNvCxnSpPr/>
                <p:nvPr/>
              </p:nvCxnSpPr>
              <p:spPr>
                <a:xfrm flipV="1">
                  <a:off x="2286000" y="1789611"/>
                  <a:ext cx="1658983" cy="31350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2272937" y="3069771"/>
                  <a:ext cx="1606732" cy="1828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2286000" y="4506686"/>
                  <a:ext cx="1632857" cy="37882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2286000" y="4911635"/>
                  <a:ext cx="1645920" cy="87521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grpSp>
            <p:nvGrpSpPr>
              <p:cNvPr id="36" name="グループ化 35"/>
              <p:cNvGrpSpPr/>
              <p:nvPr/>
            </p:nvGrpSpPr>
            <p:grpSpPr>
              <a:xfrm>
                <a:off x="6622867" y="2011681"/>
                <a:ext cx="1776549" cy="1384663"/>
                <a:chOff x="2272937" y="1789611"/>
                <a:chExt cx="1672046" cy="3997235"/>
              </a:xfrm>
            </p:grpSpPr>
            <p:cxnSp>
              <p:nvCxnSpPr>
                <p:cNvPr id="37" name="直線矢印コネクタ 36"/>
                <p:cNvCxnSpPr/>
                <p:nvPr/>
              </p:nvCxnSpPr>
              <p:spPr>
                <a:xfrm flipV="1">
                  <a:off x="2286000" y="1789611"/>
                  <a:ext cx="1658983" cy="31350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2272937" y="3069771"/>
                  <a:ext cx="1606732" cy="1828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2286000" y="4506686"/>
                  <a:ext cx="1632857" cy="37882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2286000" y="4911635"/>
                  <a:ext cx="1645920" cy="87521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a:off x="6583679" y="587830"/>
                <a:ext cx="1776549" cy="1384663"/>
                <a:chOff x="2272937" y="1789611"/>
                <a:chExt cx="1672046" cy="3997235"/>
              </a:xfrm>
            </p:grpSpPr>
            <p:cxnSp>
              <p:nvCxnSpPr>
                <p:cNvPr id="42" name="直線矢印コネクタ 41"/>
                <p:cNvCxnSpPr/>
                <p:nvPr/>
              </p:nvCxnSpPr>
              <p:spPr>
                <a:xfrm flipV="1">
                  <a:off x="2286000" y="1789611"/>
                  <a:ext cx="1658983" cy="31350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2272937" y="3069771"/>
                  <a:ext cx="1606732" cy="1828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V="1">
                  <a:off x="2286000" y="4506686"/>
                  <a:ext cx="1632857" cy="37882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2286000" y="4911635"/>
                  <a:ext cx="1645920" cy="87521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grpSp>
            <p:nvGrpSpPr>
              <p:cNvPr id="46" name="グループ化 45"/>
              <p:cNvGrpSpPr/>
              <p:nvPr/>
            </p:nvGrpSpPr>
            <p:grpSpPr>
              <a:xfrm>
                <a:off x="6675119" y="4963887"/>
                <a:ext cx="1776549" cy="1384663"/>
                <a:chOff x="2272937" y="1789611"/>
                <a:chExt cx="1672046" cy="3997235"/>
              </a:xfrm>
            </p:grpSpPr>
            <p:cxnSp>
              <p:nvCxnSpPr>
                <p:cNvPr id="47" name="直線矢印コネクタ 46"/>
                <p:cNvCxnSpPr/>
                <p:nvPr/>
              </p:nvCxnSpPr>
              <p:spPr>
                <a:xfrm flipV="1">
                  <a:off x="2286000" y="1789611"/>
                  <a:ext cx="1658983" cy="31350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2272937" y="3069771"/>
                  <a:ext cx="1606732" cy="1828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2286000" y="4506686"/>
                  <a:ext cx="1632857" cy="37882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2286000" y="4911635"/>
                  <a:ext cx="1645920" cy="87521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sp>
            <p:nvSpPr>
              <p:cNvPr id="52" name="テキスト ボックス 51"/>
              <p:cNvSpPr txBox="1"/>
              <p:nvPr/>
            </p:nvSpPr>
            <p:spPr>
              <a:xfrm>
                <a:off x="8509484" y="548641"/>
                <a:ext cx="634516" cy="2011680"/>
              </a:xfrm>
              <a:prstGeom prst="rect">
                <a:avLst/>
              </a:prstGeom>
              <a:noFill/>
              <a:ln>
                <a:solidFill>
                  <a:schemeClr val="accent6">
                    <a:lumMod val="60000"/>
                    <a:lumOff val="40000"/>
                  </a:schemeClr>
                </a:solidFill>
              </a:ln>
            </p:spPr>
            <p:txBody>
              <a:bodyPr vert="eaVert" wrap="square" rtlCol="0">
                <a:spAutoFit/>
              </a:bodyPr>
              <a:lstStyle/>
              <a:p>
                <a:r>
                  <a:rPr kumimoji="1" lang="ja-JP" altLang="en-US" sz="2800" dirty="0" smtClean="0">
                    <a:solidFill>
                      <a:schemeClr val="bg1"/>
                    </a:solidFill>
                  </a:rPr>
                  <a:t>ユーチューブ</a:t>
                </a:r>
                <a:endParaRPr kumimoji="1" lang="ja-JP" altLang="en-US" sz="2800" dirty="0">
                  <a:solidFill>
                    <a:schemeClr val="bg1"/>
                  </a:solidFill>
                </a:endParaRPr>
              </a:p>
            </p:txBody>
          </p:sp>
          <p:sp>
            <p:nvSpPr>
              <p:cNvPr id="53" name="テキスト ボックス 52"/>
              <p:cNvSpPr txBox="1"/>
              <p:nvPr/>
            </p:nvSpPr>
            <p:spPr>
              <a:xfrm>
                <a:off x="8509485" y="2638695"/>
                <a:ext cx="634516" cy="1776551"/>
              </a:xfrm>
              <a:prstGeom prst="rect">
                <a:avLst/>
              </a:prstGeom>
              <a:noFill/>
              <a:ln>
                <a:solidFill>
                  <a:schemeClr val="accent6">
                    <a:lumMod val="60000"/>
                    <a:lumOff val="40000"/>
                  </a:schemeClr>
                </a:solidFill>
              </a:ln>
            </p:spPr>
            <p:txBody>
              <a:bodyPr vert="eaVert" wrap="square" rtlCol="0">
                <a:spAutoFit/>
              </a:bodyPr>
              <a:lstStyle/>
              <a:p>
                <a:r>
                  <a:rPr lang="ja-JP" altLang="en-US" sz="2800" dirty="0" smtClean="0">
                    <a:solidFill>
                      <a:schemeClr val="bg1"/>
                    </a:solidFill>
                  </a:rPr>
                  <a:t>ツイッター</a:t>
                </a:r>
                <a:endParaRPr kumimoji="1" lang="ja-JP" altLang="en-US" sz="2800" dirty="0">
                  <a:solidFill>
                    <a:schemeClr val="bg1"/>
                  </a:solidFill>
                </a:endParaRPr>
              </a:p>
            </p:txBody>
          </p:sp>
          <p:sp>
            <p:nvSpPr>
              <p:cNvPr id="54" name="テキスト ボックス 53"/>
              <p:cNvSpPr txBox="1"/>
              <p:nvPr/>
            </p:nvSpPr>
            <p:spPr>
              <a:xfrm>
                <a:off x="8546005" y="4480559"/>
                <a:ext cx="571065" cy="2064283"/>
              </a:xfrm>
              <a:prstGeom prst="rect">
                <a:avLst/>
              </a:prstGeom>
              <a:noFill/>
              <a:ln>
                <a:solidFill>
                  <a:schemeClr val="accent6">
                    <a:lumMod val="60000"/>
                    <a:lumOff val="40000"/>
                  </a:schemeClr>
                </a:solidFill>
              </a:ln>
            </p:spPr>
            <p:txBody>
              <a:bodyPr vert="eaVert" wrap="square" rtlCol="0">
                <a:spAutoFit/>
              </a:bodyPr>
              <a:lstStyle/>
              <a:p>
                <a:r>
                  <a:rPr kumimoji="1" lang="ja-JP" altLang="en-US" sz="2400" dirty="0" smtClean="0">
                    <a:solidFill>
                      <a:schemeClr val="bg1"/>
                    </a:solidFill>
                  </a:rPr>
                  <a:t>インスタグラム</a:t>
                </a:r>
                <a:endParaRPr kumimoji="1" lang="ja-JP" altLang="en-US" sz="2400" dirty="0">
                  <a:solidFill>
                    <a:schemeClr val="bg1"/>
                  </a:solidFill>
                </a:endParaRPr>
              </a:p>
            </p:txBody>
          </p:sp>
          <p:sp>
            <p:nvSpPr>
              <p:cNvPr id="55" name="テキスト ボックス 54"/>
              <p:cNvSpPr txBox="1"/>
              <p:nvPr/>
            </p:nvSpPr>
            <p:spPr>
              <a:xfrm>
                <a:off x="6596970" y="3221963"/>
                <a:ext cx="677108" cy="913070"/>
              </a:xfrm>
              <a:prstGeom prst="rect">
                <a:avLst/>
              </a:prstGeom>
              <a:noFill/>
              <a:ln>
                <a:solidFill>
                  <a:schemeClr val="accent6">
                    <a:lumMod val="60000"/>
                    <a:lumOff val="40000"/>
                  </a:schemeClr>
                </a:solidFill>
              </a:ln>
            </p:spPr>
            <p:txBody>
              <a:bodyPr vert="eaVert" wrap="none" rtlCol="0">
                <a:spAutoFit/>
              </a:bodyPr>
              <a:lstStyle/>
              <a:p>
                <a:r>
                  <a:rPr kumimoji="1" lang="ja-JP" altLang="en-US" sz="3200" dirty="0" smtClean="0">
                    <a:solidFill>
                      <a:schemeClr val="bg1"/>
                    </a:solidFill>
                  </a:rPr>
                  <a:t>拡散</a:t>
                </a:r>
                <a:endParaRPr kumimoji="1" lang="ja-JP" altLang="en-US" sz="3200" dirty="0">
                  <a:solidFill>
                    <a:schemeClr val="bg1"/>
                  </a:solidFill>
                </a:endParaRPr>
              </a:p>
            </p:txBody>
          </p:sp>
        </p:grpSp>
      </p:grpSp>
      <p:grpSp>
        <p:nvGrpSpPr>
          <p:cNvPr id="59" name="グループ化 58"/>
          <p:cNvGrpSpPr/>
          <p:nvPr/>
        </p:nvGrpSpPr>
        <p:grpSpPr>
          <a:xfrm>
            <a:off x="5264358" y="851714"/>
            <a:ext cx="1444626" cy="5954739"/>
            <a:chOff x="5264358" y="851714"/>
            <a:chExt cx="1444626" cy="5954739"/>
          </a:xfrm>
        </p:grpSpPr>
        <p:grpSp>
          <p:nvGrpSpPr>
            <p:cNvPr id="12" name="グループ化 11"/>
            <p:cNvGrpSpPr/>
            <p:nvPr/>
          </p:nvGrpSpPr>
          <p:grpSpPr>
            <a:xfrm>
              <a:off x="5364934" y="851714"/>
              <a:ext cx="1124452" cy="5343755"/>
              <a:chOff x="5364934" y="1047659"/>
              <a:chExt cx="1124452" cy="5343755"/>
            </a:xfrm>
          </p:grpSpPr>
          <p:pic>
            <p:nvPicPr>
              <p:cNvPr id="4" name="図 3" descr="人D-02.png"/>
              <p:cNvPicPr>
                <a:picLocks noChangeAspect="1"/>
              </p:cNvPicPr>
              <p:nvPr/>
            </p:nvPicPr>
            <p:blipFill>
              <a:blip r:embed="rId4" cstate="print"/>
              <a:stretch>
                <a:fillRect/>
              </a:stretch>
            </p:blipFill>
            <p:spPr>
              <a:xfrm>
                <a:off x="5364934" y="1047659"/>
                <a:ext cx="1078955" cy="1078955"/>
              </a:xfrm>
              <a:prstGeom prst="rect">
                <a:avLst/>
              </a:prstGeom>
            </p:spPr>
          </p:pic>
          <p:pic>
            <p:nvPicPr>
              <p:cNvPr id="5" name="図 4" descr="人D-03.png"/>
              <p:cNvPicPr>
                <a:picLocks noChangeAspect="1"/>
              </p:cNvPicPr>
              <p:nvPr/>
            </p:nvPicPr>
            <p:blipFill>
              <a:blip r:embed="rId5" cstate="print"/>
              <a:stretch>
                <a:fillRect/>
              </a:stretch>
            </p:blipFill>
            <p:spPr>
              <a:xfrm>
                <a:off x="5410431" y="5312459"/>
                <a:ext cx="1078955" cy="1078955"/>
              </a:xfrm>
              <a:prstGeom prst="rect">
                <a:avLst/>
              </a:prstGeom>
            </p:spPr>
          </p:pic>
          <p:pic>
            <p:nvPicPr>
              <p:cNvPr id="6" name="図 5" descr="人D-04.png"/>
              <p:cNvPicPr>
                <a:picLocks noChangeAspect="1"/>
              </p:cNvPicPr>
              <p:nvPr/>
            </p:nvPicPr>
            <p:blipFill>
              <a:blip r:embed="rId6" cstate="print"/>
              <a:stretch>
                <a:fillRect/>
              </a:stretch>
            </p:blipFill>
            <p:spPr>
              <a:xfrm>
                <a:off x="5377551" y="2484127"/>
                <a:ext cx="1078955" cy="1078955"/>
              </a:xfrm>
              <a:prstGeom prst="rect">
                <a:avLst/>
              </a:prstGeom>
            </p:spPr>
          </p:pic>
          <p:pic>
            <p:nvPicPr>
              <p:cNvPr id="7" name="図 6" descr="人D-05.png"/>
              <p:cNvPicPr>
                <a:picLocks noChangeAspect="1"/>
              </p:cNvPicPr>
              <p:nvPr/>
            </p:nvPicPr>
            <p:blipFill>
              <a:blip r:embed="rId7" cstate="print"/>
              <a:stretch>
                <a:fillRect/>
              </a:stretch>
            </p:blipFill>
            <p:spPr>
              <a:xfrm>
                <a:off x="5383860" y="3901226"/>
                <a:ext cx="1078955" cy="1078955"/>
              </a:xfrm>
              <a:prstGeom prst="rect">
                <a:avLst/>
              </a:prstGeom>
            </p:spPr>
          </p:pic>
        </p:grpSp>
        <p:sp>
          <p:nvSpPr>
            <p:cNvPr id="58" name="テキスト ボックス 57"/>
            <p:cNvSpPr txBox="1"/>
            <p:nvPr/>
          </p:nvSpPr>
          <p:spPr>
            <a:xfrm>
              <a:off x="5264358" y="6283233"/>
              <a:ext cx="1444626" cy="523220"/>
            </a:xfrm>
            <a:prstGeom prst="rect">
              <a:avLst/>
            </a:prstGeom>
            <a:noFill/>
          </p:spPr>
          <p:txBody>
            <a:bodyPr wrap="none" rtlCol="0">
              <a:spAutoFit/>
            </a:bodyPr>
            <a:lstStyle/>
            <a:p>
              <a:r>
                <a:rPr kumimoji="1" lang="ja-JP" altLang="en-US" sz="2800" dirty="0" smtClean="0">
                  <a:solidFill>
                    <a:schemeClr val="bg1"/>
                  </a:solidFill>
                </a:rPr>
                <a:t>友人</a:t>
              </a:r>
              <a:r>
                <a:rPr kumimoji="1" lang="en-US" altLang="ja-JP" sz="2800" dirty="0" smtClean="0">
                  <a:solidFill>
                    <a:schemeClr val="bg1"/>
                  </a:solidFill>
                </a:rPr>
                <a:t>4</a:t>
              </a:r>
              <a:r>
                <a:rPr kumimoji="1" lang="ja-JP" altLang="en-US" sz="2800" dirty="0" smtClean="0">
                  <a:solidFill>
                    <a:schemeClr val="bg1"/>
                  </a:solidFill>
                </a:rPr>
                <a:t>人</a:t>
              </a:r>
              <a:endParaRPr kumimoji="1" lang="ja-JP" altLang="en-US" sz="2800" dirty="0">
                <a:solidFill>
                  <a:schemeClr val="bg1"/>
                </a:solidFill>
              </a:endParaRPr>
            </a:p>
          </p:txBody>
        </p:sp>
      </p:grpSp>
      <p:grpSp>
        <p:nvGrpSpPr>
          <p:cNvPr id="20" name="グループ化 19"/>
          <p:cNvGrpSpPr/>
          <p:nvPr/>
        </p:nvGrpSpPr>
        <p:grpSpPr>
          <a:xfrm>
            <a:off x="272122" y="2639784"/>
            <a:ext cx="2358956" cy="1488078"/>
            <a:chOff x="272122" y="2639784"/>
            <a:chExt cx="2358956" cy="1488078"/>
          </a:xfrm>
        </p:grpSpPr>
        <p:grpSp>
          <p:nvGrpSpPr>
            <p:cNvPr id="57" name="グループ化 56"/>
            <p:cNvGrpSpPr/>
            <p:nvPr/>
          </p:nvGrpSpPr>
          <p:grpSpPr>
            <a:xfrm>
              <a:off x="1084217" y="2639784"/>
              <a:ext cx="1546861" cy="1488078"/>
              <a:chOff x="1084217" y="2639784"/>
              <a:chExt cx="1546861" cy="1488078"/>
            </a:xfrm>
          </p:grpSpPr>
          <p:pic>
            <p:nvPicPr>
              <p:cNvPr id="8" name="図 7" descr="イラスト011.png"/>
              <p:cNvPicPr>
                <a:picLocks noChangeAspect="1"/>
              </p:cNvPicPr>
              <p:nvPr/>
            </p:nvPicPr>
            <p:blipFill>
              <a:blip r:embed="rId8" cstate="print"/>
              <a:stretch>
                <a:fillRect/>
              </a:stretch>
            </p:blipFill>
            <p:spPr>
              <a:xfrm>
                <a:off x="1549036" y="2639784"/>
                <a:ext cx="1082042" cy="1082042"/>
              </a:xfrm>
              <a:prstGeom prst="rect">
                <a:avLst/>
              </a:prstGeom>
            </p:spPr>
          </p:pic>
          <p:sp>
            <p:nvSpPr>
              <p:cNvPr id="9" name="爆発 1 8"/>
              <p:cNvSpPr/>
              <p:nvPr/>
            </p:nvSpPr>
            <p:spPr>
              <a:xfrm>
                <a:off x="1084217" y="3213462"/>
                <a:ext cx="914400" cy="9144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272122" y="3396176"/>
              <a:ext cx="800219" cy="461665"/>
            </a:xfrm>
            <a:prstGeom prst="rect">
              <a:avLst/>
            </a:prstGeom>
            <a:noFill/>
          </p:spPr>
          <p:txBody>
            <a:bodyPr wrap="none" rtlCol="0">
              <a:spAutoFit/>
            </a:bodyPr>
            <a:lstStyle/>
            <a:p>
              <a:r>
                <a:rPr kumimoji="1" lang="ja-JP" altLang="en-US" sz="2400" dirty="0" smtClean="0">
                  <a:solidFill>
                    <a:schemeClr val="bg1"/>
                  </a:solidFill>
                </a:rPr>
                <a:t>盗撮</a:t>
              </a:r>
              <a:endParaRPr kumimoji="1" lang="ja-JP" altLang="en-US" sz="2400" dirty="0">
                <a:solidFill>
                  <a:schemeClr val="bg1"/>
                </a:solidFill>
              </a:endParaRPr>
            </a:p>
          </p:txBody>
        </p:sp>
      </p:grpSp>
      <p:grpSp>
        <p:nvGrpSpPr>
          <p:cNvPr id="19" name="グループ化 18"/>
          <p:cNvGrpSpPr/>
          <p:nvPr/>
        </p:nvGrpSpPr>
        <p:grpSpPr>
          <a:xfrm>
            <a:off x="92524" y="4573362"/>
            <a:ext cx="2535432" cy="2068816"/>
            <a:chOff x="92524" y="4573362"/>
            <a:chExt cx="2535432" cy="2068816"/>
          </a:xfrm>
        </p:grpSpPr>
        <p:grpSp>
          <p:nvGrpSpPr>
            <p:cNvPr id="65" name="グループ化 64"/>
            <p:cNvGrpSpPr/>
            <p:nvPr/>
          </p:nvGrpSpPr>
          <p:grpSpPr>
            <a:xfrm>
              <a:off x="92524" y="4573362"/>
              <a:ext cx="1905000" cy="2068816"/>
              <a:chOff x="92524" y="4573362"/>
              <a:chExt cx="1905000" cy="2068816"/>
            </a:xfrm>
          </p:grpSpPr>
          <p:pic>
            <p:nvPicPr>
              <p:cNvPr id="2" name="図 1" descr="ANI_016.GIF"/>
              <p:cNvPicPr>
                <a:picLocks noChangeAspect="1"/>
              </p:cNvPicPr>
              <p:nvPr/>
            </p:nvPicPr>
            <p:blipFill>
              <a:blip r:embed="rId9" cstate="print"/>
              <a:stretch>
                <a:fillRect/>
              </a:stretch>
            </p:blipFill>
            <p:spPr>
              <a:xfrm>
                <a:off x="92524" y="4573362"/>
                <a:ext cx="1905000" cy="1238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4" name="テキスト ボックス 63"/>
              <p:cNvSpPr txBox="1"/>
              <p:nvPr/>
            </p:nvSpPr>
            <p:spPr>
              <a:xfrm>
                <a:off x="600891" y="5995847"/>
                <a:ext cx="898003" cy="646331"/>
              </a:xfrm>
              <a:prstGeom prst="rect">
                <a:avLst/>
              </a:prstGeom>
              <a:noFill/>
            </p:spPr>
            <p:txBody>
              <a:bodyPr wrap="none" rtlCol="0">
                <a:spAutoFit/>
              </a:bodyPr>
              <a:lstStyle/>
              <a:p>
                <a:r>
                  <a:rPr kumimoji="1" lang="en-US" altLang="ja-JP" sz="3600" dirty="0" smtClean="0">
                    <a:solidFill>
                      <a:schemeClr val="bg1"/>
                    </a:solidFill>
                  </a:rPr>
                  <a:t>B</a:t>
                </a:r>
                <a:r>
                  <a:rPr kumimoji="1" lang="ja-JP" altLang="en-US" sz="3600" dirty="0" smtClean="0">
                    <a:solidFill>
                      <a:schemeClr val="bg1"/>
                    </a:solidFill>
                  </a:rPr>
                  <a:t>君</a:t>
                </a:r>
                <a:endParaRPr kumimoji="1" lang="ja-JP" altLang="en-US" sz="3600" dirty="0">
                  <a:solidFill>
                    <a:schemeClr val="bg1"/>
                  </a:solidFill>
                </a:endParaRPr>
              </a:p>
            </p:txBody>
          </p:sp>
        </p:grpSp>
        <p:sp>
          <p:nvSpPr>
            <p:cNvPr id="66" name="テキスト ボックス 65"/>
            <p:cNvSpPr txBox="1"/>
            <p:nvPr/>
          </p:nvSpPr>
          <p:spPr>
            <a:xfrm>
              <a:off x="1598507" y="5954152"/>
              <a:ext cx="1029449" cy="461665"/>
            </a:xfrm>
            <a:prstGeom prst="rect">
              <a:avLst/>
            </a:prstGeom>
            <a:noFill/>
          </p:spPr>
          <p:txBody>
            <a:bodyPr wrap="none" rtlCol="0">
              <a:spAutoFit/>
            </a:bodyPr>
            <a:lstStyle/>
            <a:p>
              <a:r>
                <a:rPr kumimoji="1" lang="ja-JP" altLang="en-US" sz="2400" dirty="0" smtClean="0">
                  <a:solidFill>
                    <a:schemeClr val="bg1"/>
                  </a:solidFill>
                </a:rPr>
                <a:t>居眠り</a:t>
              </a:r>
              <a:endParaRPr kumimoji="1" lang="ja-JP" altLang="en-US" sz="2400" dirty="0">
                <a:solidFill>
                  <a:schemeClr val="bg1"/>
                </a:solidFill>
              </a:endParaRPr>
            </a:p>
          </p:txBody>
        </p:sp>
      </p:grpSp>
      <p:grpSp>
        <p:nvGrpSpPr>
          <p:cNvPr id="24" name="グループ化 23"/>
          <p:cNvGrpSpPr/>
          <p:nvPr/>
        </p:nvGrpSpPr>
        <p:grpSpPr>
          <a:xfrm>
            <a:off x="2272937" y="300443"/>
            <a:ext cx="3043644" cy="5707108"/>
            <a:chOff x="2272937" y="300443"/>
            <a:chExt cx="3043644" cy="5707108"/>
          </a:xfrm>
        </p:grpSpPr>
        <p:grpSp>
          <p:nvGrpSpPr>
            <p:cNvPr id="61" name="グループ化 60"/>
            <p:cNvGrpSpPr/>
            <p:nvPr/>
          </p:nvGrpSpPr>
          <p:grpSpPr>
            <a:xfrm>
              <a:off x="2272937" y="300443"/>
              <a:ext cx="3043644" cy="5707108"/>
              <a:chOff x="2272937" y="509451"/>
              <a:chExt cx="3043644" cy="5707108"/>
            </a:xfrm>
          </p:grpSpPr>
          <p:sp>
            <p:nvSpPr>
              <p:cNvPr id="11" name="テキスト ボックス 10"/>
              <p:cNvSpPr txBox="1"/>
              <p:nvPr/>
            </p:nvSpPr>
            <p:spPr>
              <a:xfrm>
                <a:off x="2325192" y="509451"/>
                <a:ext cx="2771913" cy="584775"/>
              </a:xfrm>
              <a:prstGeom prst="rect">
                <a:avLst/>
              </a:prstGeom>
              <a:noFill/>
            </p:spPr>
            <p:txBody>
              <a:bodyPr wrap="none" rtlCol="0">
                <a:spAutoFit/>
              </a:bodyPr>
              <a:lstStyle/>
              <a:p>
                <a:r>
                  <a:rPr lang="ja-JP" altLang="en-US" sz="3200" dirty="0" smtClean="0">
                    <a:solidFill>
                      <a:schemeClr val="bg1"/>
                    </a:solidFill>
                  </a:rPr>
                  <a:t>「おもしろいぜ」</a:t>
                </a:r>
                <a:endParaRPr kumimoji="1" lang="ja-JP" altLang="en-US" sz="3200" dirty="0">
                  <a:solidFill>
                    <a:schemeClr val="bg1"/>
                  </a:solidFill>
                </a:endParaRPr>
              </a:p>
            </p:txBody>
          </p:sp>
          <p:grpSp>
            <p:nvGrpSpPr>
              <p:cNvPr id="60" name="グループ化 59"/>
              <p:cNvGrpSpPr/>
              <p:nvPr/>
            </p:nvGrpSpPr>
            <p:grpSpPr>
              <a:xfrm>
                <a:off x="2272937" y="1280159"/>
                <a:ext cx="3043644" cy="4936400"/>
                <a:chOff x="2272937" y="1280159"/>
                <a:chExt cx="3043644" cy="4936400"/>
              </a:xfrm>
            </p:grpSpPr>
            <p:pic>
              <p:nvPicPr>
                <p:cNvPr id="13" name="図 12" descr="ANI_016.GIF"/>
                <p:cNvPicPr>
                  <a:picLocks noChangeAspect="1"/>
                </p:cNvPicPr>
                <p:nvPr/>
              </p:nvPicPr>
              <p:blipFill>
                <a:blip r:embed="rId9" cstate="print"/>
                <a:stretch>
                  <a:fillRect/>
                </a:stretch>
              </p:blipFill>
              <p:spPr>
                <a:xfrm>
                  <a:off x="4128947" y="1280159"/>
                  <a:ext cx="1083131" cy="7040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図 13" descr="ANI_016.GIF"/>
                <p:cNvPicPr>
                  <a:picLocks noChangeAspect="1"/>
                </p:cNvPicPr>
                <p:nvPr/>
              </p:nvPicPr>
              <p:blipFill>
                <a:blip r:embed="rId9" cstate="print"/>
                <a:stretch>
                  <a:fillRect/>
                </a:stretch>
              </p:blipFill>
              <p:spPr>
                <a:xfrm>
                  <a:off x="4142010" y="2717073"/>
                  <a:ext cx="1083131" cy="7040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 name="図 14" descr="ANI_016.GIF"/>
                <p:cNvPicPr>
                  <a:picLocks noChangeAspect="1"/>
                </p:cNvPicPr>
                <p:nvPr/>
              </p:nvPicPr>
              <p:blipFill>
                <a:blip r:embed="rId9" cstate="print"/>
                <a:stretch>
                  <a:fillRect/>
                </a:stretch>
              </p:blipFill>
              <p:spPr>
                <a:xfrm>
                  <a:off x="4181198" y="4127861"/>
                  <a:ext cx="1083131" cy="7040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図 15" descr="ANI_016.GIF"/>
                <p:cNvPicPr>
                  <a:picLocks noChangeAspect="1"/>
                </p:cNvPicPr>
                <p:nvPr/>
              </p:nvPicPr>
              <p:blipFill>
                <a:blip r:embed="rId9" cstate="print"/>
                <a:stretch>
                  <a:fillRect/>
                </a:stretch>
              </p:blipFill>
              <p:spPr>
                <a:xfrm>
                  <a:off x="4233450" y="5512524"/>
                  <a:ext cx="1083131" cy="7040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30" name="グループ化 29"/>
                <p:cNvGrpSpPr/>
                <p:nvPr/>
              </p:nvGrpSpPr>
              <p:grpSpPr>
                <a:xfrm>
                  <a:off x="2272937" y="1789611"/>
                  <a:ext cx="1672046" cy="3997235"/>
                  <a:chOff x="2272937" y="1789611"/>
                  <a:chExt cx="1672046" cy="3997235"/>
                </a:xfrm>
              </p:grpSpPr>
              <p:cxnSp>
                <p:nvCxnSpPr>
                  <p:cNvPr id="18" name="直線矢印コネクタ 17"/>
                  <p:cNvCxnSpPr/>
                  <p:nvPr/>
                </p:nvCxnSpPr>
                <p:spPr>
                  <a:xfrm flipV="1">
                    <a:off x="2286000" y="1789611"/>
                    <a:ext cx="1658983" cy="31350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2272937" y="3069771"/>
                    <a:ext cx="1606732" cy="1828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2286000" y="4506686"/>
                    <a:ext cx="1632857" cy="37882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2286000" y="4911635"/>
                    <a:ext cx="1645920" cy="87521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grpSp>
        </p:grpSp>
        <p:sp>
          <p:nvSpPr>
            <p:cNvPr id="67" name="テキスト ボックス 66"/>
            <p:cNvSpPr txBox="1"/>
            <p:nvPr/>
          </p:nvSpPr>
          <p:spPr>
            <a:xfrm>
              <a:off x="2950794" y="4480805"/>
              <a:ext cx="1509349" cy="830997"/>
            </a:xfrm>
            <a:prstGeom prst="rect">
              <a:avLst/>
            </a:prstGeom>
            <a:noFill/>
          </p:spPr>
          <p:txBody>
            <a:bodyPr wrap="square" rtlCol="0">
              <a:spAutoFit/>
            </a:bodyPr>
            <a:lstStyle/>
            <a:p>
              <a:r>
                <a:rPr lang="en-US" altLang="ja-JP" sz="2400" dirty="0" smtClean="0">
                  <a:solidFill>
                    <a:schemeClr val="bg1"/>
                  </a:solidFill>
                </a:rPr>
                <a:t>SNS</a:t>
              </a:r>
              <a:r>
                <a:rPr lang="ja-JP" altLang="en-US" sz="2400" dirty="0" smtClean="0">
                  <a:solidFill>
                    <a:schemeClr val="bg1"/>
                  </a:solidFill>
                </a:rPr>
                <a:t>で友人限定に</a:t>
              </a:r>
              <a:endParaRPr kumimoji="1" lang="ja-JP" altLang="en-US" sz="2400" dirty="0">
                <a:solidFill>
                  <a:schemeClr val="bg1"/>
                </a:solidFill>
              </a:endParaRPr>
            </a:p>
          </p:txBody>
        </p:sp>
      </p:grpSp>
    </p:spTree>
    <p:extLst>
      <p:ext uri="{BB962C8B-B14F-4D97-AF65-F5344CB8AC3E}">
        <p14:creationId xmlns:p14="http://schemas.microsoft.com/office/powerpoint/2010/main" val="151372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 name="グループ化 9"/>
          <p:cNvGrpSpPr/>
          <p:nvPr/>
        </p:nvGrpSpPr>
        <p:grpSpPr>
          <a:xfrm>
            <a:off x="706483" y="145048"/>
            <a:ext cx="3908666" cy="1238250"/>
            <a:chOff x="706483" y="262615"/>
            <a:chExt cx="3908666" cy="1238250"/>
          </a:xfrm>
        </p:grpSpPr>
        <p:pic>
          <p:nvPicPr>
            <p:cNvPr id="2" name="図 1" descr="ANI_016.GIF"/>
            <p:cNvPicPr>
              <a:picLocks noChangeAspect="1"/>
            </p:cNvPicPr>
            <p:nvPr/>
          </p:nvPicPr>
          <p:blipFill>
            <a:blip r:embed="rId3" cstate="print"/>
            <a:stretch>
              <a:fillRect/>
            </a:stretch>
          </p:blipFill>
          <p:spPr>
            <a:xfrm>
              <a:off x="706483" y="262615"/>
              <a:ext cx="1905000" cy="1238250"/>
            </a:xfrm>
            <a:prstGeom prst="rect">
              <a:avLst/>
            </a:prstGeom>
          </p:spPr>
        </p:pic>
        <p:sp>
          <p:nvSpPr>
            <p:cNvPr id="3" name="テキスト ボックス 2"/>
            <p:cNvSpPr txBox="1"/>
            <p:nvPr/>
          </p:nvSpPr>
          <p:spPr>
            <a:xfrm>
              <a:off x="3056709" y="770709"/>
              <a:ext cx="1558440" cy="461665"/>
            </a:xfrm>
            <a:prstGeom prst="rect">
              <a:avLst/>
            </a:prstGeom>
            <a:noFill/>
          </p:spPr>
          <p:txBody>
            <a:bodyPr wrap="none" rtlCol="0">
              <a:spAutoFit/>
            </a:bodyPr>
            <a:lstStyle/>
            <a:p>
              <a:r>
                <a:rPr kumimoji="1" lang="ja-JP" altLang="en-US" sz="2400" dirty="0" smtClean="0">
                  <a:solidFill>
                    <a:schemeClr val="bg1"/>
                  </a:solidFill>
                </a:rPr>
                <a:t>この子は、</a:t>
              </a:r>
              <a:endParaRPr kumimoji="1" lang="ja-JP" altLang="en-US" sz="2400" dirty="0">
                <a:solidFill>
                  <a:schemeClr val="bg1"/>
                </a:solidFill>
              </a:endParaRPr>
            </a:p>
          </p:txBody>
        </p:sp>
      </p:grpSp>
      <p:sp>
        <p:nvSpPr>
          <p:cNvPr id="4" name="テキスト ボックス 3"/>
          <p:cNvSpPr txBox="1"/>
          <p:nvPr/>
        </p:nvSpPr>
        <p:spPr>
          <a:xfrm>
            <a:off x="744584" y="1489160"/>
            <a:ext cx="7417415" cy="646331"/>
          </a:xfrm>
          <a:prstGeom prst="rect">
            <a:avLst/>
          </a:prstGeom>
          <a:noFill/>
        </p:spPr>
        <p:txBody>
          <a:bodyPr wrap="none" rtlCol="0">
            <a:spAutoFit/>
          </a:bodyPr>
          <a:lstStyle/>
          <a:p>
            <a:pPr>
              <a:buFont typeface="Arial" pitchFamily="34" charset="0"/>
              <a:buChar char="•"/>
            </a:pPr>
            <a:r>
              <a:rPr lang="ja-JP" altLang="en-US" sz="3600" dirty="0" smtClean="0">
                <a:solidFill>
                  <a:schemeClr val="bg1"/>
                </a:solidFill>
              </a:rPr>
              <a:t>人に</a:t>
            </a:r>
            <a:r>
              <a:rPr lang="ja-JP" altLang="en-US" sz="3600" dirty="0" smtClean="0">
                <a:solidFill>
                  <a:srgbClr val="FFFF00"/>
                </a:solidFill>
              </a:rPr>
              <a:t>見られたくない恥ずかしい姿</a:t>
            </a:r>
            <a:r>
              <a:rPr lang="ja-JP" altLang="en-US" sz="3600" dirty="0" smtClean="0">
                <a:solidFill>
                  <a:schemeClr val="bg1"/>
                </a:solidFill>
              </a:rPr>
              <a:t>を</a:t>
            </a:r>
            <a:r>
              <a:rPr kumimoji="1" lang="ja-JP" altLang="en-US" sz="3600" dirty="0" smtClean="0">
                <a:solidFill>
                  <a:schemeClr val="bg1"/>
                </a:solidFill>
              </a:rPr>
              <a:t>、</a:t>
            </a:r>
            <a:endParaRPr kumimoji="1" lang="en-US" altLang="ja-JP" sz="3600" dirty="0" smtClean="0">
              <a:solidFill>
                <a:schemeClr val="bg1"/>
              </a:solidFill>
            </a:endParaRPr>
          </a:p>
        </p:txBody>
      </p:sp>
      <p:sp>
        <p:nvSpPr>
          <p:cNvPr id="5" name="テキスト ボックス 4"/>
          <p:cNvSpPr txBox="1"/>
          <p:nvPr/>
        </p:nvSpPr>
        <p:spPr>
          <a:xfrm>
            <a:off x="744584" y="2272932"/>
            <a:ext cx="6792244" cy="646331"/>
          </a:xfrm>
          <a:prstGeom prst="rect">
            <a:avLst/>
          </a:prstGeom>
          <a:noFill/>
        </p:spPr>
        <p:txBody>
          <a:bodyPr wrap="none" rtlCol="0">
            <a:spAutoFit/>
          </a:bodyPr>
          <a:lstStyle/>
          <a:p>
            <a:pPr>
              <a:buFont typeface="Arial" pitchFamily="34" charset="0"/>
              <a:buChar char="•"/>
            </a:pPr>
            <a:r>
              <a:rPr kumimoji="1" lang="ja-JP" altLang="en-US" sz="3600" dirty="0" smtClean="0">
                <a:solidFill>
                  <a:schemeClr val="bg1"/>
                </a:solidFill>
              </a:rPr>
              <a:t>自分に許可無く撮影</a:t>
            </a:r>
            <a:r>
              <a:rPr lang="ja-JP" altLang="en-US" sz="3600" dirty="0" smtClean="0">
                <a:solidFill>
                  <a:srgbClr val="FFFF00"/>
                </a:solidFill>
              </a:rPr>
              <a:t>（盗撮）</a:t>
            </a:r>
            <a:r>
              <a:rPr lang="ja-JP" altLang="en-US" sz="3600" dirty="0" smtClean="0">
                <a:solidFill>
                  <a:schemeClr val="bg1"/>
                </a:solidFill>
              </a:rPr>
              <a:t>され、</a:t>
            </a:r>
            <a:endParaRPr kumimoji="1" lang="en-US" altLang="ja-JP" sz="3600" dirty="0" smtClean="0">
              <a:solidFill>
                <a:schemeClr val="bg1"/>
              </a:solidFill>
            </a:endParaRPr>
          </a:p>
        </p:txBody>
      </p:sp>
      <p:sp>
        <p:nvSpPr>
          <p:cNvPr id="6" name="テキスト ボックス 5"/>
          <p:cNvSpPr txBox="1"/>
          <p:nvPr/>
        </p:nvSpPr>
        <p:spPr>
          <a:xfrm>
            <a:off x="757646" y="3030578"/>
            <a:ext cx="8626079" cy="646331"/>
          </a:xfrm>
          <a:prstGeom prst="rect">
            <a:avLst/>
          </a:prstGeom>
          <a:noFill/>
        </p:spPr>
        <p:txBody>
          <a:bodyPr wrap="none" rtlCol="0">
            <a:spAutoFit/>
          </a:bodyPr>
          <a:lstStyle/>
          <a:p>
            <a:pPr>
              <a:buFont typeface="Arial" pitchFamily="34" charset="0"/>
              <a:buChar char="•"/>
            </a:pPr>
            <a:r>
              <a:rPr lang="ja-JP" altLang="en-US" sz="3600" dirty="0" smtClean="0">
                <a:solidFill>
                  <a:schemeClr val="bg1"/>
                </a:solidFill>
              </a:rPr>
              <a:t>その写真・動画はネット上か</a:t>
            </a:r>
            <a:r>
              <a:rPr lang="ja-JP" altLang="en-US" sz="3600" dirty="0">
                <a:solidFill>
                  <a:schemeClr val="bg1"/>
                </a:solidFill>
              </a:rPr>
              <a:t>ら</a:t>
            </a:r>
            <a:r>
              <a:rPr lang="ja-JP" altLang="en-US" sz="3600" dirty="0" smtClean="0">
                <a:solidFill>
                  <a:srgbClr val="FFFF00"/>
                </a:solidFill>
              </a:rPr>
              <a:t>回収できず</a:t>
            </a:r>
            <a:r>
              <a:rPr lang="ja-JP" altLang="en-US" sz="3600" dirty="0" smtClean="0">
                <a:solidFill>
                  <a:schemeClr val="bg1"/>
                </a:solidFill>
              </a:rPr>
              <a:t>、</a:t>
            </a:r>
            <a:endParaRPr kumimoji="1" lang="en-US" altLang="ja-JP" sz="3600" dirty="0" smtClean="0">
              <a:solidFill>
                <a:schemeClr val="bg1"/>
              </a:solidFill>
            </a:endParaRPr>
          </a:p>
        </p:txBody>
      </p:sp>
      <p:sp>
        <p:nvSpPr>
          <p:cNvPr id="7" name="テキスト ボックス 6"/>
          <p:cNvSpPr txBox="1"/>
          <p:nvPr/>
        </p:nvSpPr>
        <p:spPr>
          <a:xfrm>
            <a:off x="744583" y="3788223"/>
            <a:ext cx="7393371" cy="646331"/>
          </a:xfrm>
          <a:prstGeom prst="rect">
            <a:avLst/>
          </a:prstGeom>
          <a:noFill/>
        </p:spPr>
        <p:txBody>
          <a:bodyPr wrap="none" rtlCol="0">
            <a:spAutoFit/>
          </a:bodyPr>
          <a:lstStyle/>
          <a:p>
            <a:pPr>
              <a:buFont typeface="Arial" pitchFamily="34" charset="0"/>
              <a:buChar char="•"/>
            </a:pPr>
            <a:r>
              <a:rPr lang="ja-JP" altLang="en-US" sz="3600" dirty="0" smtClean="0">
                <a:solidFill>
                  <a:srgbClr val="FFFF00"/>
                </a:solidFill>
              </a:rPr>
              <a:t>悲しみ</a:t>
            </a:r>
            <a:r>
              <a:rPr lang="ja-JP" altLang="en-US" sz="3600" dirty="0" smtClean="0">
                <a:solidFill>
                  <a:schemeClr val="bg1"/>
                </a:solidFill>
              </a:rPr>
              <a:t>、</a:t>
            </a:r>
            <a:r>
              <a:rPr lang="ja-JP" altLang="en-US" sz="3600" dirty="0" smtClean="0">
                <a:solidFill>
                  <a:srgbClr val="FFFF00"/>
                </a:solidFill>
              </a:rPr>
              <a:t>苦しみ</a:t>
            </a:r>
            <a:r>
              <a:rPr lang="ja-JP" altLang="en-US" sz="3600" dirty="0" smtClean="0">
                <a:solidFill>
                  <a:schemeClr val="bg1"/>
                </a:solidFill>
              </a:rPr>
              <a:t>、</a:t>
            </a:r>
            <a:r>
              <a:rPr lang="ja-JP" altLang="en-US" sz="3600" dirty="0" smtClean="0">
                <a:solidFill>
                  <a:srgbClr val="FFFF00"/>
                </a:solidFill>
              </a:rPr>
              <a:t>恐怖</a:t>
            </a:r>
            <a:r>
              <a:rPr lang="ja-JP" altLang="en-US" sz="3600" dirty="0" smtClean="0">
                <a:solidFill>
                  <a:schemeClr val="bg1"/>
                </a:solidFill>
              </a:rPr>
              <a:t>の中にいます。</a:t>
            </a:r>
            <a:endParaRPr kumimoji="1" lang="en-US" altLang="ja-JP" sz="3600" dirty="0" smtClean="0">
              <a:solidFill>
                <a:schemeClr val="bg1"/>
              </a:solidFill>
            </a:endParaRPr>
          </a:p>
        </p:txBody>
      </p:sp>
      <p:grpSp>
        <p:nvGrpSpPr>
          <p:cNvPr id="15" name="グループ化 14"/>
          <p:cNvGrpSpPr/>
          <p:nvPr/>
        </p:nvGrpSpPr>
        <p:grpSpPr>
          <a:xfrm>
            <a:off x="470265" y="4388988"/>
            <a:ext cx="8242661" cy="2168566"/>
            <a:chOff x="470265" y="4388988"/>
            <a:chExt cx="8242661" cy="2168566"/>
          </a:xfrm>
        </p:grpSpPr>
        <p:grpSp>
          <p:nvGrpSpPr>
            <p:cNvPr id="11" name="グループ化 10"/>
            <p:cNvGrpSpPr/>
            <p:nvPr/>
          </p:nvGrpSpPr>
          <p:grpSpPr>
            <a:xfrm>
              <a:off x="470265" y="5225143"/>
              <a:ext cx="8242661" cy="1332411"/>
              <a:chOff x="287383" y="5159828"/>
              <a:chExt cx="8242661" cy="1332411"/>
            </a:xfrm>
          </p:grpSpPr>
          <p:sp>
            <p:nvSpPr>
              <p:cNvPr id="9" name="角丸四角形 8"/>
              <p:cNvSpPr/>
              <p:nvPr/>
            </p:nvSpPr>
            <p:spPr>
              <a:xfrm>
                <a:off x="2076992" y="5368834"/>
                <a:ext cx="6453052" cy="112340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dirty="0" smtClean="0">
                    <a:solidFill>
                      <a:srgbClr val="FF0000"/>
                    </a:solidFill>
                    <a:latin typeface="ＤＨＰ特太ゴシック体" pitchFamily="50" charset="-128"/>
                    <a:ea typeface="ＤＨＰ特太ゴシック体" pitchFamily="50" charset="-128"/>
                  </a:rPr>
                  <a:t>　人権侵害 </a:t>
                </a:r>
                <a:r>
                  <a:rPr kumimoji="1" lang="ja-JP" altLang="en-US" sz="4800" dirty="0" smtClean="0">
                    <a:solidFill>
                      <a:srgbClr val="FF0000"/>
                    </a:solidFill>
                    <a:latin typeface="ＤＨＰ特太ゴシック体" pitchFamily="50" charset="-128"/>
                    <a:ea typeface="ＤＨＰ特太ゴシック体" pitchFamily="50" charset="-128"/>
                  </a:rPr>
                  <a:t>です</a:t>
                </a:r>
                <a:endParaRPr kumimoji="1" lang="ja-JP" altLang="en-US" sz="6600" dirty="0">
                  <a:solidFill>
                    <a:srgbClr val="FF0000"/>
                  </a:solidFill>
                  <a:latin typeface="ＤＨＰ特太ゴシック体" pitchFamily="50" charset="-128"/>
                  <a:ea typeface="ＤＨＰ特太ゴシック体" pitchFamily="50" charset="-128"/>
                </a:endParaRPr>
              </a:p>
            </p:txBody>
          </p:sp>
          <p:sp>
            <p:nvSpPr>
              <p:cNvPr id="8" name="テキスト ボックス 7"/>
              <p:cNvSpPr txBox="1"/>
              <p:nvPr/>
            </p:nvSpPr>
            <p:spPr>
              <a:xfrm>
                <a:off x="287383" y="5159828"/>
                <a:ext cx="1782860" cy="646331"/>
              </a:xfrm>
              <a:prstGeom prst="rect">
                <a:avLst/>
              </a:prstGeom>
              <a:noFill/>
            </p:spPr>
            <p:txBody>
              <a:bodyPr wrap="none" rtlCol="0">
                <a:spAutoFit/>
              </a:bodyPr>
              <a:lstStyle/>
              <a:p>
                <a:r>
                  <a:rPr lang="ja-JP" altLang="en-US" sz="3600" dirty="0" smtClean="0">
                    <a:solidFill>
                      <a:schemeClr val="bg1"/>
                    </a:solidFill>
                  </a:rPr>
                  <a:t>これは、</a:t>
                </a:r>
                <a:endParaRPr kumimoji="1" lang="en-US" altLang="ja-JP" sz="3600" dirty="0" smtClean="0">
                  <a:solidFill>
                    <a:schemeClr val="bg1"/>
                  </a:solidFill>
                </a:endParaRPr>
              </a:p>
            </p:txBody>
          </p:sp>
        </p:grpSp>
        <p:grpSp>
          <p:nvGrpSpPr>
            <p:cNvPr id="14" name="グループ化 13"/>
            <p:cNvGrpSpPr/>
            <p:nvPr/>
          </p:nvGrpSpPr>
          <p:grpSpPr>
            <a:xfrm>
              <a:off x="1786809" y="4388988"/>
              <a:ext cx="3698745" cy="1502228"/>
              <a:chOff x="1786809" y="4388988"/>
              <a:chExt cx="3698745" cy="1502228"/>
            </a:xfrm>
          </p:grpSpPr>
          <p:sp>
            <p:nvSpPr>
              <p:cNvPr id="12" name="爆発 2 11"/>
              <p:cNvSpPr/>
              <p:nvPr/>
            </p:nvSpPr>
            <p:spPr>
              <a:xfrm rot="21160621">
                <a:off x="1786809" y="4388988"/>
                <a:ext cx="3698745" cy="1502228"/>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rot="20707714">
                <a:off x="2660690" y="4767051"/>
                <a:ext cx="1569660" cy="769441"/>
              </a:xfrm>
              <a:prstGeom prst="rect">
                <a:avLst/>
              </a:prstGeom>
              <a:noFill/>
            </p:spPr>
            <p:txBody>
              <a:bodyPr wrap="none" rtlCol="0">
                <a:spAutoFit/>
              </a:bodyPr>
              <a:lstStyle/>
              <a:p>
                <a:r>
                  <a:rPr kumimoji="1" lang="ja-JP" altLang="en-US" sz="4400" b="1" dirty="0" smtClean="0">
                    <a:solidFill>
                      <a:srgbClr val="FFFF00"/>
                    </a:solidFill>
                    <a:effectLst>
                      <a:outerShdw blurRad="38100" dist="38100" dir="2700000" algn="tl">
                        <a:srgbClr val="000000">
                          <a:alpha val="43137"/>
                        </a:srgbClr>
                      </a:outerShdw>
                    </a:effectLst>
                  </a:rPr>
                  <a:t>イジメ</a:t>
                </a:r>
                <a:endParaRPr kumimoji="1" lang="ja-JP" altLang="en-US" sz="4400" b="1" dirty="0">
                  <a:solidFill>
                    <a:srgbClr val="FFFF00"/>
                  </a:solidFill>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151372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391770" y="1474620"/>
            <a:ext cx="8360460" cy="3908760"/>
          </a:xfrm>
          <a:prstGeom prst="rect">
            <a:avLst/>
          </a:prstGeom>
          <a:noFill/>
        </p:spPr>
        <p:txBody>
          <a:bodyPr wrap="square" lIns="91436" tIns="45719" rIns="91436" bIns="45719" rtlCol="0">
            <a:spAutoFit/>
          </a:bodyPr>
          <a:lstStyle/>
          <a:p>
            <a:pPr algn="ctr"/>
            <a:r>
              <a:rPr lang="ja-JP" altLang="en-US" sz="7200" dirty="0" smtClean="0">
                <a:solidFill>
                  <a:schemeClr val="bg1"/>
                </a:solidFill>
                <a:latin typeface="HGP明朝E" pitchFamily="18" charset="-128"/>
                <a:ea typeface="HGP明朝E" pitchFamily="18" charset="-128"/>
              </a:rPr>
              <a:t>全世界が見ている！</a:t>
            </a:r>
            <a:endParaRPr lang="en-US" altLang="ja-JP" sz="7200" dirty="0" smtClean="0">
              <a:solidFill>
                <a:schemeClr val="bg1"/>
              </a:solidFill>
              <a:latin typeface="HGP明朝E" pitchFamily="18" charset="-128"/>
              <a:ea typeface="HGP明朝E" pitchFamily="18" charset="-128"/>
            </a:endParaRPr>
          </a:p>
          <a:p>
            <a:pPr algn="ctr"/>
            <a:r>
              <a:rPr lang="ja-JP" altLang="en-US" sz="8800" dirty="0" smtClean="0">
                <a:solidFill>
                  <a:srgbClr val="FFC000"/>
                </a:solidFill>
                <a:latin typeface="HGP明朝E" pitchFamily="18" charset="-128"/>
                <a:ea typeface="HGP明朝E" pitchFamily="18" charset="-128"/>
              </a:rPr>
              <a:t>ネット上の</a:t>
            </a:r>
            <a:endParaRPr lang="en-US" altLang="ja-JP" sz="8800" dirty="0" smtClean="0">
              <a:solidFill>
                <a:srgbClr val="FFC000"/>
              </a:solidFill>
              <a:latin typeface="HGP明朝E" pitchFamily="18" charset="-128"/>
              <a:ea typeface="HGP明朝E" pitchFamily="18" charset="-128"/>
            </a:endParaRPr>
          </a:p>
          <a:p>
            <a:pPr algn="ctr"/>
            <a:r>
              <a:rPr lang="ja-JP" altLang="en-US" sz="8800" u="sng" dirty="0" smtClean="0">
                <a:solidFill>
                  <a:srgbClr val="FFC000"/>
                </a:solidFill>
                <a:latin typeface="HGP明朝E" pitchFamily="18" charset="-128"/>
                <a:ea typeface="HGP明朝E" pitchFamily="18" charset="-128"/>
              </a:rPr>
              <a:t>不適切情報</a:t>
            </a:r>
            <a:endParaRPr lang="en-US" altLang="ja-JP" sz="8800" u="sng" dirty="0" smtClean="0">
              <a:solidFill>
                <a:srgbClr val="FFC000"/>
              </a:solidFill>
              <a:latin typeface="HGP明朝E" pitchFamily="18" charset="-128"/>
              <a:ea typeface="HGP明朝E" pitchFamily="18" charset="-128"/>
            </a:endParaRPr>
          </a:p>
        </p:txBody>
      </p:sp>
      <p:grpSp>
        <p:nvGrpSpPr>
          <p:cNvPr id="16" name="グループ化 15"/>
          <p:cNvGrpSpPr/>
          <p:nvPr/>
        </p:nvGrpSpPr>
        <p:grpSpPr>
          <a:xfrm>
            <a:off x="33817" y="41285"/>
            <a:ext cx="5466409" cy="7444404"/>
            <a:chOff x="46886" y="-63913"/>
            <a:chExt cx="4835906" cy="7010776"/>
          </a:xfrm>
        </p:grpSpPr>
        <p:grpSp>
          <p:nvGrpSpPr>
            <p:cNvPr id="4" name="グループ化 25"/>
            <p:cNvGrpSpPr/>
            <p:nvPr/>
          </p:nvGrpSpPr>
          <p:grpSpPr>
            <a:xfrm rot="20970973">
              <a:off x="46886" y="-63913"/>
              <a:ext cx="4835906" cy="7010776"/>
              <a:chOff x="3461654" y="-58057"/>
              <a:chExt cx="5532061" cy="6858000"/>
            </a:xfrm>
          </p:grpSpPr>
          <p:pic>
            <p:nvPicPr>
              <p:cNvPr id="3" name="図 2" descr="ｄｔｋｄｔ.bmp"/>
              <p:cNvPicPr>
                <a:picLocks noChangeAspect="1"/>
              </p:cNvPicPr>
              <p:nvPr/>
            </p:nvPicPr>
            <p:blipFill>
              <a:blip r:embed="rId3" cstate="print"/>
              <a:srcRect t="17354"/>
              <a:stretch>
                <a:fillRect/>
              </a:stretch>
            </p:blipFill>
            <p:spPr>
              <a:xfrm rot="620100">
                <a:off x="3461654" y="-58057"/>
                <a:ext cx="5532061" cy="6858000"/>
              </a:xfrm>
              <a:prstGeom prst="rect">
                <a:avLst/>
              </a:prstGeom>
            </p:spPr>
          </p:pic>
          <p:sp>
            <p:nvSpPr>
              <p:cNvPr id="25" name="正方形/長方形 24"/>
              <p:cNvSpPr/>
              <p:nvPr/>
            </p:nvSpPr>
            <p:spPr>
              <a:xfrm rot="4034208">
                <a:off x="6230983" y="1972492"/>
                <a:ext cx="849086" cy="13062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13" name="角丸四角形 12"/>
            <p:cNvSpPr/>
            <p:nvPr/>
          </p:nvSpPr>
          <p:spPr>
            <a:xfrm>
              <a:off x="215154" y="5177118"/>
              <a:ext cx="4383740" cy="91440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未成年者飲酒（不良行為）</a:t>
              </a:r>
              <a:endParaRPr kumimoji="1" lang="en-US" altLang="ja-JP" dirty="0" smtClean="0"/>
            </a:p>
            <a:p>
              <a:pPr algn="ctr"/>
              <a:r>
                <a:rPr lang="ja-JP" altLang="en-US" dirty="0" smtClean="0"/>
                <a:t>を、自ら</a:t>
              </a:r>
              <a:r>
                <a:rPr lang="en-US" altLang="ja-JP" dirty="0" smtClean="0"/>
                <a:t>SNS</a:t>
              </a:r>
              <a:r>
                <a:rPr lang="ja-JP" altLang="en-US" dirty="0" smtClean="0"/>
                <a:t>に載せ、その後拡散</a:t>
              </a:r>
              <a:endParaRPr kumimoji="1" lang="ja-JP" altLang="en-US" dirty="0"/>
            </a:p>
          </p:txBody>
        </p:sp>
      </p:grpSp>
      <p:grpSp>
        <p:nvGrpSpPr>
          <p:cNvPr id="19" name="グループ化 18"/>
          <p:cNvGrpSpPr/>
          <p:nvPr/>
        </p:nvGrpSpPr>
        <p:grpSpPr>
          <a:xfrm>
            <a:off x="3348316" y="0"/>
            <a:ext cx="5795684" cy="6858000"/>
            <a:chOff x="-863493" y="-213930"/>
            <a:chExt cx="5812011" cy="6910565"/>
          </a:xfrm>
        </p:grpSpPr>
        <p:pic>
          <p:nvPicPr>
            <p:cNvPr id="5" name="図 4" descr="トイレで一服　なう.png"/>
            <p:cNvPicPr>
              <a:picLocks noChangeAspect="1"/>
            </p:cNvPicPr>
            <p:nvPr/>
          </p:nvPicPr>
          <p:blipFill>
            <a:blip r:embed="rId4" cstate="print"/>
            <a:srcRect l="4023" r="7438"/>
            <a:stretch>
              <a:fillRect/>
            </a:stretch>
          </p:blipFill>
          <p:spPr>
            <a:xfrm>
              <a:off x="-863493" y="-213930"/>
              <a:ext cx="5812011" cy="6910565"/>
            </a:xfrm>
            <a:prstGeom prst="rect">
              <a:avLst/>
            </a:prstGeom>
          </p:spPr>
        </p:pic>
        <p:sp>
          <p:nvSpPr>
            <p:cNvPr id="15" name="角丸四角形 14"/>
            <p:cNvSpPr/>
            <p:nvPr/>
          </p:nvSpPr>
          <p:spPr>
            <a:xfrm>
              <a:off x="-658907" y="5446058"/>
              <a:ext cx="5446059" cy="91440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未成年者喫煙（不良行為）</a:t>
              </a:r>
              <a:endParaRPr kumimoji="1" lang="en-US" altLang="ja-JP" dirty="0" smtClean="0"/>
            </a:p>
            <a:p>
              <a:pPr algn="ctr"/>
              <a:r>
                <a:rPr lang="ja-JP" altLang="en-US" dirty="0" smtClean="0"/>
                <a:t>を、自らツイートし、その後拡散し、晒される</a:t>
              </a:r>
              <a:endParaRPr kumimoji="1" lang="ja-JP" altLang="en-US" dirty="0"/>
            </a:p>
          </p:txBody>
        </p:sp>
      </p:grpSp>
      <p:grpSp>
        <p:nvGrpSpPr>
          <p:cNvPr id="23" name="グループ化 22"/>
          <p:cNvGrpSpPr/>
          <p:nvPr/>
        </p:nvGrpSpPr>
        <p:grpSpPr>
          <a:xfrm>
            <a:off x="0" y="34200"/>
            <a:ext cx="6078204" cy="6858000"/>
            <a:chOff x="3065796" y="0"/>
            <a:chExt cx="6078204" cy="6858000"/>
          </a:xfrm>
        </p:grpSpPr>
        <p:pic>
          <p:nvPicPr>
            <p:cNvPr id="10" name="図 9" descr="o0529055712789868298.jpg"/>
            <p:cNvPicPr>
              <a:picLocks noChangeAspect="1"/>
            </p:cNvPicPr>
            <p:nvPr/>
          </p:nvPicPr>
          <p:blipFill>
            <a:blip r:embed="rId5" cstate="print"/>
            <a:srcRect t="2857" r="6679"/>
            <a:stretch>
              <a:fillRect/>
            </a:stretch>
          </p:blipFill>
          <p:spPr>
            <a:xfrm>
              <a:off x="3065796" y="0"/>
              <a:ext cx="6078204" cy="6858000"/>
            </a:xfrm>
            <a:prstGeom prst="rect">
              <a:avLst/>
            </a:prstGeom>
          </p:spPr>
        </p:pic>
        <p:sp>
          <p:nvSpPr>
            <p:cNvPr id="22" name="角丸四角形 21"/>
            <p:cNvSpPr/>
            <p:nvPr/>
          </p:nvSpPr>
          <p:spPr>
            <a:xfrm>
              <a:off x="3415552" y="5526741"/>
              <a:ext cx="5446059" cy="91440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すぎたイタズラは、迷惑行為であり、</a:t>
              </a:r>
              <a:endParaRPr kumimoji="1" lang="en-US" altLang="ja-JP" dirty="0" smtClean="0"/>
            </a:p>
            <a:p>
              <a:pPr algn="ctr"/>
              <a:r>
                <a:rPr lang="ja-JP" altLang="en-US" dirty="0" smtClean="0"/>
                <a:t>ネット上では拡散され、誹謗中傷される。</a:t>
              </a:r>
              <a:endParaRPr kumimoji="1" lang="ja-JP" altLang="en-US" dirty="0"/>
            </a:p>
          </p:txBody>
        </p:sp>
      </p:grpSp>
      <p:grpSp>
        <p:nvGrpSpPr>
          <p:cNvPr id="20" name="グループ化 19"/>
          <p:cNvGrpSpPr/>
          <p:nvPr/>
        </p:nvGrpSpPr>
        <p:grpSpPr>
          <a:xfrm>
            <a:off x="3684494" y="0"/>
            <a:ext cx="5459506" cy="6858000"/>
            <a:chOff x="2057400" y="0"/>
            <a:chExt cx="5143500" cy="6858000"/>
          </a:xfrm>
        </p:grpSpPr>
        <p:pic>
          <p:nvPicPr>
            <p:cNvPr id="9" name="図 8" descr="3474c5d3db421f5efc502ac526c7a111_13245.jpeg"/>
            <p:cNvPicPr>
              <a:picLocks noChangeAspect="1"/>
            </p:cNvPicPr>
            <p:nvPr/>
          </p:nvPicPr>
          <p:blipFill>
            <a:blip r:embed="rId6" cstate="print"/>
            <a:stretch>
              <a:fillRect/>
            </a:stretch>
          </p:blipFill>
          <p:spPr>
            <a:xfrm>
              <a:off x="2057400" y="0"/>
              <a:ext cx="5143500" cy="6858000"/>
            </a:xfrm>
            <a:prstGeom prst="rect">
              <a:avLst/>
            </a:prstGeom>
          </p:spPr>
        </p:pic>
        <p:sp>
          <p:nvSpPr>
            <p:cNvPr id="18" name="角丸四角形 17"/>
            <p:cNvSpPr/>
            <p:nvPr/>
          </p:nvSpPr>
          <p:spPr>
            <a:xfrm>
              <a:off x="2084307" y="5136767"/>
              <a:ext cx="5056082" cy="91440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バンズの上に寝転ぶ迷惑行為を</a:t>
              </a:r>
              <a:endParaRPr kumimoji="1" lang="en-US" altLang="ja-JP" sz="2000" dirty="0" smtClean="0"/>
            </a:p>
            <a:p>
              <a:pPr algn="ctr"/>
              <a:r>
                <a:rPr lang="ja-JP" altLang="en-US" sz="2000" dirty="0" smtClean="0"/>
                <a:t>ツイッターに載せたことから、拡散し、炎上</a:t>
              </a:r>
              <a:endParaRPr kumimoji="1" lang="ja-JP" altLang="en-US" sz="2000" dirty="0"/>
            </a:p>
          </p:txBody>
        </p:sp>
      </p:grpSp>
      <p:grpSp>
        <p:nvGrpSpPr>
          <p:cNvPr id="24" name="グループ化 23"/>
          <p:cNvGrpSpPr/>
          <p:nvPr/>
        </p:nvGrpSpPr>
        <p:grpSpPr>
          <a:xfrm>
            <a:off x="428603" y="1176618"/>
            <a:ext cx="8286794" cy="4504765"/>
            <a:chOff x="719333" y="1169513"/>
            <a:chExt cx="7812912" cy="4180114"/>
          </a:xfrm>
        </p:grpSpPr>
        <p:pic>
          <p:nvPicPr>
            <p:cNvPr id="12" name="図 11" descr="Screenshot_2017-01-30-17-21-06.png"/>
            <p:cNvPicPr>
              <a:picLocks noChangeAspect="1"/>
            </p:cNvPicPr>
            <p:nvPr/>
          </p:nvPicPr>
          <p:blipFill>
            <a:blip r:embed="rId7" cstate="print"/>
            <a:srcRect t="37714" b="32191"/>
            <a:stretch>
              <a:fillRect/>
            </a:stretch>
          </p:blipFill>
          <p:spPr>
            <a:xfrm>
              <a:off x="719333" y="1169513"/>
              <a:ext cx="7812912" cy="4180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角丸四角形 20"/>
            <p:cNvSpPr/>
            <p:nvPr/>
          </p:nvSpPr>
          <p:spPr>
            <a:xfrm>
              <a:off x="916627" y="1263750"/>
              <a:ext cx="5446059" cy="91440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暴行・傷害（犯罪行為）の動画が撮られ、</a:t>
              </a:r>
              <a:r>
                <a:rPr lang="ja-JP" altLang="en-US" dirty="0" smtClean="0"/>
                <a:t>それが</a:t>
              </a:r>
              <a:endParaRPr lang="en-US" altLang="ja-JP" dirty="0" smtClean="0"/>
            </a:p>
            <a:p>
              <a:pPr algn="ctr"/>
              <a:r>
                <a:rPr lang="ja-JP" altLang="en-US" dirty="0" smtClean="0"/>
                <a:t>拡散すると、家族、学校にまで誹謗中傷が及ぶ</a:t>
              </a:r>
              <a:endParaRPr kumimoji="1" lang="ja-JP" altLang="en-US" dirty="0"/>
            </a:p>
          </p:txBody>
        </p:sp>
      </p:grpSp>
      <p:grpSp>
        <p:nvGrpSpPr>
          <p:cNvPr id="26" name="グループ化 25"/>
          <p:cNvGrpSpPr/>
          <p:nvPr/>
        </p:nvGrpSpPr>
        <p:grpSpPr>
          <a:xfrm>
            <a:off x="1013732" y="76986"/>
            <a:ext cx="6887598" cy="6858000"/>
            <a:chOff x="1325849" y="0"/>
            <a:chExt cx="6384724" cy="6642847"/>
          </a:xfrm>
        </p:grpSpPr>
        <p:pic>
          <p:nvPicPr>
            <p:cNvPr id="11" name="図 10" descr="2017_0803_01.bmp"/>
            <p:cNvPicPr>
              <a:picLocks noChangeAspect="1"/>
            </p:cNvPicPr>
            <p:nvPr/>
          </p:nvPicPr>
          <p:blipFill>
            <a:blip r:embed="rId8" cstate="print"/>
            <a:srcRect l="39929"/>
            <a:stretch>
              <a:fillRect/>
            </a:stretch>
          </p:blipFill>
          <p:spPr>
            <a:xfrm>
              <a:off x="1325849" y="0"/>
              <a:ext cx="6384724" cy="6642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角丸四角形 16"/>
            <p:cNvSpPr/>
            <p:nvPr/>
          </p:nvSpPr>
          <p:spPr>
            <a:xfrm>
              <a:off x="1734670" y="5056093"/>
              <a:ext cx="5446059" cy="91440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2017</a:t>
              </a:r>
              <a:r>
                <a:rPr kumimoji="1" lang="ja-JP" altLang="en-US" dirty="0" smtClean="0"/>
                <a:t>年</a:t>
              </a:r>
              <a:r>
                <a:rPr kumimoji="1" lang="en-US" altLang="ja-JP" dirty="0" smtClean="0"/>
                <a:t>8</a:t>
              </a:r>
              <a:r>
                <a:rPr kumimoji="1" lang="ja-JP" altLang="en-US" dirty="0" smtClean="0"/>
                <a:t>月に発生した、コンビニでの迷惑行為。</a:t>
              </a:r>
              <a:endParaRPr kumimoji="1" lang="en-US" altLang="ja-JP" dirty="0" smtClean="0"/>
            </a:p>
            <a:p>
              <a:pPr algn="ctr"/>
              <a:r>
                <a:rPr kumimoji="1" lang="ja-JP" altLang="en-US" dirty="0" smtClean="0"/>
                <a:t>少年らは、個人情報を晒され、誹謗中傷されている。</a:t>
              </a:r>
              <a:endParaRPr kumimoji="1" lang="ja-JP" altLang="en-US" dirty="0"/>
            </a:p>
          </p:txBody>
        </p:sp>
      </p:grpSp>
    </p:spTree>
    <p:extLst>
      <p:ext uri="{BB962C8B-B14F-4D97-AF65-F5344CB8AC3E}">
        <p14:creationId xmlns:p14="http://schemas.microsoft.com/office/powerpoint/2010/main" val="184855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284548" y="-609"/>
            <a:ext cx="8574907" cy="1200329"/>
          </a:xfrm>
          <a:prstGeom prst="rect">
            <a:avLst/>
          </a:prstGeom>
          <a:noFill/>
        </p:spPr>
        <p:txBody>
          <a:bodyPr wrap="square" rtlCol="0">
            <a:spAutoFit/>
          </a:bodyPr>
          <a:lstStyle/>
          <a:p>
            <a:pPr algn="ctr"/>
            <a:r>
              <a:rPr lang="ja-JP" altLang="en-US" sz="7200" dirty="0" smtClean="0">
                <a:solidFill>
                  <a:schemeClr val="bg1"/>
                </a:solidFill>
                <a:latin typeface="ＤＦ平成明朝体W7" pitchFamily="17" charset="-128"/>
                <a:ea typeface="ＤＦ平成明朝体W7" pitchFamily="17" charset="-128"/>
              </a:rPr>
              <a:t>炎上する可能性</a:t>
            </a:r>
            <a:endParaRPr kumimoji="1" lang="ja-JP" altLang="en-US" sz="7200" dirty="0">
              <a:solidFill>
                <a:srgbClr val="FFFF00"/>
              </a:solidFill>
              <a:latin typeface="ＤＦ平成明朝体W7" pitchFamily="17" charset="-128"/>
              <a:ea typeface="ＤＦ平成明朝体W7" pitchFamily="17" charset="-128"/>
            </a:endParaRPr>
          </a:p>
        </p:txBody>
      </p:sp>
      <p:sp>
        <p:nvSpPr>
          <p:cNvPr id="10" name="テキスト ボックス 9"/>
          <p:cNvSpPr txBox="1"/>
          <p:nvPr/>
        </p:nvSpPr>
        <p:spPr>
          <a:xfrm>
            <a:off x="940167" y="1527510"/>
            <a:ext cx="7367816" cy="1323439"/>
          </a:xfrm>
          <a:prstGeom prst="rect">
            <a:avLst/>
          </a:prstGeom>
          <a:noFill/>
        </p:spPr>
        <p:txBody>
          <a:bodyPr wrap="square" rtlCol="0">
            <a:spAutoFit/>
          </a:bodyPr>
          <a:lstStyle/>
          <a:p>
            <a:r>
              <a:rPr lang="ja-JP" altLang="en-US" sz="4000" dirty="0" smtClean="0">
                <a:solidFill>
                  <a:schemeClr val="bg1"/>
                </a:solidFill>
                <a:latin typeface="ＤＦ平成明朝体W7" pitchFamily="17" charset="-128"/>
                <a:ea typeface="ＤＦ平成明朝体W7" pitchFamily="17" charset="-128"/>
              </a:rPr>
              <a:t>①見た人が</a:t>
            </a:r>
            <a:r>
              <a:rPr lang="en-US" altLang="ja-JP" sz="4000" dirty="0" smtClean="0">
                <a:solidFill>
                  <a:srgbClr val="FFFF00"/>
                </a:solidFill>
                <a:latin typeface="ＤＦ平成明朝体W7" pitchFamily="17" charset="-128"/>
                <a:ea typeface="ＤＦ平成明朝体W7" pitchFamily="17" charset="-128"/>
              </a:rPr>
              <a:t>『</a:t>
            </a:r>
            <a:r>
              <a:rPr lang="ja-JP" altLang="en-US" sz="4000" dirty="0" smtClean="0">
                <a:solidFill>
                  <a:srgbClr val="FFFF00"/>
                </a:solidFill>
                <a:latin typeface="ＤＦ平成明朝体W7" pitchFamily="17" charset="-128"/>
                <a:ea typeface="ＤＦ平成明朝体W7" pitchFamily="17" charset="-128"/>
              </a:rPr>
              <a:t>不愉快</a:t>
            </a:r>
            <a:r>
              <a:rPr lang="en-US" altLang="ja-JP" sz="4000" dirty="0" smtClean="0">
                <a:solidFill>
                  <a:srgbClr val="FFFF00"/>
                </a:solidFill>
                <a:latin typeface="ＤＦ平成明朝体W7" pitchFamily="17" charset="-128"/>
                <a:ea typeface="ＤＦ平成明朝体W7" pitchFamily="17" charset="-128"/>
              </a:rPr>
              <a:t>』『</a:t>
            </a:r>
            <a:r>
              <a:rPr lang="ja-JP" altLang="en-US" sz="4000" dirty="0" smtClean="0">
                <a:solidFill>
                  <a:srgbClr val="FFFF00"/>
                </a:solidFill>
                <a:latin typeface="ＤＦ平成明朝体W7" pitchFamily="17" charset="-128"/>
                <a:ea typeface="ＤＦ平成明朝体W7" pitchFamily="17" charset="-128"/>
              </a:rPr>
              <a:t>不快</a:t>
            </a:r>
            <a:r>
              <a:rPr lang="en-US" altLang="ja-JP" sz="4000" dirty="0" smtClean="0">
                <a:solidFill>
                  <a:srgbClr val="FFFF00"/>
                </a:solidFill>
                <a:latin typeface="ＤＦ平成明朝体W7" pitchFamily="17" charset="-128"/>
                <a:ea typeface="ＤＦ平成明朝体W7" pitchFamily="17" charset="-128"/>
              </a:rPr>
              <a:t>』</a:t>
            </a:r>
          </a:p>
          <a:p>
            <a:r>
              <a:rPr kumimoji="1" lang="en-US" altLang="ja-JP" sz="4000" dirty="0" smtClean="0">
                <a:solidFill>
                  <a:srgbClr val="FFFF00"/>
                </a:solidFill>
                <a:latin typeface="ＤＦ平成明朝体W7" pitchFamily="17" charset="-128"/>
                <a:ea typeface="ＤＦ平成明朝体W7" pitchFamily="17" charset="-128"/>
              </a:rPr>
              <a:t>  </a:t>
            </a:r>
            <a:r>
              <a:rPr kumimoji="1" lang="ja-JP" altLang="en-US" sz="4000" dirty="0" smtClean="0">
                <a:solidFill>
                  <a:schemeClr val="bg1"/>
                </a:solidFill>
                <a:latin typeface="ＤＦ平成明朝体W7" pitchFamily="17" charset="-128"/>
                <a:ea typeface="ＤＦ平成明朝体W7" pitchFamily="17" charset="-128"/>
              </a:rPr>
              <a:t>に感じるもの</a:t>
            </a:r>
            <a:endParaRPr kumimoji="1" lang="ja-JP" altLang="en-US" sz="4000" dirty="0">
              <a:solidFill>
                <a:srgbClr val="FFFF00"/>
              </a:solidFill>
              <a:latin typeface="ＤＦ平成明朝体W7" pitchFamily="17" charset="-128"/>
              <a:ea typeface="ＤＦ平成明朝体W7" pitchFamily="17" charset="-128"/>
            </a:endParaRPr>
          </a:p>
        </p:txBody>
      </p:sp>
      <p:sp>
        <p:nvSpPr>
          <p:cNvPr id="6" name="テキスト ボックス 5"/>
          <p:cNvSpPr txBox="1"/>
          <p:nvPr/>
        </p:nvSpPr>
        <p:spPr>
          <a:xfrm>
            <a:off x="977002" y="3638634"/>
            <a:ext cx="7252604" cy="1323439"/>
          </a:xfrm>
          <a:prstGeom prst="rect">
            <a:avLst/>
          </a:prstGeom>
          <a:noFill/>
        </p:spPr>
        <p:txBody>
          <a:bodyPr wrap="square" rtlCol="0">
            <a:spAutoFit/>
          </a:bodyPr>
          <a:lstStyle/>
          <a:p>
            <a:r>
              <a:rPr lang="ja-JP" altLang="en-US" sz="4000" dirty="0" smtClean="0">
                <a:solidFill>
                  <a:schemeClr val="bg1"/>
                </a:solidFill>
                <a:latin typeface="ＤＦ平成明朝体W7" pitchFamily="17" charset="-128"/>
                <a:ea typeface="ＤＦ平成明朝体W7" pitchFamily="17" charset="-128"/>
              </a:rPr>
              <a:t>②明らかに</a:t>
            </a:r>
            <a:r>
              <a:rPr lang="en-US" altLang="ja-JP" sz="4000" dirty="0" smtClean="0">
                <a:solidFill>
                  <a:srgbClr val="FFFF00"/>
                </a:solidFill>
                <a:latin typeface="ＤＦ平成明朝体W7" pitchFamily="17" charset="-128"/>
                <a:ea typeface="ＤＦ平成明朝体W7" pitchFamily="17" charset="-128"/>
              </a:rPr>
              <a:t>『</a:t>
            </a:r>
            <a:r>
              <a:rPr lang="ja-JP" altLang="en-US" sz="4000" dirty="0" smtClean="0">
                <a:solidFill>
                  <a:srgbClr val="FFFF00"/>
                </a:solidFill>
                <a:latin typeface="ＤＦ平成明朝体W7" pitchFamily="17" charset="-128"/>
                <a:ea typeface="ＤＦ平成明朝体W7" pitchFamily="17" charset="-128"/>
              </a:rPr>
              <a:t>他人に迷惑</a:t>
            </a:r>
            <a:r>
              <a:rPr lang="en-US" altLang="ja-JP" sz="4000" dirty="0" smtClean="0">
                <a:solidFill>
                  <a:srgbClr val="FFFF00"/>
                </a:solidFill>
                <a:latin typeface="ＤＦ平成明朝体W7" pitchFamily="17" charset="-128"/>
                <a:ea typeface="ＤＦ平成明朝体W7" pitchFamily="17" charset="-128"/>
              </a:rPr>
              <a:t>』</a:t>
            </a:r>
            <a:r>
              <a:rPr lang="ja-JP" altLang="en-US" sz="4000" dirty="0" smtClean="0">
                <a:solidFill>
                  <a:schemeClr val="bg1"/>
                </a:solidFill>
                <a:latin typeface="ＤＦ平成明朝体W7" pitchFamily="17" charset="-128"/>
                <a:ea typeface="ＤＦ平成明朝体W7" pitchFamily="17" charset="-128"/>
              </a:rPr>
              <a:t>を</a:t>
            </a:r>
            <a:endParaRPr lang="en-US" altLang="ja-JP" sz="4000" dirty="0" smtClean="0">
              <a:solidFill>
                <a:schemeClr val="bg1"/>
              </a:solidFill>
              <a:latin typeface="ＤＦ平成明朝体W7" pitchFamily="17" charset="-128"/>
              <a:ea typeface="ＤＦ平成明朝体W7" pitchFamily="17" charset="-128"/>
            </a:endParaRPr>
          </a:p>
          <a:p>
            <a:r>
              <a:rPr lang="en-US" altLang="ja-JP" sz="4000" dirty="0" smtClean="0">
                <a:solidFill>
                  <a:schemeClr val="bg1"/>
                </a:solidFill>
                <a:latin typeface="ＤＦ平成明朝体W7" pitchFamily="17" charset="-128"/>
                <a:ea typeface="ＤＦ平成明朝体W7" pitchFamily="17" charset="-128"/>
              </a:rPr>
              <a:t>  </a:t>
            </a:r>
            <a:r>
              <a:rPr lang="ja-JP" altLang="en-US" sz="4000" dirty="0" smtClean="0">
                <a:solidFill>
                  <a:schemeClr val="bg1"/>
                </a:solidFill>
                <a:latin typeface="ＤＦ平成明朝体W7" pitchFamily="17" charset="-128"/>
                <a:ea typeface="ＤＦ平成明朝体W7" pitchFamily="17" charset="-128"/>
              </a:rPr>
              <a:t>かけている</a:t>
            </a:r>
            <a:r>
              <a:rPr kumimoji="1" lang="ja-JP" altLang="en-US" sz="4000" dirty="0" smtClean="0">
                <a:solidFill>
                  <a:schemeClr val="bg1"/>
                </a:solidFill>
                <a:latin typeface="ＤＦ平成明朝体W7" pitchFamily="17" charset="-128"/>
                <a:ea typeface="ＤＦ平成明朝体W7" pitchFamily="17" charset="-128"/>
              </a:rPr>
              <a:t>もの</a:t>
            </a:r>
            <a:endParaRPr kumimoji="1" lang="ja-JP" altLang="en-US" sz="4000" dirty="0">
              <a:solidFill>
                <a:srgbClr val="FFFF00"/>
              </a:solidFill>
              <a:latin typeface="ＤＦ平成明朝体W7" pitchFamily="17" charset="-128"/>
              <a:ea typeface="ＤＦ平成明朝体W7" pitchFamily="17" charset="-128"/>
            </a:endParaRPr>
          </a:p>
        </p:txBody>
      </p:sp>
      <p:sp>
        <p:nvSpPr>
          <p:cNvPr id="7" name="テキスト ボックス 6"/>
          <p:cNvSpPr txBox="1"/>
          <p:nvPr/>
        </p:nvSpPr>
        <p:spPr>
          <a:xfrm>
            <a:off x="1016189" y="5698837"/>
            <a:ext cx="7370171" cy="707886"/>
          </a:xfrm>
          <a:prstGeom prst="rect">
            <a:avLst/>
          </a:prstGeom>
          <a:noFill/>
        </p:spPr>
        <p:txBody>
          <a:bodyPr wrap="square" rtlCol="0">
            <a:spAutoFit/>
          </a:bodyPr>
          <a:lstStyle/>
          <a:p>
            <a:r>
              <a:rPr lang="ja-JP" altLang="en-US" sz="4000" dirty="0" smtClean="0">
                <a:solidFill>
                  <a:schemeClr val="bg1"/>
                </a:solidFill>
                <a:latin typeface="ＤＦ平成明朝体W7" pitchFamily="17" charset="-128"/>
                <a:ea typeface="ＤＦ平成明朝体W7" pitchFamily="17" charset="-128"/>
              </a:rPr>
              <a:t>③</a:t>
            </a:r>
            <a:r>
              <a:rPr lang="en-US" altLang="ja-JP" sz="4000" dirty="0" smtClean="0">
                <a:solidFill>
                  <a:srgbClr val="FFFF00"/>
                </a:solidFill>
                <a:latin typeface="ＤＦ平成明朝体W7" pitchFamily="17" charset="-128"/>
                <a:ea typeface="ＤＦ平成明朝体W7" pitchFamily="17" charset="-128"/>
              </a:rPr>
              <a:t>『</a:t>
            </a:r>
            <a:r>
              <a:rPr lang="ja-JP" altLang="en-US" sz="4000" dirty="0" smtClean="0">
                <a:solidFill>
                  <a:srgbClr val="FFFF00"/>
                </a:solidFill>
                <a:latin typeface="ＤＦ平成明朝体W7" pitchFamily="17" charset="-128"/>
                <a:ea typeface="ＤＦ平成明朝体W7" pitchFamily="17" charset="-128"/>
              </a:rPr>
              <a:t>犯罪行為</a:t>
            </a:r>
            <a:r>
              <a:rPr lang="en-US" altLang="ja-JP" sz="4000" dirty="0" smtClean="0">
                <a:solidFill>
                  <a:srgbClr val="FFFF00"/>
                </a:solidFill>
                <a:latin typeface="ＤＦ平成明朝体W7" pitchFamily="17" charset="-128"/>
                <a:ea typeface="ＤＦ平成明朝体W7" pitchFamily="17" charset="-128"/>
              </a:rPr>
              <a:t>』</a:t>
            </a:r>
            <a:r>
              <a:rPr lang="ja-JP" altLang="en-US" sz="4000" dirty="0" smtClean="0">
                <a:solidFill>
                  <a:schemeClr val="bg1"/>
                </a:solidFill>
                <a:latin typeface="ＤＦ平成明朝体W7" pitchFamily="17" charset="-128"/>
                <a:ea typeface="ＤＦ平成明朝体W7" pitchFamily="17" charset="-128"/>
              </a:rPr>
              <a:t>そのもの</a:t>
            </a:r>
            <a:endParaRPr kumimoji="1" lang="ja-JP" altLang="en-US" sz="4000" dirty="0">
              <a:solidFill>
                <a:schemeClr val="bg1"/>
              </a:solidFill>
              <a:latin typeface="ＤＦ平成明朝体W7" pitchFamily="17" charset="-128"/>
              <a:ea typeface="ＤＦ平成明朝体W7" pitchFamily="17"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284548" y="-609"/>
            <a:ext cx="8574907" cy="1200329"/>
          </a:xfrm>
          <a:prstGeom prst="rect">
            <a:avLst/>
          </a:prstGeom>
          <a:noFill/>
        </p:spPr>
        <p:txBody>
          <a:bodyPr wrap="square" rtlCol="0">
            <a:spAutoFit/>
          </a:bodyPr>
          <a:lstStyle/>
          <a:p>
            <a:pPr algn="ctr"/>
            <a:r>
              <a:rPr lang="ja-JP" altLang="en-US" sz="7200" dirty="0" smtClean="0">
                <a:solidFill>
                  <a:schemeClr val="bg1"/>
                </a:solidFill>
                <a:latin typeface="ＤＦ平成明朝体W7" pitchFamily="17" charset="-128"/>
                <a:ea typeface="ＤＦ平成明朝体W7" pitchFamily="17" charset="-128"/>
              </a:rPr>
              <a:t>ネット炎上の恐怖</a:t>
            </a:r>
            <a:endParaRPr kumimoji="1" lang="ja-JP" altLang="en-US" sz="7200" dirty="0">
              <a:solidFill>
                <a:srgbClr val="FFFF00"/>
              </a:solidFill>
              <a:latin typeface="ＤＦ平成明朝体W7" pitchFamily="17" charset="-128"/>
              <a:ea typeface="ＤＦ平成明朝体W7" pitchFamily="17" charset="-128"/>
            </a:endParaRPr>
          </a:p>
        </p:txBody>
      </p:sp>
      <p:sp>
        <p:nvSpPr>
          <p:cNvPr id="10" name="テキスト ボックス 9"/>
          <p:cNvSpPr txBox="1"/>
          <p:nvPr/>
        </p:nvSpPr>
        <p:spPr>
          <a:xfrm>
            <a:off x="0" y="1527510"/>
            <a:ext cx="9144000" cy="707886"/>
          </a:xfrm>
          <a:prstGeom prst="rect">
            <a:avLst/>
          </a:prstGeom>
          <a:noFill/>
        </p:spPr>
        <p:txBody>
          <a:bodyPr wrap="square" rtlCol="0">
            <a:spAutoFit/>
          </a:bodyPr>
          <a:lstStyle/>
          <a:p>
            <a:r>
              <a:rPr lang="ja-JP" altLang="en-US" sz="4000" dirty="0" smtClean="0">
                <a:solidFill>
                  <a:schemeClr val="bg1"/>
                </a:solidFill>
                <a:latin typeface="ＤＦ平成明朝体W7" pitchFamily="17" charset="-128"/>
                <a:ea typeface="ＤＦ平成明朝体W7" pitchFamily="17" charset="-128"/>
              </a:rPr>
              <a:t>　①</a:t>
            </a:r>
            <a:r>
              <a:rPr lang="ja-JP" altLang="en-US" sz="4000" dirty="0" smtClean="0">
                <a:solidFill>
                  <a:srgbClr val="FFFF00"/>
                </a:solidFill>
                <a:latin typeface="ＤＦ平成明朝体W7" pitchFamily="17" charset="-128"/>
                <a:ea typeface="ＤＦ平成明朝体W7" pitchFamily="17" charset="-128"/>
              </a:rPr>
              <a:t>個人情報</a:t>
            </a:r>
            <a:r>
              <a:rPr lang="ja-JP" altLang="en-US" sz="4000" dirty="0" smtClean="0">
                <a:solidFill>
                  <a:schemeClr val="bg1"/>
                </a:solidFill>
                <a:latin typeface="ＤＦ平成明朝体W7" pitchFamily="17" charset="-128"/>
                <a:ea typeface="ＤＦ平成明朝体W7" pitchFamily="17" charset="-128"/>
              </a:rPr>
              <a:t>がネット上に晒される。</a:t>
            </a:r>
            <a:endParaRPr kumimoji="1" lang="ja-JP" altLang="en-US" sz="4000" dirty="0">
              <a:solidFill>
                <a:srgbClr val="FFFF00"/>
              </a:solidFill>
              <a:latin typeface="ＤＦ平成明朝体W7" pitchFamily="17" charset="-128"/>
              <a:ea typeface="ＤＦ平成明朝体W7" pitchFamily="17" charset="-128"/>
            </a:endParaRPr>
          </a:p>
        </p:txBody>
      </p:sp>
      <p:sp>
        <p:nvSpPr>
          <p:cNvPr id="8" name="テキスト ボックス 7"/>
          <p:cNvSpPr txBox="1"/>
          <p:nvPr/>
        </p:nvSpPr>
        <p:spPr>
          <a:xfrm>
            <a:off x="0" y="2637853"/>
            <a:ext cx="9144000" cy="707886"/>
          </a:xfrm>
          <a:prstGeom prst="rect">
            <a:avLst/>
          </a:prstGeom>
          <a:noFill/>
        </p:spPr>
        <p:txBody>
          <a:bodyPr wrap="square" rtlCol="0">
            <a:spAutoFit/>
          </a:bodyPr>
          <a:lstStyle/>
          <a:p>
            <a:r>
              <a:rPr lang="ja-JP" altLang="en-US" sz="4000" dirty="0" smtClean="0">
                <a:solidFill>
                  <a:schemeClr val="bg1"/>
                </a:solidFill>
                <a:latin typeface="ＤＦ平成明朝体W7" pitchFamily="17" charset="-128"/>
                <a:ea typeface="ＤＦ平成明朝体W7" pitchFamily="17" charset="-128"/>
              </a:rPr>
              <a:t>　②家族や学校まで</a:t>
            </a:r>
            <a:r>
              <a:rPr lang="ja-JP" altLang="en-US" sz="4000" dirty="0" smtClean="0">
                <a:solidFill>
                  <a:srgbClr val="FFFF00"/>
                </a:solidFill>
                <a:latin typeface="ＤＦ平成明朝体W7" pitchFamily="17" charset="-128"/>
                <a:ea typeface="ＤＦ平成明朝体W7" pitchFamily="17" charset="-128"/>
              </a:rPr>
              <a:t>誹謗中傷</a:t>
            </a:r>
            <a:r>
              <a:rPr lang="ja-JP" altLang="en-US" sz="4000" dirty="0" smtClean="0">
                <a:solidFill>
                  <a:schemeClr val="bg1"/>
                </a:solidFill>
                <a:latin typeface="ＤＦ平成明朝体W7" pitchFamily="17" charset="-128"/>
                <a:ea typeface="ＤＦ平成明朝体W7" pitchFamily="17" charset="-128"/>
              </a:rPr>
              <a:t>される。</a:t>
            </a:r>
            <a:endParaRPr kumimoji="1" lang="ja-JP" altLang="en-US" sz="4000" dirty="0">
              <a:solidFill>
                <a:srgbClr val="FFFF00"/>
              </a:solidFill>
              <a:latin typeface="ＤＦ平成明朝体W7" pitchFamily="17" charset="-128"/>
              <a:ea typeface="ＤＦ平成明朝体W7" pitchFamily="17" charset="-128"/>
            </a:endParaRPr>
          </a:p>
        </p:txBody>
      </p:sp>
      <p:sp>
        <p:nvSpPr>
          <p:cNvPr id="9" name="テキスト ボックス 8"/>
          <p:cNvSpPr txBox="1"/>
          <p:nvPr/>
        </p:nvSpPr>
        <p:spPr>
          <a:xfrm>
            <a:off x="0" y="3826573"/>
            <a:ext cx="9144000" cy="1323439"/>
          </a:xfrm>
          <a:prstGeom prst="rect">
            <a:avLst/>
          </a:prstGeom>
          <a:noFill/>
        </p:spPr>
        <p:txBody>
          <a:bodyPr wrap="square" rtlCol="0">
            <a:spAutoFit/>
          </a:bodyPr>
          <a:lstStyle/>
          <a:p>
            <a:r>
              <a:rPr lang="ja-JP" altLang="en-US" sz="4000" dirty="0" smtClean="0">
                <a:solidFill>
                  <a:schemeClr val="bg1"/>
                </a:solidFill>
                <a:latin typeface="ＤＦ平成明朝体W7" pitchFamily="17" charset="-128"/>
                <a:ea typeface="ＤＦ平成明朝体W7" pitchFamily="17" charset="-128"/>
              </a:rPr>
              <a:t>　③バイト先での</a:t>
            </a:r>
            <a:r>
              <a:rPr lang="ja-JP" altLang="en-US" sz="4000" dirty="0" smtClean="0">
                <a:solidFill>
                  <a:srgbClr val="FFFF00"/>
                </a:solidFill>
                <a:latin typeface="ＤＦ平成明朝体W7" pitchFamily="17" charset="-128"/>
                <a:ea typeface="ＤＦ平成明朝体W7" pitchFamily="17" charset="-128"/>
              </a:rPr>
              <a:t>バカッターが原因</a:t>
            </a:r>
            <a:endParaRPr lang="en-US" altLang="ja-JP" sz="4000" dirty="0" smtClean="0">
              <a:solidFill>
                <a:srgbClr val="FFFF00"/>
              </a:solidFill>
              <a:latin typeface="ＤＦ平成明朝体W7" pitchFamily="17" charset="-128"/>
              <a:ea typeface="ＤＦ平成明朝体W7" pitchFamily="17" charset="-128"/>
            </a:endParaRPr>
          </a:p>
          <a:p>
            <a:r>
              <a:rPr lang="ja-JP" altLang="en-US" sz="4000" dirty="0" smtClean="0">
                <a:solidFill>
                  <a:schemeClr val="bg1"/>
                </a:solidFill>
                <a:latin typeface="ＤＦ平成明朝体W7" pitchFamily="17" charset="-128"/>
                <a:ea typeface="ＤＦ平成明朝体W7" pitchFamily="17" charset="-128"/>
              </a:rPr>
              <a:t>　　で、</a:t>
            </a:r>
            <a:r>
              <a:rPr kumimoji="1" lang="ja-JP" altLang="en-US" sz="4000" dirty="0" smtClean="0">
                <a:solidFill>
                  <a:schemeClr val="bg1"/>
                </a:solidFill>
                <a:latin typeface="ＤＦ平成明朝体W7" pitchFamily="17" charset="-128"/>
                <a:ea typeface="ＤＦ平成明朝体W7" pitchFamily="17" charset="-128"/>
              </a:rPr>
              <a:t>閉店になった例がある。</a:t>
            </a:r>
            <a:endParaRPr kumimoji="1" lang="ja-JP" altLang="en-US" sz="4000" dirty="0">
              <a:solidFill>
                <a:srgbClr val="FFFF00"/>
              </a:solidFill>
              <a:latin typeface="ＤＦ平成明朝体W7" pitchFamily="17" charset="-128"/>
              <a:ea typeface="ＤＦ平成明朝体W7" pitchFamily="17" charset="-128"/>
            </a:endParaRPr>
          </a:p>
        </p:txBody>
      </p:sp>
      <p:sp>
        <p:nvSpPr>
          <p:cNvPr id="11" name="テキスト ボックス 10"/>
          <p:cNvSpPr txBox="1"/>
          <p:nvPr/>
        </p:nvSpPr>
        <p:spPr>
          <a:xfrm>
            <a:off x="0" y="5407179"/>
            <a:ext cx="9144000" cy="1323439"/>
          </a:xfrm>
          <a:prstGeom prst="rect">
            <a:avLst/>
          </a:prstGeom>
          <a:noFill/>
        </p:spPr>
        <p:txBody>
          <a:bodyPr wrap="square" rtlCol="0">
            <a:spAutoFit/>
          </a:bodyPr>
          <a:lstStyle/>
          <a:p>
            <a:r>
              <a:rPr lang="ja-JP" altLang="en-US" sz="4000" dirty="0" smtClean="0">
                <a:solidFill>
                  <a:schemeClr val="bg1"/>
                </a:solidFill>
                <a:latin typeface="ＤＦ平成明朝体W7" pitchFamily="17" charset="-128"/>
                <a:ea typeface="ＤＦ平成明朝体W7" pitchFamily="17" charset="-128"/>
              </a:rPr>
              <a:t>　④他人に迷惑をかけ、</a:t>
            </a:r>
            <a:r>
              <a:rPr lang="ja-JP" altLang="en-US" sz="4000" dirty="0" smtClean="0">
                <a:solidFill>
                  <a:srgbClr val="FFFF00"/>
                </a:solidFill>
                <a:latin typeface="ＤＦ平成明朝体W7" pitchFamily="17" charset="-128"/>
                <a:ea typeface="ＤＦ平成明朝体W7" pitchFamily="17" charset="-128"/>
              </a:rPr>
              <a:t>損害賠償請求</a:t>
            </a:r>
            <a:endParaRPr lang="en-US" altLang="ja-JP" sz="4000" dirty="0" smtClean="0">
              <a:solidFill>
                <a:srgbClr val="FFFF00"/>
              </a:solidFill>
              <a:latin typeface="ＤＦ平成明朝体W7" pitchFamily="17" charset="-128"/>
              <a:ea typeface="ＤＦ平成明朝体W7" pitchFamily="17" charset="-128"/>
            </a:endParaRPr>
          </a:p>
          <a:p>
            <a:r>
              <a:rPr kumimoji="1" lang="ja-JP" altLang="en-US" sz="4000" dirty="0" smtClean="0">
                <a:solidFill>
                  <a:schemeClr val="bg1"/>
                </a:solidFill>
                <a:latin typeface="ＤＦ平成明朝体W7" pitchFamily="17" charset="-128"/>
                <a:ea typeface="ＤＦ平成明朝体W7" pitchFamily="17" charset="-128"/>
              </a:rPr>
              <a:t>　　により、自宅を売った例がある。</a:t>
            </a:r>
            <a:endParaRPr kumimoji="1" lang="ja-JP" altLang="en-US" sz="4000" dirty="0">
              <a:solidFill>
                <a:srgbClr val="FFFF00"/>
              </a:solidFill>
              <a:latin typeface="ＤＦ平成明朝体W7" pitchFamily="17" charset="-128"/>
              <a:ea typeface="ＤＦ平成明朝体W7" pitchFamily="17"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P spid="11"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3806</TotalTime>
  <Words>858</Words>
  <Application>Microsoft Office PowerPoint</Application>
  <PresentationFormat>画面に合わせる (4:3)</PresentationFormat>
  <Paragraphs>115</Paragraphs>
  <Slides>10</Slides>
  <Notes>10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屋良陽子</dc:creator>
  <cp:lastModifiedBy>沖縄県</cp:lastModifiedBy>
  <cp:revision>375</cp:revision>
  <cp:lastPrinted>2015-08-20T02:39:11Z</cp:lastPrinted>
  <dcterms:created xsi:type="dcterms:W3CDTF">2015-08-15T13:39:03Z</dcterms:created>
  <dcterms:modified xsi:type="dcterms:W3CDTF">2017-08-22T02:41:17Z</dcterms:modified>
</cp:coreProperties>
</file>