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67" r:id="rId6"/>
    <p:sldId id="268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524257" y="476672"/>
            <a:ext cx="84289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ネット</a:t>
            </a:r>
            <a:r>
              <a:rPr kumimoji="1"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いじめは人権侵害</a:t>
            </a:r>
            <a:endParaRPr kumimoji="1" lang="en-US" altLang="ja-JP" sz="60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pPr algn="ctr"/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③</a:t>
            </a:r>
            <a:endParaRPr kumimoji="1" lang="ja-JP" altLang="en-US" sz="60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2924944"/>
            <a:ext cx="91085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『</a:t>
            </a:r>
            <a:r>
              <a:rPr lang="ja-JP" altLang="en-US" sz="6000" dirty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グループ</a:t>
            </a:r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はずし</a:t>
            </a:r>
            <a:r>
              <a:rPr lang="en-US" altLang="ja-JP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』</a:t>
            </a:r>
          </a:p>
          <a:p>
            <a:pPr algn="ctr"/>
            <a:r>
              <a:rPr kumimoji="1"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は</a:t>
            </a:r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れっきとしたイジメ</a:t>
            </a:r>
            <a:endParaRPr kumimoji="1" lang="ja-JP" altLang="en-US" sz="60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76056" y="6228601"/>
            <a:ext cx="3995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沖縄県教育委員会</a:t>
            </a:r>
            <a:endParaRPr kumimoji="1" lang="ja-JP" altLang="en-US" sz="32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66328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ＳＮＳ利用の心得③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1340768"/>
            <a:ext cx="9144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</a:rPr>
              <a:t>イジメ行為など</a:t>
            </a:r>
            <a:endParaRPr kumimoji="1" lang="en-US" altLang="ja-JP" sz="5400" dirty="0" smtClean="0">
              <a:solidFill>
                <a:schemeClr val="bg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kumimoji="1" lang="en-US" altLang="ja-JP" sz="4800" dirty="0" smtClean="0">
                <a:solidFill>
                  <a:srgbClr val="FFFF00"/>
                </a:solidFill>
              </a:rPr>
              <a:t>『</a:t>
            </a:r>
            <a:r>
              <a:rPr kumimoji="1" lang="ja-JP" altLang="en-US" sz="4800" dirty="0" smtClean="0">
                <a:solidFill>
                  <a:srgbClr val="FFFF00"/>
                </a:solidFill>
              </a:rPr>
              <a:t>現実世界でやっていけないこと</a:t>
            </a:r>
            <a:r>
              <a:rPr kumimoji="1" lang="en-US" altLang="ja-JP" sz="4800" dirty="0" smtClean="0">
                <a:solidFill>
                  <a:srgbClr val="FFFF00"/>
                </a:solidFill>
              </a:rPr>
              <a:t>』</a:t>
            </a:r>
          </a:p>
          <a:p>
            <a:pPr algn="ctr"/>
            <a:endParaRPr kumimoji="1"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5400" dirty="0" smtClean="0">
                <a:solidFill>
                  <a:srgbClr val="FFFF00"/>
                </a:solidFill>
              </a:rPr>
              <a:t>は、</a:t>
            </a:r>
            <a:r>
              <a:rPr kumimoji="1" lang="ja-JP" altLang="en-US" sz="5400" dirty="0" smtClean="0">
                <a:solidFill>
                  <a:schemeClr val="bg1"/>
                </a:solidFill>
              </a:rPr>
              <a:t>同じく</a:t>
            </a:r>
            <a:endParaRPr kumimoji="1" lang="en-US" altLang="ja-JP" sz="5400" dirty="0" smtClean="0">
              <a:solidFill>
                <a:schemeClr val="bg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lang="en-US" altLang="ja-JP" sz="4800" dirty="0" smtClean="0">
                <a:solidFill>
                  <a:srgbClr val="FFFF00"/>
                </a:solidFill>
              </a:rPr>
              <a:t>『</a:t>
            </a:r>
            <a:r>
              <a:rPr lang="ja-JP" altLang="en-US" sz="4800" dirty="0" smtClean="0">
                <a:solidFill>
                  <a:srgbClr val="FFFF00"/>
                </a:solidFill>
              </a:rPr>
              <a:t>ネット空間でもやってはいけない</a:t>
            </a:r>
            <a:r>
              <a:rPr lang="en-US" altLang="ja-JP" sz="4800" dirty="0" smtClean="0">
                <a:solidFill>
                  <a:srgbClr val="FFFF00"/>
                </a:solidFill>
              </a:rPr>
              <a:t>』</a:t>
            </a:r>
          </a:p>
          <a:p>
            <a:pPr algn="ctr"/>
            <a:endParaRPr lang="en-US" altLang="ja-JP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5400" dirty="0" smtClean="0">
                <a:solidFill>
                  <a:schemeClr val="bg1"/>
                </a:solidFill>
              </a:rPr>
              <a:t>と心得よ！</a:t>
            </a:r>
            <a:endParaRPr kumimoji="1" lang="ja-JP" altLang="en-US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2187366" y="1923797"/>
            <a:ext cx="476925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次のやりとり</a:t>
            </a:r>
            <a:endParaRPr kumimoji="1" lang="en-US" altLang="ja-JP" sz="54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pPr algn="ctr"/>
            <a:endParaRPr lang="en-US" altLang="ja-JP" sz="54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を見てください</a:t>
            </a:r>
            <a:endParaRPr kumimoji="1" lang="ja-JP" altLang="en-US" sz="54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3"/>
          <p:cNvGrpSpPr/>
          <p:nvPr/>
        </p:nvGrpSpPr>
        <p:grpSpPr>
          <a:xfrm>
            <a:off x="139339" y="179348"/>
            <a:ext cx="2560453" cy="801380"/>
            <a:chOff x="0" y="540751"/>
            <a:chExt cx="2560453" cy="801381"/>
          </a:xfrm>
        </p:grpSpPr>
        <p:sp>
          <p:nvSpPr>
            <p:cNvPr id="5" name="角丸四角形 4"/>
            <p:cNvSpPr/>
            <p:nvPr/>
          </p:nvSpPr>
          <p:spPr>
            <a:xfrm>
              <a:off x="0" y="901522"/>
              <a:ext cx="2560453" cy="440610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●●うざくね？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80304" y="540751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Ａ男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21:46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グループ化 5"/>
          <p:cNvGrpSpPr/>
          <p:nvPr/>
        </p:nvGrpSpPr>
        <p:grpSpPr>
          <a:xfrm>
            <a:off x="5031514" y="836712"/>
            <a:ext cx="4004982" cy="924947"/>
            <a:chOff x="3147751" y="439857"/>
            <a:chExt cx="5081849" cy="924948"/>
          </a:xfrm>
        </p:grpSpPr>
        <p:sp>
          <p:nvSpPr>
            <p:cNvPr id="8" name="角丸四角形 7"/>
            <p:cNvSpPr/>
            <p:nvPr/>
          </p:nvSpPr>
          <p:spPr>
            <a:xfrm>
              <a:off x="5214399" y="901523"/>
              <a:ext cx="3015201" cy="463282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分かるわー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147751" y="995473"/>
              <a:ext cx="18839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21:47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Ｂ男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グループ化 3"/>
          <p:cNvGrpSpPr/>
          <p:nvPr/>
        </p:nvGrpSpPr>
        <p:grpSpPr>
          <a:xfrm>
            <a:off x="139338" y="1988840"/>
            <a:ext cx="4144629" cy="801379"/>
            <a:chOff x="-1" y="540751"/>
            <a:chExt cx="4144629" cy="801380"/>
          </a:xfrm>
        </p:grpSpPr>
        <p:sp>
          <p:nvSpPr>
            <p:cNvPr id="21" name="角丸四角形 20"/>
            <p:cNvSpPr/>
            <p:nvPr/>
          </p:nvSpPr>
          <p:spPr>
            <a:xfrm>
              <a:off x="-1" y="901522"/>
              <a:ext cx="4144629" cy="440609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明日からハブにしようぜ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80304" y="540751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Ａ男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21:48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グループ化 5"/>
          <p:cNvGrpSpPr/>
          <p:nvPr/>
        </p:nvGrpSpPr>
        <p:grpSpPr>
          <a:xfrm>
            <a:off x="4743482" y="2708920"/>
            <a:ext cx="4293014" cy="924947"/>
            <a:chOff x="2782271" y="439857"/>
            <a:chExt cx="5447329" cy="924948"/>
          </a:xfrm>
        </p:grpSpPr>
        <p:sp>
          <p:nvSpPr>
            <p:cNvPr id="24" name="角丸四角形 23"/>
            <p:cNvSpPr/>
            <p:nvPr/>
          </p:nvSpPr>
          <p:spPr>
            <a:xfrm>
              <a:off x="4666181" y="901523"/>
              <a:ext cx="3563419" cy="463282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そう</a:t>
              </a:r>
              <a:r>
                <a:rPr lang="ja-JP" altLang="en-US" sz="2600" dirty="0" err="1" smtClean="0">
                  <a:solidFill>
                    <a:schemeClr val="tx1"/>
                  </a:solidFill>
                </a:rPr>
                <a:t>しよっかー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782271" y="995473"/>
              <a:ext cx="18839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21:48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Ｂ男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グループ化 3"/>
          <p:cNvGrpSpPr/>
          <p:nvPr/>
        </p:nvGrpSpPr>
        <p:grpSpPr>
          <a:xfrm>
            <a:off x="246842" y="3851757"/>
            <a:ext cx="5405277" cy="801379"/>
            <a:chOff x="-1" y="540751"/>
            <a:chExt cx="5405277" cy="801380"/>
          </a:xfrm>
        </p:grpSpPr>
        <p:sp>
          <p:nvSpPr>
            <p:cNvPr id="28" name="角丸四角形 27"/>
            <p:cNvSpPr/>
            <p:nvPr/>
          </p:nvSpPr>
          <p:spPr>
            <a:xfrm>
              <a:off x="-1" y="901522"/>
              <a:ext cx="5405277" cy="440609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とりあえず、グループライン変えね？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80304" y="540751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Ａ男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21:48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グループ化 5"/>
          <p:cNvGrpSpPr/>
          <p:nvPr/>
        </p:nvGrpSpPr>
        <p:grpSpPr>
          <a:xfrm>
            <a:off x="3986890" y="4509120"/>
            <a:ext cx="5157110" cy="924947"/>
            <a:chOff x="1685831" y="439857"/>
            <a:chExt cx="6543769" cy="924948"/>
          </a:xfrm>
        </p:grpSpPr>
        <p:sp>
          <p:nvSpPr>
            <p:cNvPr id="31" name="角丸四角形 30"/>
            <p:cNvSpPr/>
            <p:nvPr/>
          </p:nvSpPr>
          <p:spPr>
            <a:xfrm>
              <a:off x="3569195" y="901523"/>
              <a:ext cx="4660405" cy="463282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だな　　表向きは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1685831" y="995473"/>
              <a:ext cx="1883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21:49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Ｂ男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グループ化 5"/>
          <p:cNvGrpSpPr/>
          <p:nvPr/>
        </p:nvGrpSpPr>
        <p:grpSpPr>
          <a:xfrm>
            <a:off x="3951394" y="5661248"/>
            <a:ext cx="5157110" cy="924947"/>
            <a:chOff x="1685831" y="439857"/>
            <a:chExt cx="6543769" cy="924948"/>
          </a:xfrm>
        </p:grpSpPr>
        <p:sp>
          <p:nvSpPr>
            <p:cNvPr id="38" name="角丸四角形 37"/>
            <p:cNvSpPr/>
            <p:nvPr/>
          </p:nvSpPr>
          <p:spPr>
            <a:xfrm>
              <a:off x="3569195" y="901523"/>
              <a:ext cx="4660405" cy="463282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とりあえずよくしておこう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685831" y="995473"/>
              <a:ext cx="1883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21:49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Ｂ男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グループトークの機能は、本来、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どの様な目的でつくられたものだと思いますか？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3824" y="1340768"/>
            <a:ext cx="828464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bg1"/>
                </a:solidFill>
              </a:rPr>
              <a:t>①複数人で同時に</a:t>
            </a:r>
            <a:r>
              <a:rPr kumimoji="1" lang="en-US" altLang="ja-JP" sz="4400" dirty="0" smtClean="0">
                <a:solidFill>
                  <a:schemeClr val="bg1"/>
                </a:solidFill>
              </a:rPr>
              <a:t>『</a:t>
            </a:r>
            <a:r>
              <a:rPr kumimoji="1" lang="ja-JP" altLang="en-US" sz="4400" dirty="0" smtClean="0">
                <a:solidFill>
                  <a:schemeClr val="bg1"/>
                </a:solidFill>
              </a:rPr>
              <a:t>会議</a:t>
            </a:r>
            <a:r>
              <a:rPr kumimoji="1" lang="en-US" altLang="ja-JP" sz="4400" dirty="0" smtClean="0">
                <a:solidFill>
                  <a:schemeClr val="bg1"/>
                </a:solidFill>
              </a:rPr>
              <a:t>』</a:t>
            </a:r>
            <a:r>
              <a:rPr kumimoji="1" lang="ja-JP" altLang="en-US" sz="4400" dirty="0" err="1" smtClean="0">
                <a:solidFill>
                  <a:schemeClr val="bg1"/>
                </a:solidFill>
              </a:rPr>
              <a:t>のように</a:t>
            </a:r>
            <a:endParaRPr kumimoji="1" lang="en-US" altLang="ja-JP" sz="4400" dirty="0" smtClean="0">
              <a:solidFill>
                <a:schemeClr val="bg1"/>
              </a:solidFill>
            </a:endParaRPr>
          </a:p>
          <a:p>
            <a:r>
              <a:rPr lang="ja-JP" altLang="en-US" sz="4400" dirty="0" smtClean="0">
                <a:solidFill>
                  <a:schemeClr val="bg1"/>
                </a:solidFill>
              </a:rPr>
              <a:t>　メッセージのやりとりができる</a:t>
            </a:r>
            <a:endParaRPr kumimoji="1" lang="ja-JP" altLang="en-US" sz="44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544" y="3789040"/>
            <a:ext cx="8382423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chemeClr val="bg1"/>
                </a:solidFill>
              </a:rPr>
              <a:t>②相談事や打ち合わせの時、複数</a:t>
            </a:r>
            <a:endParaRPr lang="en-US" altLang="ja-JP" sz="4400" dirty="0" smtClean="0">
              <a:solidFill>
                <a:schemeClr val="bg1"/>
              </a:solidFill>
            </a:endParaRPr>
          </a:p>
          <a:p>
            <a:r>
              <a:rPr kumimoji="1" lang="ja-JP" altLang="en-US" sz="4400" dirty="0" smtClean="0">
                <a:solidFill>
                  <a:schemeClr val="bg1"/>
                </a:solidFill>
              </a:rPr>
              <a:t>　</a:t>
            </a:r>
            <a:r>
              <a:rPr lang="ja-JP" altLang="en-US" sz="4400" dirty="0" smtClean="0">
                <a:solidFill>
                  <a:schemeClr val="bg1"/>
                </a:solidFill>
              </a:rPr>
              <a:t>名に同時にメッセージを送れるの</a:t>
            </a:r>
            <a:endParaRPr lang="en-US" altLang="ja-JP" sz="4400" dirty="0" smtClean="0">
              <a:solidFill>
                <a:schemeClr val="bg1"/>
              </a:solidFill>
            </a:endParaRPr>
          </a:p>
          <a:p>
            <a:r>
              <a:rPr kumimoji="1" lang="ja-JP" altLang="en-US" sz="4400" dirty="0" smtClean="0">
                <a:solidFill>
                  <a:schemeClr val="bg1"/>
                </a:solidFill>
              </a:rPr>
              <a:t>　で、手間が省けて便利</a:t>
            </a:r>
            <a:endParaRPr kumimoji="1" lang="en-US" altLang="ja-JP" sz="4400" dirty="0" smtClean="0">
              <a:solidFill>
                <a:schemeClr val="bg1"/>
              </a:solidFill>
            </a:endParaRPr>
          </a:p>
          <a:p>
            <a:r>
              <a:rPr lang="ja-JP" altLang="en-US" sz="4400" dirty="0" smtClean="0">
                <a:solidFill>
                  <a:schemeClr val="bg1"/>
                </a:solidFill>
              </a:rPr>
              <a:t>　　　　　　　　　　　　　　　　　　　等</a:t>
            </a:r>
            <a:endParaRPr kumimoji="1" lang="ja-JP" alt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グループトークの機能の誤った使い方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3824" y="1340768"/>
            <a:ext cx="840967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bg1"/>
                </a:solidFill>
              </a:rPr>
              <a:t>①グループ内の特定の人を</a:t>
            </a:r>
            <a:r>
              <a:rPr kumimoji="1" lang="en-US" altLang="ja-JP" sz="4400" dirty="0" smtClean="0">
                <a:solidFill>
                  <a:schemeClr val="bg1"/>
                </a:solidFill>
              </a:rPr>
              <a:t>『</a:t>
            </a:r>
            <a:r>
              <a:rPr kumimoji="1" lang="ja-JP" altLang="en-US" sz="4400" dirty="0" smtClean="0">
                <a:solidFill>
                  <a:schemeClr val="bg1"/>
                </a:solidFill>
              </a:rPr>
              <a:t>ハブ</a:t>
            </a:r>
            <a:endParaRPr kumimoji="1" lang="en-US" altLang="ja-JP" sz="4400" dirty="0" smtClean="0">
              <a:solidFill>
                <a:schemeClr val="bg1"/>
              </a:solidFill>
            </a:endParaRPr>
          </a:p>
          <a:p>
            <a:r>
              <a:rPr lang="ja-JP" altLang="en-US" sz="4400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sz="4400" dirty="0" smtClean="0">
                <a:solidFill>
                  <a:schemeClr val="bg1"/>
                </a:solidFill>
              </a:rPr>
              <a:t>いて</a:t>
            </a:r>
            <a:r>
              <a:rPr kumimoji="1" lang="en-US" altLang="ja-JP" sz="4400" dirty="0" smtClean="0">
                <a:solidFill>
                  <a:schemeClr val="bg1"/>
                </a:solidFill>
              </a:rPr>
              <a:t>』</a:t>
            </a:r>
            <a:r>
              <a:rPr kumimoji="1" lang="ja-JP" altLang="en-US" sz="4400" dirty="0" smtClean="0">
                <a:solidFill>
                  <a:schemeClr val="bg1"/>
                </a:solidFill>
              </a:rPr>
              <a:t>新しくグループを作り直せ</a:t>
            </a:r>
            <a:endParaRPr kumimoji="1" lang="en-US" altLang="ja-JP" sz="4400" dirty="0" smtClean="0">
              <a:solidFill>
                <a:schemeClr val="bg1"/>
              </a:solidFill>
            </a:endParaRPr>
          </a:p>
          <a:p>
            <a:r>
              <a:rPr lang="ja-JP" altLang="en-US" sz="4400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sz="4400" dirty="0" smtClean="0">
                <a:solidFill>
                  <a:schemeClr val="bg1"/>
                </a:solidFill>
              </a:rPr>
              <a:t>ば、</a:t>
            </a:r>
            <a:r>
              <a:rPr kumimoji="1" lang="en-US" altLang="ja-JP" sz="4400" dirty="0" smtClean="0">
                <a:solidFill>
                  <a:srgbClr val="FFFF00"/>
                </a:solidFill>
              </a:rPr>
              <a:t>『</a:t>
            </a:r>
            <a:r>
              <a:rPr lang="ja-JP" altLang="en-US" sz="4400" dirty="0">
                <a:solidFill>
                  <a:srgbClr val="FFFF00"/>
                </a:solidFill>
              </a:rPr>
              <a:t>グループ</a:t>
            </a:r>
            <a:r>
              <a:rPr kumimoji="1" lang="ja-JP" altLang="en-US" sz="4400" dirty="0" smtClean="0">
                <a:solidFill>
                  <a:srgbClr val="FFFF00"/>
                </a:solidFill>
              </a:rPr>
              <a:t>はずし</a:t>
            </a:r>
            <a:r>
              <a:rPr kumimoji="1" lang="en-US" altLang="ja-JP" sz="4400" dirty="0" smtClean="0">
                <a:solidFill>
                  <a:srgbClr val="FFFF00"/>
                </a:solidFill>
              </a:rPr>
              <a:t>』</a:t>
            </a:r>
            <a:r>
              <a:rPr kumimoji="1" lang="ja-JP" altLang="en-US" sz="4400" dirty="0" smtClean="0">
                <a:solidFill>
                  <a:schemeClr val="bg1"/>
                </a:solidFill>
              </a:rPr>
              <a:t>という</a:t>
            </a:r>
            <a:r>
              <a:rPr kumimoji="1" lang="ja-JP" altLang="en-US" sz="4400" dirty="0" smtClean="0">
                <a:solidFill>
                  <a:srgbClr val="FFFF00"/>
                </a:solidFill>
              </a:rPr>
              <a:t>イジメ</a:t>
            </a:r>
            <a:endParaRPr kumimoji="1" lang="ja-JP" altLang="en-US" sz="4400" dirty="0">
              <a:solidFill>
                <a:srgbClr val="FFFF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544" y="4185662"/>
            <a:ext cx="836318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chemeClr val="bg1"/>
                </a:solidFill>
              </a:rPr>
              <a:t>②</a:t>
            </a:r>
            <a:r>
              <a:rPr lang="en-US" altLang="ja-JP" sz="4400" dirty="0" smtClean="0">
                <a:solidFill>
                  <a:schemeClr val="bg1"/>
                </a:solidFill>
              </a:rPr>
              <a:t>『SNS</a:t>
            </a:r>
            <a:r>
              <a:rPr lang="ja-JP" altLang="en-US" sz="4400" dirty="0" smtClean="0">
                <a:solidFill>
                  <a:schemeClr val="bg1"/>
                </a:solidFill>
              </a:rPr>
              <a:t>はずしに遇わないか</a:t>
            </a:r>
            <a:r>
              <a:rPr lang="en-US" altLang="ja-JP" sz="4400" dirty="0" smtClean="0">
                <a:solidFill>
                  <a:schemeClr val="bg1"/>
                </a:solidFill>
              </a:rPr>
              <a:t>』</a:t>
            </a:r>
            <a:r>
              <a:rPr lang="ja-JP" altLang="en-US" sz="4400" dirty="0" smtClean="0">
                <a:solidFill>
                  <a:schemeClr val="bg1"/>
                </a:solidFill>
              </a:rPr>
              <a:t>気に</a:t>
            </a:r>
            <a:endParaRPr lang="en-US" altLang="ja-JP" sz="4400" dirty="0" smtClean="0">
              <a:solidFill>
                <a:schemeClr val="bg1"/>
              </a:solidFill>
            </a:endParaRPr>
          </a:p>
          <a:p>
            <a:r>
              <a:rPr lang="ja-JP" altLang="en-US" sz="4400" dirty="0" smtClean="0">
                <a:solidFill>
                  <a:schemeClr val="bg1"/>
                </a:solidFill>
              </a:rPr>
              <a:t>　なって、</a:t>
            </a:r>
            <a:r>
              <a:rPr lang="en-US" altLang="ja-JP" sz="4400" dirty="0" smtClean="0">
                <a:solidFill>
                  <a:schemeClr val="bg1"/>
                </a:solidFill>
              </a:rPr>
              <a:t>SNS</a:t>
            </a:r>
            <a:r>
              <a:rPr lang="ja-JP" altLang="en-US" sz="4400" dirty="0" smtClean="0">
                <a:solidFill>
                  <a:schemeClr val="bg1"/>
                </a:solidFill>
              </a:rPr>
              <a:t>を常に気にする、</a:t>
            </a:r>
            <a:endParaRPr lang="en-US" altLang="ja-JP" sz="4400" dirty="0" smtClean="0">
              <a:solidFill>
                <a:schemeClr val="bg1"/>
              </a:solidFill>
            </a:endParaRPr>
          </a:p>
          <a:p>
            <a:r>
              <a:rPr lang="ja-JP" altLang="en-US" sz="4400" dirty="0" smtClean="0">
                <a:solidFill>
                  <a:schemeClr val="bg1"/>
                </a:solidFill>
              </a:rPr>
              <a:t>　</a:t>
            </a:r>
            <a:r>
              <a:rPr lang="en-US" altLang="ja-JP" sz="4400" dirty="0" smtClean="0">
                <a:solidFill>
                  <a:srgbClr val="FFFF00"/>
                </a:solidFill>
              </a:rPr>
              <a:t>『SNS</a:t>
            </a:r>
            <a:r>
              <a:rPr lang="ja-JP" altLang="en-US" sz="4400" dirty="0" smtClean="0">
                <a:solidFill>
                  <a:srgbClr val="FFFF00"/>
                </a:solidFill>
              </a:rPr>
              <a:t>しばり</a:t>
            </a:r>
            <a:r>
              <a:rPr lang="en-US" altLang="ja-JP" sz="4400" dirty="0" smtClean="0">
                <a:solidFill>
                  <a:srgbClr val="FFFF00"/>
                </a:solidFill>
              </a:rPr>
              <a:t>』</a:t>
            </a:r>
            <a:r>
              <a:rPr lang="ja-JP" altLang="en-US" sz="4400" dirty="0" smtClean="0">
                <a:solidFill>
                  <a:schemeClr val="bg1"/>
                </a:solidFill>
              </a:rPr>
              <a:t>という心理状態　　等</a:t>
            </a:r>
            <a:endParaRPr kumimoji="1" lang="ja-JP" alt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1356209" y="1923797"/>
            <a:ext cx="6431569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SNS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上の</a:t>
            </a:r>
            <a:r>
              <a:rPr kumimoji="1" lang="en-US" altLang="ja-JP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『</a:t>
            </a:r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イジメ</a:t>
            </a:r>
            <a:r>
              <a:rPr kumimoji="1" lang="en-US" altLang="ja-JP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』</a:t>
            </a:r>
          </a:p>
          <a:p>
            <a:pPr algn="ctr"/>
            <a:endParaRPr lang="en-US" altLang="ja-JP" sz="54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pPr algn="ctr"/>
            <a:r>
              <a:rPr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を</a:t>
            </a:r>
            <a:r>
              <a:rPr lang="ja-JP" altLang="en-US" sz="8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止める方法</a:t>
            </a:r>
            <a:endParaRPr kumimoji="1" lang="ja-JP" altLang="en-US" sz="54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スクショに学ぶ</a:t>
            </a:r>
            <a:r>
              <a:rPr lang="en-US" altLang="ja-JP" sz="2800" dirty="0" smtClean="0"/>
              <a:t>『SNS</a:t>
            </a:r>
            <a:r>
              <a:rPr lang="ja-JP" altLang="en-US" sz="2800" dirty="0" smtClean="0"/>
              <a:t>イジメの止め方</a:t>
            </a:r>
            <a:r>
              <a:rPr lang="en-US" altLang="ja-JP" sz="2800" dirty="0" smtClean="0"/>
              <a:t>』</a:t>
            </a:r>
            <a:endParaRPr kumimoji="1" lang="ja-JP" altLang="en-US" sz="2800" dirty="0"/>
          </a:p>
        </p:txBody>
      </p:sp>
      <p:pic>
        <p:nvPicPr>
          <p:cNvPr id="6" name="図 5"/>
          <p:cNvPicPr/>
          <p:nvPr/>
        </p:nvPicPr>
        <p:blipFill>
          <a:blip r:embed="rId2" cstate="print"/>
          <a:srcRect l="23890" t="20635" r="18836" b="11453"/>
          <a:stretch>
            <a:fillRect/>
          </a:stretch>
        </p:blipFill>
        <p:spPr bwMode="auto">
          <a:xfrm>
            <a:off x="1223628" y="980728"/>
            <a:ext cx="6876764" cy="5877272"/>
          </a:xfrm>
          <a:prstGeom prst="rect">
            <a:avLst/>
          </a:prstGeom>
          <a:solidFill>
            <a:schemeClr val="accent1">
              <a:lumMod val="50000"/>
              <a:alpha val="74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『</a:t>
            </a:r>
            <a:r>
              <a:rPr kumimoji="1" lang="ja-JP" altLang="en-US" sz="2800" dirty="0" smtClean="0"/>
              <a:t>明日学校でやれば</a:t>
            </a:r>
            <a:r>
              <a:rPr kumimoji="1" lang="en-US" altLang="ja-JP" sz="2800" dirty="0" smtClean="0"/>
              <a:t>』</a:t>
            </a:r>
            <a:r>
              <a:rPr kumimoji="1" lang="ja-JP" altLang="en-US" sz="2800" dirty="0" smtClean="0"/>
              <a:t>と書き込んだ</a:t>
            </a:r>
            <a:r>
              <a:rPr kumimoji="1" lang="en-US" altLang="ja-JP" sz="2800" dirty="0" smtClean="0"/>
              <a:t>G</a:t>
            </a:r>
            <a:r>
              <a:rPr kumimoji="1" lang="ja-JP" altLang="en-US" sz="2800" dirty="0" smtClean="0"/>
              <a:t>男君の頭の中（想像）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27932" y="2492896"/>
            <a:ext cx="90207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・事情はよく知らないけど、</a:t>
            </a:r>
            <a:r>
              <a:rPr lang="ja-JP" altLang="en-US" sz="2800" dirty="0" smtClean="0">
                <a:solidFill>
                  <a:srgbClr val="FFFF00"/>
                </a:solidFill>
              </a:rPr>
              <a:t>ネットの中でイジメ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ら</a:t>
            </a:r>
            <a:r>
              <a:rPr kumimoji="1" lang="ja-JP" altLang="en-US" sz="2800" dirty="0" err="1" smtClean="0">
                <a:solidFill>
                  <a:schemeClr val="bg1"/>
                </a:solidFill>
              </a:rPr>
              <a:t>れ</a:t>
            </a:r>
            <a:endParaRPr kumimoji="1" lang="en-US" altLang="ja-JP" sz="2800" dirty="0" smtClean="0">
              <a:solidFill>
                <a:schemeClr val="bg1"/>
              </a:solidFill>
            </a:endParaRPr>
          </a:p>
          <a:p>
            <a:r>
              <a:rPr lang="ja-JP" altLang="en-US" sz="2800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ている人がいる！かわいそう。</a:t>
            </a:r>
            <a:endParaRPr kumimoji="1" lang="en-US" altLang="ja-JP" sz="2800" dirty="0" smtClean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27932" y="4005064"/>
            <a:ext cx="8626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・お互いの顔を見て話せば、きっと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誤解</a:t>
            </a:r>
            <a:r>
              <a:rPr lang="ja-JP" altLang="en-US" sz="2800" dirty="0" smtClean="0">
                <a:solidFill>
                  <a:srgbClr val="FFFF00"/>
                </a:solidFill>
              </a:rPr>
              <a:t>が解け</a:t>
            </a:r>
            <a:r>
              <a:rPr lang="ja-JP" altLang="en-US" sz="2800" dirty="0" smtClean="0">
                <a:solidFill>
                  <a:schemeClr val="bg1"/>
                </a:solidFill>
              </a:rPr>
              <a:t>た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r>
              <a:rPr lang="ja-JP" altLang="en-US" sz="2800" dirty="0" smtClean="0">
                <a:solidFill>
                  <a:schemeClr val="bg1"/>
                </a:solidFill>
              </a:rPr>
              <a:t>　り、ひどいことは書けないよな。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27932" y="5590981"/>
            <a:ext cx="8748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・お互いケンカするなら学校で</a:t>
            </a:r>
            <a:r>
              <a:rPr lang="ja-JP" altLang="en-US" sz="2800" dirty="0" smtClean="0">
                <a:solidFill>
                  <a:srgbClr val="FFFF00"/>
                </a:solidFill>
              </a:rPr>
              <a:t>顔見てやれば</a:t>
            </a:r>
            <a:r>
              <a:rPr lang="ja-JP" altLang="en-US" sz="2800" dirty="0" smtClean="0">
                <a:solidFill>
                  <a:schemeClr val="bg1"/>
                </a:solidFill>
              </a:rPr>
              <a:t>いい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r>
              <a:rPr lang="ja-JP" altLang="en-US" sz="2800" dirty="0" smtClean="0">
                <a:solidFill>
                  <a:schemeClr val="bg1"/>
                </a:solidFill>
              </a:rPr>
              <a:t>　のに。（教室中でお互いの表情をちゃんと見て）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28332" y="2060848"/>
            <a:ext cx="585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FFF00"/>
                </a:solidFill>
              </a:rPr>
              <a:t>▼</a:t>
            </a:r>
            <a:endParaRPr kumimoji="1" lang="ja-JP" altLang="en-US" sz="2000" dirty="0">
              <a:solidFill>
                <a:srgbClr val="FFFF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128332" y="3501008"/>
            <a:ext cx="585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FFF00"/>
                </a:solidFill>
              </a:rPr>
              <a:t>▼</a:t>
            </a:r>
            <a:endParaRPr kumimoji="1" lang="ja-JP" altLang="en-US" sz="2000" dirty="0">
              <a:solidFill>
                <a:srgbClr val="FFFF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28332" y="5013176"/>
            <a:ext cx="585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srgbClr val="FFFF00"/>
                </a:solidFill>
              </a:rPr>
              <a:t>▼</a:t>
            </a:r>
            <a:endParaRPr kumimoji="1" lang="ja-JP" altLang="en-US" sz="2000" dirty="0">
              <a:solidFill>
                <a:srgbClr val="FFFF00"/>
              </a:solidFill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23528" y="1052736"/>
            <a:ext cx="9773356" cy="1636390"/>
            <a:chOff x="323528" y="1052736"/>
            <a:chExt cx="9773356" cy="1636390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1527932" y="1052736"/>
              <a:ext cx="856895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>
                  <a:solidFill>
                    <a:schemeClr val="bg1"/>
                  </a:solidFill>
                </a:rPr>
                <a:t>・</a:t>
              </a:r>
              <a:r>
                <a:rPr lang="ja-JP" altLang="en-US" sz="2800" dirty="0" smtClean="0">
                  <a:solidFill>
                    <a:schemeClr val="bg1"/>
                  </a:solidFill>
                </a:rPr>
                <a:t>無料通話アプリ</a:t>
              </a:r>
              <a:r>
                <a:rPr kumimoji="1" lang="ja-JP" altLang="en-US" sz="2800" dirty="0" smtClean="0">
                  <a:solidFill>
                    <a:schemeClr val="bg1"/>
                  </a:solidFill>
                </a:rPr>
                <a:t>のやりとりは</a:t>
              </a:r>
              <a:r>
                <a:rPr kumimoji="1" lang="en-US" altLang="ja-JP" sz="2800" dirty="0" smtClean="0">
                  <a:solidFill>
                    <a:schemeClr val="bg1"/>
                  </a:solidFill>
                </a:rPr>
                <a:t>､</a:t>
              </a:r>
              <a:r>
                <a:rPr kumimoji="1" lang="ja-JP" altLang="en-US" sz="2800" dirty="0" smtClean="0">
                  <a:solidFill>
                    <a:srgbClr val="FFFF00"/>
                  </a:solidFill>
                </a:rPr>
                <a:t>リアルの会話じゃ</a:t>
              </a:r>
              <a:endParaRPr kumimoji="1" lang="en-US" altLang="ja-JP" sz="2800" dirty="0" smtClean="0">
                <a:solidFill>
                  <a:srgbClr val="FFFF00"/>
                </a:solidFill>
              </a:endParaRPr>
            </a:p>
            <a:p>
              <a:r>
                <a:rPr lang="ja-JP" altLang="en-US" sz="2800" dirty="0" smtClean="0">
                  <a:solidFill>
                    <a:srgbClr val="FFFF00"/>
                  </a:solidFill>
                </a:rPr>
                <a:t>　</a:t>
              </a:r>
              <a:r>
                <a:rPr kumimoji="1" lang="ja-JP" altLang="en-US" sz="2800" dirty="0" smtClean="0">
                  <a:solidFill>
                    <a:srgbClr val="FFFF00"/>
                  </a:solidFill>
                </a:rPr>
                <a:t>ない</a:t>
              </a:r>
              <a:r>
                <a:rPr lang="ja-JP" altLang="en-US" sz="2800" dirty="0" smtClean="0">
                  <a:solidFill>
                    <a:schemeClr val="bg1"/>
                  </a:solidFill>
                </a:rPr>
                <a:t>から、相手の顔が見えないんだよな。</a:t>
              </a:r>
              <a:endParaRPr kumimoji="1" lang="ja-JP" altLang="en-US" sz="2800" dirty="0">
                <a:solidFill>
                  <a:srgbClr val="FFFF00"/>
                </a:solidFill>
              </a:endParaRPr>
            </a:p>
          </p:txBody>
        </p:sp>
        <p:pic>
          <p:nvPicPr>
            <p:cNvPr id="10" name="図 9" descr="生徒顔男4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3528" y="1412776"/>
              <a:ext cx="1009650" cy="1276350"/>
            </a:xfrm>
            <a:prstGeom prst="rect">
              <a:avLst/>
            </a:prstGeom>
          </p:spPr>
        </p:pic>
      </p:grpSp>
      <p:pic>
        <p:nvPicPr>
          <p:cNvPr id="12" name="図 11" descr="生徒顔男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5589240"/>
            <a:ext cx="1114425" cy="1114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こんな時、あなたはどう考える？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496" y="1340768"/>
            <a:ext cx="907331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>
                <a:solidFill>
                  <a:schemeClr val="bg1"/>
                </a:solidFill>
              </a:rPr>
              <a:t>Q.</a:t>
            </a:r>
            <a:r>
              <a:rPr lang="ja-JP" altLang="en-US" sz="4000" dirty="0" smtClean="0">
                <a:solidFill>
                  <a:schemeClr val="bg1"/>
                </a:solidFill>
              </a:rPr>
              <a:t>イジメなどのトラブルが起きている</a:t>
            </a:r>
            <a:endParaRPr lang="en-US" altLang="ja-JP" sz="4000" dirty="0" smtClean="0">
              <a:solidFill>
                <a:schemeClr val="bg1"/>
              </a:solidFill>
            </a:endParaRPr>
          </a:p>
          <a:p>
            <a:r>
              <a:rPr kumimoji="1" lang="ja-JP" altLang="en-US" sz="4000" dirty="0" smtClean="0">
                <a:solidFill>
                  <a:schemeClr val="bg1"/>
                </a:solidFill>
              </a:rPr>
              <a:t>　から、いっそのこと子どもはスマホ</a:t>
            </a:r>
            <a:endParaRPr kumimoji="1" lang="en-US" altLang="ja-JP" sz="4000" dirty="0" smtClean="0">
              <a:solidFill>
                <a:schemeClr val="bg1"/>
              </a:solidFill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sz="4000" dirty="0" smtClean="0">
                <a:solidFill>
                  <a:schemeClr val="bg1"/>
                </a:solidFill>
              </a:rPr>
              <a:t>を持たさないように</a:t>
            </a:r>
            <a:r>
              <a:rPr lang="ja-JP" altLang="en-US" sz="4000" dirty="0" smtClean="0">
                <a:solidFill>
                  <a:schemeClr val="bg1"/>
                </a:solidFill>
              </a:rPr>
              <a:t>すればいいのでは？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2408" y="3945250"/>
            <a:ext cx="87720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smtClean="0">
                <a:solidFill>
                  <a:schemeClr val="bg1"/>
                </a:solidFill>
              </a:rPr>
              <a:t>A.</a:t>
            </a:r>
            <a:r>
              <a:rPr kumimoji="1" lang="ja-JP" altLang="en-US" sz="4000" dirty="0" smtClean="0">
                <a:solidFill>
                  <a:schemeClr val="bg1"/>
                </a:solidFill>
              </a:rPr>
              <a:t>事故が起きるからといって、バイクや車を生産中止にはしません。同様に、スマホだって、悪用する人がいなければ、</a:t>
            </a:r>
            <a:endParaRPr kumimoji="1" lang="en-US" altLang="ja-JP" sz="4000" dirty="0" smtClean="0">
              <a:solidFill>
                <a:schemeClr val="bg1"/>
              </a:solidFill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</a:rPr>
              <a:t>こんなに便利で楽しいものはないはず。</a:t>
            </a:r>
            <a:endParaRPr kumimoji="1" lang="en-US" altLang="ja-JP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301</Words>
  <Application>Microsoft Office PowerPoint</Application>
  <PresentationFormat>画面に合わせる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Microsoft</dc:creator>
  <cp:lastModifiedBy>沖縄県</cp:lastModifiedBy>
  <cp:revision>24</cp:revision>
  <dcterms:created xsi:type="dcterms:W3CDTF">2017-06-07T09:21:19Z</dcterms:created>
  <dcterms:modified xsi:type="dcterms:W3CDTF">2017-07-21T04:53:13Z</dcterms:modified>
</cp:coreProperties>
</file>