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8989-204F-49B5-8274-080FA637BCC9}" type="datetimeFigureOut">
              <a:rPr kumimoji="1" lang="ja-JP" altLang="en-US" smtClean="0"/>
              <a:pPr/>
              <a:t>2017/7/21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94249-222D-4343-A8F3-A70D4D7F80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524257" y="476672"/>
            <a:ext cx="842891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ネット</a:t>
            </a:r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いじめは人権侵害</a:t>
            </a:r>
            <a:endParaRPr kumimoji="1" lang="en-US" altLang="ja-JP" sz="60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②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2924944"/>
            <a:ext cx="9108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『</a:t>
            </a:r>
            <a:r>
              <a:rPr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既読スルー</a:t>
            </a:r>
            <a:r>
              <a:rPr lang="en-US" altLang="ja-JP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』</a:t>
            </a:r>
          </a:p>
          <a:p>
            <a:pPr algn="ctr"/>
            <a:r>
              <a:rPr kumimoji="1" lang="ja-JP" altLang="en-US" sz="60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は悪いこと？</a:t>
            </a:r>
            <a:endParaRPr kumimoji="1" lang="ja-JP" altLang="en-US" sz="60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076056" y="6228601"/>
            <a:ext cx="3995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沖縄県教育委員会</a:t>
            </a:r>
            <a:endParaRPr kumimoji="1" lang="ja-JP" altLang="en-US" sz="32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19"/>
          <p:cNvSpPr txBox="1"/>
          <p:nvPr/>
        </p:nvSpPr>
        <p:spPr>
          <a:xfrm>
            <a:off x="1061257" y="1923797"/>
            <a:ext cx="702147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次の無料通話アプリの</a:t>
            </a:r>
            <a:endParaRPr kumimoji="1"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endParaRPr kumimoji="1" lang="en-US" altLang="ja-JP" sz="5400" dirty="0" smtClean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  <a:p>
            <a:pPr algn="ctr"/>
            <a:r>
              <a:rPr kumimoji="1" lang="ja-JP" altLang="en-US" sz="5400" dirty="0" smtClean="0">
                <a:solidFill>
                  <a:schemeClr val="bg1"/>
                </a:solidFill>
                <a:latin typeface="ＤＨＰ特太ゴシック体" pitchFamily="50" charset="-128"/>
                <a:ea typeface="ＤＨＰ特太ゴシック体" pitchFamily="50" charset="-128"/>
              </a:rPr>
              <a:t>やりとりを見てください</a:t>
            </a:r>
            <a:endParaRPr kumimoji="1" lang="ja-JP" altLang="en-US" sz="5400" dirty="0">
              <a:solidFill>
                <a:schemeClr val="bg1"/>
              </a:solidFill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3"/>
          <p:cNvGrpSpPr/>
          <p:nvPr/>
        </p:nvGrpSpPr>
        <p:grpSpPr>
          <a:xfrm>
            <a:off x="139339" y="78454"/>
            <a:ext cx="3568566" cy="1221518"/>
            <a:chOff x="0" y="439857"/>
            <a:chExt cx="3568566" cy="1221519"/>
          </a:xfrm>
        </p:grpSpPr>
        <p:sp>
          <p:nvSpPr>
            <p:cNvPr id="5" name="角丸四角形 4"/>
            <p:cNvSpPr/>
            <p:nvPr/>
          </p:nvSpPr>
          <p:spPr>
            <a:xfrm>
              <a:off x="0" y="901522"/>
              <a:ext cx="3568566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しけんな　こんだ</a:t>
              </a:r>
              <a:r>
                <a:rPr lang="ja-JP" altLang="en-US" sz="2600" dirty="0" err="1" smtClean="0">
                  <a:solidFill>
                    <a:schemeClr val="tx1"/>
                  </a:solidFill>
                </a:rPr>
                <a:t>け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で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21:46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グループ化 5"/>
          <p:cNvGrpSpPr/>
          <p:nvPr/>
        </p:nvGrpSpPr>
        <p:grpSpPr>
          <a:xfrm>
            <a:off x="3663362" y="1351925"/>
            <a:ext cx="5373134" cy="1221518"/>
            <a:chOff x="1411721" y="439857"/>
            <a:chExt cx="6817879" cy="1221519"/>
          </a:xfrm>
        </p:grpSpPr>
        <p:sp>
          <p:nvSpPr>
            <p:cNvPr id="8" name="角丸四角形 7"/>
            <p:cNvSpPr/>
            <p:nvPr/>
          </p:nvSpPr>
          <p:spPr>
            <a:xfrm>
              <a:off x="3569195" y="901522"/>
              <a:ext cx="4660405" cy="759854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こんだ</a:t>
              </a:r>
              <a:r>
                <a:rPr lang="ja-JP" altLang="en-US" sz="2600" dirty="0" err="1" smtClean="0">
                  <a:solidFill>
                    <a:schemeClr val="tx1"/>
                  </a:solidFill>
                </a:rPr>
                <a:t>け</a:t>
              </a:r>
              <a:r>
                <a:rPr lang="ja-JP" altLang="en-US" sz="2600" dirty="0" smtClean="0">
                  <a:solidFill>
                    <a:schemeClr val="tx1"/>
                  </a:solidFill>
                </a:rPr>
                <a:t>ぢゃないよね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11721" y="1199711"/>
              <a:ext cx="18839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既読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21:47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972646" y="439857"/>
              <a:ext cx="7550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Ｂ子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グループ化 9"/>
          <p:cNvGrpSpPr/>
          <p:nvPr/>
        </p:nvGrpSpPr>
        <p:grpSpPr>
          <a:xfrm>
            <a:off x="139339" y="2807917"/>
            <a:ext cx="3307080" cy="1221518"/>
            <a:chOff x="0" y="439857"/>
            <a:chExt cx="3307080" cy="1221519"/>
          </a:xfrm>
        </p:grpSpPr>
        <p:sp>
          <p:nvSpPr>
            <p:cNvPr id="12" name="角丸四角形 11"/>
            <p:cNvSpPr/>
            <p:nvPr/>
          </p:nvSpPr>
          <p:spPr>
            <a:xfrm>
              <a:off x="0" y="901522"/>
              <a:ext cx="3307080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メンタル弱すぎん？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0304" y="439857"/>
              <a:ext cx="1386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bg1"/>
                  </a:solidFill>
                </a:rPr>
                <a:t>A</a:t>
              </a:r>
              <a:r>
                <a:rPr kumimoji="1" lang="ja-JP" altLang="en-US" dirty="0" smtClean="0">
                  <a:solidFill>
                    <a:schemeClr val="bg1"/>
                  </a:solidFill>
                </a:rPr>
                <a:t>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21:47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グループ化 12"/>
          <p:cNvGrpSpPr/>
          <p:nvPr/>
        </p:nvGrpSpPr>
        <p:grpSpPr>
          <a:xfrm>
            <a:off x="139339" y="4184238"/>
            <a:ext cx="7096957" cy="1221518"/>
            <a:chOff x="0" y="439857"/>
            <a:chExt cx="7096957" cy="1221519"/>
          </a:xfrm>
        </p:grpSpPr>
        <p:sp>
          <p:nvSpPr>
            <p:cNvPr id="15" name="角丸四角形 14"/>
            <p:cNvSpPr/>
            <p:nvPr/>
          </p:nvSpPr>
          <p:spPr>
            <a:xfrm>
              <a:off x="0" y="901522"/>
              <a:ext cx="7096957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ブスだから死ねって　言われただけでしけるとか</a:t>
              </a:r>
              <a:endParaRPr lang="ja-JP" altLang="en-US" sz="2600" dirty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0304" y="439857"/>
              <a:ext cx="14189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chemeClr val="bg1"/>
                  </a:solidFill>
                </a:rPr>
                <a:t>Ａ男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21:48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9"/>
          <p:cNvGrpSpPr/>
          <p:nvPr/>
        </p:nvGrpSpPr>
        <p:grpSpPr>
          <a:xfrm>
            <a:off x="139339" y="5568591"/>
            <a:ext cx="2344429" cy="1221518"/>
            <a:chOff x="0" y="439857"/>
            <a:chExt cx="2344429" cy="1221519"/>
          </a:xfrm>
        </p:grpSpPr>
        <p:sp>
          <p:nvSpPr>
            <p:cNvPr id="18" name="角丸四角形 17"/>
            <p:cNvSpPr/>
            <p:nvPr/>
          </p:nvSpPr>
          <p:spPr>
            <a:xfrm>
              <a:off x="0" y="901522"/>
              <a:ext cx="2344429" cy="759854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600" dirty="0" smtClean="0">
                  <a:solidFill>
                    <a:schemeClr val="tx1"/>
                  </a:solidFill>
                </a:rPr>
                <a:t>既読無視？</a:t>
              </a:r>
              <a:endParaRPr lang="en-US" altLang="ja-JP" sz="2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80304" y="439857"/>
              <a:ext cx="13869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solidFill>
                    <a:schemeClr val="bg1"/>
                  </a:solidFill>
                </a:rPr>
                <a:t>A</a:t>
              </a:r>
              <a:r>
                <a:rPr lang="ja-JP" altLang="en-US" dirty="0" smtClean="0">
                  <a:solidFill>
                    <a:schemeClr val="bg1"/>
                  </a:solidFill>
                </a:rPr>
                <a:t>男</a:t>
              </a:r>
              <a:r>
                <a:rPr kumimoji="1" lang="ja-JP" altLang="en-US" dirty="0" smtClean="0">
                  <a:solidFill>
                    <a:schemeClr val="bg1"/>
                  </a:solidFill>
                </a:rPr>
                <a:t>　　</a:t>
              </a:r>
              <a:r>
                <a:rPr kumimoji="1" lang="en-US" altLang="ja-JP" dirty="0" smtClean="0">
                  <a:solidFill>
                    <a:schemeClr val="bg1"/>
                  </a:solidFill>
                </a:rPr>
                <a:t>21:52</a:t>
              </a:r>
              <a:endParaRPr kumimoji="1" lang="ja-JP" altLang="en-U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このやりとりを見て、気付いた点を挙げてみよう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0" y="1340768"/>
            <a:ext cx="8012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①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A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男のメッセージのどこがいけないと思いますか？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3553852"/>
            <a:ext cx="90861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</a:rPr>
              <a:t>②あなたは、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『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既読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』</a:t>
            </a:r>
            <a:r>
              <a:rPr kumimoji="1" lang="ja-JP" altLang="en-US" sz="2800" dirty="0" smtClean="0">
                <a:solidFill>
                  <a:schemeClr val="bg1"/>
                </a:solidFill>
              </a:rPr>
              <a:t>したなら、返信すべきだと思いますか？</a:t>
            </a:r>
            <a:endParaRPr kumimoji="1" lang="en-US" altLang="ja-JP" sz="2800" dirty="0" smtClean="0">
              <a:solidFill>
                <a:schemeClr val="bg1"/>
              </a:solidFill>
            </a:endParaRPr>
          </a:p>
          <a:p>
            <a:r>
              <a:rPr lang="ja-JP" altLang="en-US" sz="2800" dirty="0" smtClean="0">
                <a:solidFill>
                  <a:schemeClr val="bg1"/>
                </a:solidFill>
              </a:rPr>
              <a:t>　　又、その理由も聞かせてください。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0" y="5498068"/>
            <a:ext cx="781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bg1"/>
                </a:solidFill>
              </a:rPr>
              <a:t>③</a:t>
            </a:r>
            <a:r>
              <a:rPr lang="en-US" altLang="ja-JP" sz="2800" dirty="0" smtClean="0">
                <a:solidFill>
                  <a:schemeClr val="bg1"/>
                </a:solidFill>
              </a:rPr>
              <a:t>『</a:t>
            </a:r>
            <a:r>
              <a:rPr lang="ja-JP" altLang="en-US" sz="2800" dirty="0" smtClean="0">
                <a:solidFill>
                  <a:schemeClr val="bg1"/>
                </a:solidFill>
              </a:rPr>
              <a:t>既読</a:t>
            </a:r>
            <a:r>
              <a:rPr lang="en-US" altLang="ja-JP" sz="2800" dirty="0" smtClean="0">
                <a:solidFill>
                  <a:schemeClr val="bg1"/>
                </a:solidFill>
              </a:rPr>
              <a:t>』</a:t>
            </a:r>
            <a:r>
              <a:rPr lang="ja-JP" altLang="en-US" sz="2800" dirty="0" smtClean="0">
                <a:solidFill>
                  <a:schemeClr val="bg1"/>
                </a:solidFill>
              </a:rPr>
              <a:t>機能はどんな点が便利だと思いますか？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1988840"/>
            <a:ext cx="33843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・いじめ（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『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死ね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』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など</a:t>
            </a:r>
            <a:r>
              <a:rPr lang="ja-JP" altLang="en-US" sz="2800" dirty="0">
                <a:solidFill>
                  <a:srgbClr val="FFFF00"/>
                </a:solidFill>
              </a:rPr>
              <a:t>）</a:t>
            </a:r>
            <a:endParaRPr kumimoji="1" lang="en-US" altLang="ja-JP" sz="2800" dirty="0" smtClean="0">
              <a:solidFill>
                <a:srgbClr val="FFFF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55976" y="1988840"/>
            <a:ext cx="4464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・既読がついて２～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3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分で</a:t>
            </a:r>
            <a:endParaRPr kumimoji="1" lang="en-US" altLang="ja-JP" sz="2800" dirty="0" smtClean="0">
              <a:solidFill>
                <a:srgbClr val="FFFF00"/>
              </a:solidFill>
            </a:endParaRPr>
          </a:p>
          <a:p>
            <a:r>
              <a:rPr lang="ja-JP" altLang="en-US" sz="2800" dirty="0" smtClean="0">
                <a:solidFill>
                  <a:srgbClr val="FFFF00"/>
                </a:solidFill>
              </a:rPr>
              <a:t>　</a:t>
            </a:r>
            <a:r>
              <a:rPr lang="en-US" altLang="ja-JP" sz="2800" dirty="0" smtClean="0">
                <a:solidFill>
                  <a:srgbClr val="FFFF00"/>
                </a:solidFill>
              </a:rPr>
              <a:t>『</a:t>
            </a:r>
            <a:r>
              <a:rPr lang="ja-JP" altLang="en-US" sz="2800" dirty="0" smtClean="0">
                <a:solidFill>
                  <a:srgbClr val="FFFF00"/>
                </a:solidFill>
              </a:rPr>
              <a:t>既読無視か？</a:t>
            </a:r>
            <a:r>
              <a:rPr lang="en-US" altLang="ja-JP" sz="2800" dirty="0" smtClean="0">
                <a:solidFill>
                  <a:srgbClr val="FFFF00"/>
                </a:solidFill>
              </a:rPr>
              <a:t>』</a:t>
            </a:r>
            <a:r>
              <a:rPr lang="ja-JP" altLang="en-US" sz="2800" dirty="0" smtClean="0">
                <a:solidFill>
                  <a:srgbClr val="FFFF00"/>
                </a:solidFill>
              </a:rPr>
              <a:t>と相手　</a:t>
            </a:r>
            <a:endParaRPr lang="en-US" altLang="ja-JP" sz="2800" dirty="0" smtClean="0">
              <a:solidFill>
                <a:srgbClr val="FFFF00"/>
              </a:solidFill>
            </a:endParaRPr>
          </a:p>
          <a:p>
            <a:r>
              <a:rPr lang="ja-JP" altLang="en-US" sz="2800" dirty="0" smtClean="0">
                <a:solidFill>
                  <a:srgbClr val="FFFF00"/>
                </a:solidFill>
              </a:rPr>
              <a:t>　を急かす　　　　　　　　　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39552" y="467230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</a:t>
            </a:r>
            <a:r>
              <a:rPr lang="ja-JP" altLang="en-US" sz="2800" dirty="0" smtClean="0">
                <a:solidFill>
                  <a:srgbClr val="FFFF00"/>
                </a:solidFill>
              </a:rPr>
              <a:t>思う（礼儀　等）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203848" y="4653136"/>
            <a:ext cx="5940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・思わない（人それぞれ都合がある）　　　　　　　　　　　　　　</a:t>
            </a:r>
            <a:endParaRPr kumimoji="1" lang="en-US" altLang="ja-JP" sz="2800" dirty="0" smtClean="0">
              <a:solidFill>
                <a:srgbClr val="FFFF00"/>
              </a:solidFill>
            </a:endParaRPr>
          </a:p>
          <a:p>
            <a:r>
              <a:rPr lang="ja-JP" altLang="en-US" sz="2800" dirty="0" smtClean="0">
                <a:solidFill>
                  <a:srgbClr val="FFFF00"/>
                </a:solidFill>
              </a:rPr>
              <a:t>　　　　　　　　　　　　　　　　　　　　　　</a:t>
            </a:r>
            <a:r>
              <a:rPr kumimoji="1" lang="ja-JP" altLang="en-US" sz="2800" dirty="0" smtClean="0">
                <a:solidFill>
                  <a:srgbClr val="FFFF00"/>
                </a:solidFill>
              </a:rPr>
              <a:t>等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11560" y="6165304"/>
            <a:ext cx="853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FF00"/>
                </a:solidFill>
              </a:rPr>
              <a:t>・元々は、震災の教訓から開発された、安否確認機能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ネット上には、次のような画像もたくさんあります。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4869160"/>
            <a:ext cx="82974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chemeClr val="bg1"/>
                </a:solidFill>
              </a:rPr>
              <a:t>・</a:t>
            </a:r>
            <a:r>
              <a:rPr lang="en-US" altLang="ja-JP" sz="4400" dirty="0" smtClean="0">
                <a:solidFill>
                  <a:schemeClr val="bg1"/>
                </a:solidFill>
              </a:rPr>
              <a:t>『</a:t>
            </a:r>
            <a:r>
              <a:rPr lang="ja-JP" altLang="en-US" sz="4400" dirty="0" smtClean="0">
                <a:solidFill>
                  <a:schemeClr val="bg1"/>
                </a:solidFill>
              </a:rPr>
              <a:t>既読無視</a:t>
            </a:r>
            <a:r>
              <a:rPr lang="en-US" altLang="ja-JP" sz="4400" dirty="0" smtClean="0">
                <a:solidFill>
                  <a:schemeClr val="bg1"/>
                </a:solidFill>
              </a:rPr>
              <a:t>』『</a:t>
            </a:r>
            <a:r>
              <a:rPr lang="ja-JP" altLang="en-US" sz="4400" dirty="0" smtClean="0">
                <a:solidFill>
                  <a:schemeClr val="bg1"/>
                </a:solidFill>
              </a:rPr>
              <a:t>スルー</a:t>
            </a:r>
            <a:r>
              <a:rPr lang="en-US" altLang="ja-JP" sz="4400" dirty="0" smtClean="0">
                <a:solidFill>
                  <a:schemeClr val="bg1"/>
                </a:solidFill>
              </a:rPr>
              <a:t>』</a:t>
            </a:r>
            <a:r>
              <a:rPr lang="ja-JP" altLang="en-US" sz="4400" dirty="0" smtClean="0">
                <a:solidFill>
                  <a:schemeClr val="bg1"/>
                </a:solidFill>
              </a:rPr>
              <a:t>を</a:t>
            </a:r>
            <a:r>
              <a:rPr lang="ja-JP" altLang="en-US" sz="4400" dirty="0" smtClean="0">
                <a:solidFill>
                  <a:srgbClr val="FFFF00"/>
                </a:solidFill>
              </a:rPr>
              <a:t>絶対に</a:t>
            </a:r>
            <a:endParaRPr lang="en-US" altLang="ja-JP" sz="4400" dirty="0" smtClean="0">
              <a:solidFill>
                <a:srgbClr val="FFFF00"/>
              </a:solidFill>
            </a:endParaRPr>
          </a:p>
          <a:p>
            <a:r>
              <a:rPr lang="ja-JP" altLang="en-US" sz="4400" dirty="0" smtClean="0">
                <a:solidFill>
                  <a:srgbClr val="FFFF00"/>
                </a:solidFill>
              </a:rPr>
              <a:t>　しない</a:t>
            </a:r>
            <a:r>
              <a:rPr lang="ja-JP" altLang="en-US" sz="4400" dirty="0" smtClean="0">
                <a:solidFill>
                  <a:schemeClr val="bg1"/>
                </a:solidFill>
              </a:rPr>
              <a:t>生活を想像してみよう！！</a:t>
            </a:r>
            <a:endParaRPr lang="en-US" altLang="ja-JP" sz="4400" dirty="0" smtClean="0">
              <a:solidFill>
                <a:schemeClr val="bg1"/>
              </a:solidFill>
            </a:endParaRPr>
          </a:p>
        </p:txBody>
      </p:sp>
      <p:pic>
        <p:nvPicPr>
          <p:cNvPr id="8" name="図 7" descr="2364062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17994"/>
            <a:ext cx="3363742" cy="3363742"/>
          </a:xfrm>
          <a:prstGeom prst="rect">
            <a:avLst/>
          </a:prstGeom>
        </p:spPr>
      </p:pic>
      <p:pic>
        <p:nvPicPr>
          <p:cNvPr id="9" name="図 8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116186"/>
            <a:ext cx="3384376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友達からのメッセージ全てに返信できますか？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1340768"/>
            <a:ext cx="8295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｢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既読</a:t>
            </a:r>
            <a:r>
              <a:rPr kumimoji="1" lang="en-US" altLang="ja-JP" sz="3600" dirty="0" smtClean="0">
                <a:solidFill>
                  <a:schemeClr val="bg1"/>
                </a:solidFill>
              </a:rPr>
              <a:t>｣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つけたらすぐ返さないといけない、</a:t>
            </a:r>
            <a:endParaRPr kumimoji="1"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>
                <a:solidFill>
                  <a:schemeClr val="bg1"/>
                </a:solidFill>
              </a:rPr>
              <a:t>　</a:t>
            </a:r>
            <a:r>
              <a:rPr lang="ja-JP" altLang="en-US" sz="3600" dirty="0" smtClean="0">
                <a:solidFill>
                  <a:schemeClr val="bg1"/>
                </a:solidFill>
              </a:rPr>
              <a:t>というプレッシャーがあるから</a:t>
            </a:r>
            <a:r>
              <a:rPr lang="en-US" altLang="ja-JP" sz="3600" dirty="0" smtClean="0">
                <a:solidFill>
                  <a:srgbClr val="FFFF00"/>
                </a:solidFill>
              </a:rPr>
              <a:t>『</a:t>
            </a:r>
            <a:r>
              <a:rPr lang="ja-JP" altLang="en-US" sz="3600" dirty="0" smtClean="0">
                <a:solidFill>
                  <a:srgbClr val="FFFF00"/>
                </a:solidFill>
              </a:rPr>
              <a:t>疲れる</a:t>
            </a:r>
            <a:r>
              <a:rPr lang="en-US" altLang="ja-JP" sz="3600" dirty="0" smtClean="0">
                <a:solidFill>
                  <a:srgbClr val="FFFF00"/>
                </a:solidFill>
              </a:rPr>
              <a:t>』</a:t>
            </a:r>
            <a:endParaRPr kumimoji="1" lang="ja-JP" altLang="en-US" sz="3600" dirty="0">
              <a:solidFill>
                <a:srgbClr val="FFFF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2924944"/>
            <a:ext cx="78951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lang="ja-JP" altLang="en-US" sz="3600" dirty="0" smtClean="0">
                <a:solidFill>
                  <a:schemeClr val="bg1"/>
                </a:solidFill>
              </a:rPr>
              <a:t>「すぐ</a:t>
            </a:r>
            <a:r>
              <a:rPr lang="ja-JP" altLang="en-US" sz="3600" dirty="0">
                <a:solidFill>
                  <a:schemeClr val="bg1"/>
                </a:solidFill>
              </a:rPr>
              <a:t>に返さないと</a:t>
            </a:r>
            <a:r>
              <a:rPr lang="ja-JP" altLang="en-US" sz="3600" dirty="0" smtClean="0">
                <a:solidFill>
                  <a:schemeClr val="bg1"/>
                </a:solidFill>
              </a:rPr>
              <a:t>いけない」という思い</a:t>
            </a:r>
            <a:endParaRPr lang="en-US" altLang="ja-JP" sz="3600" dirty="0" smtClean="0">
              <a:solidFill>
                <a:schemeClr val="bg1"/>
              </a:solidFill>
            </a:endParaRPr>
          </a:p>
          <a:p>
            <a:r>
              <a:rPr lang="ja-JP" altLang="en-US" sz="3600" dirty="0" smtClean="0">
                <a:solidFill>
                  <a:schemeClr val="bg1"/>
                </a:solidFill>
              </a:rPr>
              <a:t>　込みから、</a:t>
            </a:r>
            <a:r>
              <a:rPr kumimoji="1" lang="ja-JP" altLang="en-US" sz="3600" dirty="0">
                <a:solidFill>
                  <a:schemeClr val="bg1"/>
                </a:solidFill>
              </a:rPr>
              <a:t>　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夜中まで眠れず</a:t>
            </a:r>
            <a:r>
              <a:rPr kumimoji="1" lang="ja-JP" altLang="en-US" sz="3600" dirty="0" smtClean="0">
                <a:solidFill>
                  <a:srgbClr val="FFFF00"/>
                </a:solidFill>
              </a:rPr>
              <a:t>睡眠不足</a:t>
            </a:r>
            <a:endParaRPr kumimoji="1" lang="en-US" altLang="ja-JP" sz="3600" dirty="0" smtClean="0">
              <a:solidFill>
                <a:srgbClr val="FFFF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5536" y="4726885"/>
            <a:ext cx="6979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lang="ja-JP" altLang="en-US" sz="3600" dirty="0" smtClean="0">
                <a:solidFill>
                  <a:schemeClr val="bg1"/>
                </a:solidFill>
              </a:rPr>
              <a:t>結局、</a:t>
            </a:r>
            <a:r>
              <a:rPr lang="ja-JP" altLang="en-US" sz="3600" dirty="0" smtClean="0">
                <a:solidFill>
                  <a:srgbClr val="FFFF00"/>
                </a:solidFill>
              </a:rPr>
              <a:t>誰かを既読無視</a:t>
            </a:r>
            <a:r>
              <a:rPr lang="ja-JP" altLang="en-US" sz="3600" dirty="0" smtClean="0">
                <a:solidFill>
                  <a:schemeClr val="bg1"/>
                </a:solidFill>
              </a:rPr>
              <a:t>してしまう。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6021288"/>
            <a:ext cx="846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</a:rPr>
              <a:t>・</a:t>
            </a:r>
            <a:r>
              <a:rPr lang="ja-JP" altLang="en-US" sz="3600" dirty="0" smtClean="0">
                <a:solidFill>
                  <a:schemeClr val="bg1"/>
                </a:solidFill>
              </a:rPr>
              <a:t>既読無視はしないが</a:t>
            </a:r>
            <a:r>
              <a:rPr lang="en-US" altLang="ja-JP" sz="3600" dirty="0" smtClean="0">
                <a:solidFill>
                  <a:srgbClr val="FFFF00"/>
                </a:solidFill>
              </a:rPr>
              <a:t>『</a:t>
            </a:r>
            <a:r>
              <a:rPr lang="ja-JP" altLang="en-US" sz="3600" dirty="0" smtClean="0">
                <a:solidFill>
                  <a:srgbClr val="FFFF00"/>
                </a:solidFill>
              </a:rPr>
              <a:t>未読</a:t>
            </a:r>
            <a:r>
              <a:rPr lang="en-US" altLang="ja-JP" sz="3600" dirty="0" smtClean="0">
                <a:solidFill>
                  <a:srgbClr val="FFFF00"/>
                </a:solidFill>
              </a:rPr>
              <a:t>』</a:t>
            </a:r>
            <a:r>
              <a:rPr lang="ja-JP" altLang="en-US" sz="3600" dirty="0" smtClean="0">
                <a:solidFill>
                  <a:schemeClr val="bg1"/>
                </a:solidFill>
              </a:rPr>
              <a:t>はする</a:t>
            </a:r>
            <a:r>
              <a:rPr kumimoji="1" lang="ja-JP" altLang="en-US" sz="3600" dirty="0" smtClean="0">
                <a:solidFill>
                  <a:schemeClr val="bg1"/>
                </a:solidFill>
              </a:rPr>
              <a:t>　　　等</a:t>
            </a:r>
            <a:endParaRPr kumimoji="1" lang="ja-JP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0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こんな</a:t>
            </a:r>
            <a:r>
              <a:rPr lang="ja-JP" altLang="en-US" sz="3600" dirty="0" smtClean="0"/>
              <a:t>風に考えよう！</a:t>
            </a:r>
            <a:endParaRPr kumimoji="1" lang="ja-JP" alt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1340768"/>
            <a:ext cx="88440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chemeClr val="bg1"/>
                </a:solidFill>
              </a:rPr>
              <a:t>●イジメなどの場面では、</a:t>
            </a:r>
            <a:endParaRPr kumimoji="1" lang="en-US" altLang="ja-JP" sz="4800" dirty="0" smtClean="0">
              <a:solidFill>
                <a:schemeClr val="bg1"/>
              </a:solidFill>
            </a:endParaRPr>
          </a:p>
          <a:p>
            <a:r>
              <a:rPr lang="ja-JP" altLang="en-US" sz="4800" dirty="0" smtClean="0">
                <a:solidFill>
                  <a:schemeClr val="bg1"/>
                </a:solidFill>
              </a:rPr>
              <a:t>　既読無視・未読は有効な対処法</a:t>
            </a:r>
            <a:endParaRPr kumimoji="1" lang="ja-JP" altLang="en-US" sz="48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2408" y="3429000"/>
            <a:ext cx="87720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solidFill>
                  <a:schemeClr val="bg1"/>
                </a:solidFill>
              </a:rPr>
              <a:t>●</a:t>
            </a:r>
            <a:r>
              <a:rPr kumimoji="1" lang="en-US" altLang="ja-JP" sz="4000" dirty="0" smtClean="0">
                <a:solidFill>
                  <a:schemeClr val="bg1"/>
                </a:solidFill>
              </a:rPr>
              <a:t>SNS</a:t>
            </a:r>
            <a:r>
              <a:rPr kumimoji="1" lang="ja-JP" altLang="en-US" sz="4000" dirty="0" smtClean="0">
                <a:solidFill>
                  <a:schemeClr val="bg1"/>
                </a:solidFill>
              </a:rPr>
              <a:t>は、便利で楽しいもの。</a:t>
            </a:r>
            <a:endParaRPr kumimoji="1"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　　⇒「</a:t>
            </a:r>
            <a:r>
              <a:rPr lang="en-US" altLang="ja-JP" sz="4000" dirty="0" smtClean="0">
                <a:solidFill>
                  <a:schemeClr val="bg1"/>
                </a:solidFill>
              </a:rPr>
              <a:t>SNS</a:t>
            </a:r>
            <a:r>
              <a:rPr lang="ja-JP" altLang="en-US" sz="4000" dirty="0" smtClean="0">
                <a:solidFill>
                  <a:schemeClr val="bg1"/>
                </a:solidFill>
              </a:rPr>
              <a:t>しばり」はイジメにつながる！</a:t>
            </a:r>
            <a:endParaRPr lang="en-US" altLang="ja-JP" sz="4000" dirty="0" smtClean="0">
              <a:solidFill>
                <a:schemeClr val="bg1"/>
              </a:solidFill>
            </a:endParaRPr>
          </a:p>
          <a:p>
            <a:endParaRPr kumimoji="1"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　　⇒無料通話アプリは</a:t>
            </a:r>
            <a:r>
              <a:rPr lang="en-US" altLang="ja-JP" sz="4000" dirty="0" smtClean="0">
                <a:solidFill>
                  <a:schemeClr val="bg1"/>
                </a:solidFill>
              </a:rPr>
              <a:t>『</a:t>
            </a:r>
            <a:r>
              <a:rPr lang="ja-JP" altLang="en-US" sz="4000" dirty="0" smtClean="0">
                <a:solidFill>
                  <a:schemeClr val="bg1"/>
                </a:solidFill>
              </a:rPr>
              <a:t>気軽な連絡手</a:t>
            </a:r>
            <a:endParaRPr lang="en-US" altLang="ja-JP" sz="4000" dirty="0" smtClean="0">
              <a:solidFill>
                <a:schemeClr val="bg1"/>
              </a:solidFill>
            </a:endParaRPr>
          </a:p>
          <a:p>
            <a:r>
              <a:rPr lang="ja-JP" altLang="en-US" sz="4000" dirty="0" smtClean="0">
                <a:solidFill>
                  <a:schemeClr val="bg1"/>
                </a:solidFill>
              </a:rPr>
              <a:t>　　　段</a:t>
            </a:r>
            <a:r>
              <a:rPr lang="en-US" altLang="ja-JP" sz="4000" dirty="0" smtClean="0">
                <a:solidFill>
                  <a:schemeClr val="bg1"/>
                </a:solidFill>
              </a:rPr>
              <a:t>』</a:t>
            </a:r>
            <a:r>
              <a:rPr lang="ja-JP" altLang="en-US" sz="4000" dirty="0" smtClean="0">
                <a:solidFill>
                  <a:schemeClr val="bg1"/>
                </a:solidFill>
              </a:rPr>
              <a:t>だと割り切ることが大切。</a:t>
            </a:r>
            <a:endParaRPr kumimoji="1" lang="en-US" altLang="ja-JP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0" y="66328"/>
            <a:ext cx="9144000" cy="9144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/>
              <a:t>ＳＮＳ利用の心得②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1628800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dirty="0" smtClean="0">
                <a:solidFill>
                  <a:schemeClr val="bg1"/>
                </a:solidFill>
              </a:rPr>
              <a:t>『SNS</a:t>
            </a:r>
            <a:r>
              <a:rPr kumimoji="1" lang="ja-JP" altLang="en-US" sz="6000" dirty="0" smtClean="0">
                <a:solidFill>
                  <a:schemeClr val="bg1"/>
                </a:solidFill>
              </a:rPr>
              <a:t>しばり</a:t>
            </a:r>
            <a:r>
              <a:rPr kumimoji="1" lang="en-US" altLang="ja-JP" sz="6000" dirty="0" smtClean="0">
                <a:solidFill>
                  <a:schemeClr val="bg1"/>
                </a:solidFill>
              </a:rPr>
              <a:t>』</a:t>
            </a:r>
          </a:p>
          <a:p>
            <a:pPr algn="ctr"/>
            <a:r>
              <a:rPr lang="en-US" altLang="ja-JP" sz="6000" dirty="0" smtClean="0">
                <a:solidFill>
                  <a:schemeClr val="bg1"/>
                </a:solidFill>
              </a:rPr>
              <a:t>『</a:t>
            </a:r>
            <a:r>
              <a:rPr lang="ja-JP" altLang="en-US" sz="6000" dirty="0" smtClean="0">
                <a:solidFill>
                  <a:schemeClr val="bg1"/>
                </a:solidFill>
              </a:rPr>
              <a:t>既読無視恐怖症</a:t>
            </a:r>
            <a:r>
              <a:rPr lang="en-US" altLang="ja-JP" sz="6000" dirty="0" smtClean="0">
                <a:solidFill>
                  <a:schemeClr val="bg1"/>
                </a:solidFill>
              </a:rPr>
              <a:t>』</a:t>
            </a:r>
          </a:p>
          <a:p>
            <a:pPr algn="ctr"/>
            <a:r>
              <a:rPr kumimoji="1" lang="ja-JP" altLang="en-US" sz="6000" dirty="0" smtClean="0">
                <a:solidFill>
                  <a:schemeClr val="bg1"/>
                </a:solidFill>
              </a:rPr>
              <a:t>は</a:t>
            </a:r>
            <a:endParaRPr kumimoji="1" lang="en-US" altLang="ja-JP" sz="6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6000" dirty="0" smtClean="0">
                <a:solidFill>
                  <a:schemeClr val="bg1"/>
                </a:solidFill>
              </a:rPr>
              <a:t>あなたの人生の</a:t>
            </a:r>
            <a:r>
              <a:rPr lang="ja-JP" altLang="en-US" sz="6000" dirty="0" smtClean="0">
                <a:solidFill>
                  <a:srgbClr val="FFFF00"/>
                </a:solidFill>
              </a:rPr>
              <a:t>貴重な</a:t>
            </a:r>
            <a:endParaRPr lang="en-US" altLang="ja-JP" sz="6000" dirty="0" smtClean="0">
              <a:solidFill>
                <a:srgbClr val="FFFF00"/>
              </a:solidFill>
            </a:endParaRPr>
          </a:p>
          <a:p>
            <a:pPr algn="ctr"/>
            <a:r>
              <a:rPr lang="ja-JP" altLang="en-US" sz="6000" dirty="0" smtClean="0">
                <a:solidFill>
                  <a:srgbClr val="FFFF00"/>
                </a:solidFill>
              </a:rPr>
              <a:t>時間を奪って</a:t>
            </a:r>
            <a:r>
              <a:rPr lang="ja-JP" altLang="en-US" sz="6000" dirty="0" smtClean="0">
                <a:solidFill>
                  <a:schemeClr val="bg1"/>
                </a:solidFill>
              </a:rPr>
              <a:t>います！</a:t>
            </a:r>
            <a:endParaRPr kumimoji="1" lang="ja-JP" altLang="en-US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278</Words>
  <Application>Microsoft Office PowerPoint</Application>
  <PresentationFormat>画面に合わせる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Microsoft</dc:creator>
  <cp:lastModifiedBy>沖縄県</cp:lastModifiedBy>
  <cp:revision>16</cp:revision>
  <dcterms:created xsi:type="dcterms:W3CDTF">2017-06-07T09:21:19Z</dcterms:created>
  <dcterms:modified xsi:type="dcterms:W3CDTF">2017-07-21T04:52:30Z</dcterms:modified>
</cp:coreProperties>
</file>