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524257" y="476672"/>
            <a:ext cx="84289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ネット</a:t>
            </a:r>
            <a:r>
              <a:rPr kumimoji="1"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いじめは人権侵害</a:t>
            </a:r>
            <a:endParaRPr kumimoji="1" lang="en-US" altLang="ja-JP" sz="60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pPr algn="ctr"/>
            <a:r>
              <a:rPr lang="ja-JP" altLang="en-US" sz="6000" dirty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①</a:t>
            </a:r>
            <a:endParaRPr kumimoji="1" lang="ja-JP" altLang="en-US" sz="60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720080" y="2924944"/>
            <a:ext cx="98285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相手の顔が見えない、</a:t>
            </a:r>
            <a:endParaRPr kumimoji="1" lang="en-US" altLang="ja-JP" sz="60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r>
              <a:rPr kumimoji="1"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　　文字だけの</a:t>
            </a:r>
            <a:r>
              <a:rPr kumimoji="1" lang="en-US" altLang="ja-JP" sz="6000" dirty="0" smtClean="0">
                <a:solidFill>
                  <a:srgbClr val="FFFF00"/>
                </a:solidFill>
                <a:latin typeface="ＤＨＰ特太ゴシック体" pitchFamily="50" charset="-128"/>
                <a:ea typeface="ＤＨＰ特太ゴシック体" pitchFamily="50" charset="-128"/>
              </a:rPr>
              <a:t>｢</a:t>
            </a:r>
            <a:r>
              <a:rPr kumimoji="1" lang="ja-JP" altLang="en-US" sz="6000" dirty="0" smtClean="0">
                <a:solidFill>
                  <a:srgbClr val="FFFF00"/>
                </a:solidFill>
                <a:latin typeface="ＤＨＰ特太ゴシック体" pitchFamily="50" charset="-128"/>
                <a:ea typeface="ＤＨＰ特太ゴシック体" pitchFamily="50" charset="-128"/>
              </a:rPr>
              <a:t>会話</a:t>
            </a:r>
            <a:r>
              <a:rPr kumimoji="1" lang="en-US" altLang="ja-JP" sz="6000" dirty="0" smtClean="0">
                <a:solidFill>
                  <a:srgbClr val="FFFF00"/>
                </a:solidFill>
                <a:latin typeface="ＤＨＰ特太ゴシック体" pitchFamily="50" charset="-128"/>
                <a:ea typeface="ＤＨＰ特太ゴシック体" pitchFamily="50" charset="-128"/>
              </a:rPr>
              <a:t>｣</a:t>
            </a:r>
            <a:r>
              <a:rPr kumimoji="1"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は、</a:t>
            </a:r>
            <a:endParaRPr kumimoji="1" lang="en-US" altLang="ja-JP" sz="60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r>
              <a:rPr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　　　時</a:t>
            </a:r>
            <a:r>
              <a:rPr lang="ja-JP" altLang="en-US" sz="6000" dirty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に</a:t>
            </a:r>
            <a:r>
              <a:rPr lang="ja-JP" altLang="en-US" sz="6000" dirty="0">
                <a:solidFill>
                  <a:srgbClr val="FFFF00"/>
                </a:solidFill>
                <a:latin typeface="ＤＨＰ特太ゴシック体" pitchFamily="50" charset="-128"/>
                <a:ea typeface="ＤＨＰ特太ゴシック体" pitchFamily="50" charset="-128"/>
              </a:rPr>
              <a:t>凶器</a:t>
            </a:r>
            <a:r>
              <a:rPr lang="ja-JP" altLang="en-US" sz="6000" dirty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と</a:t>
            </a:r>
            <a:r>
              <a:rPr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なることも</a:t>
            </a:r>
            <a:endParaRPr kumimoji="1" lang="ja-JP" altLang="en-US" sz="60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76056" y="6228601"/>
            <a:ext cx="3995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沖縄県教育委員会</a:t>
            </a:r>
            <a:endParaRPr kumimoji="1" lang="ja-JP" altLang="en-US" sz="32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こんな時、あなたはどうする？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3643" y="1988840"/>
            <a:ext cx="789671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 smtClean="0">
                <a:solidFill>
                  <a:schemeClr val="bg1"/>
                </a:solidFill>
              </a:rPr>
              <a:t>Ｑ　ハサミなどの刃物を、</a:t>
            </a:r>
            <a:endParaRPr lang="en-US" altLang="ja-JP" sz="5400" dirty="0" smtClean="0">
              <a:solidFill>
                <a:schemeClr val="bg1"/>
              </a:solidFill>
            </a:endParaRPr>
          </a:p>
          <a:p>
            <a:r>
              <a:rPr lang="ja-JP" altLang="en-US" sz="5400" dirty="0">
                <a:solidFill>
                  <a:schemeClr val="bg1"/>
                </a:solidFill>
              </a:rPr>
              <a:t>　</a:t>
            </a:r>
            <a:r>
              <a:rPr lang="ja-JP" altLang="en-US" sz="5400" dirty="0" smtClean="0">
                <a:solidFill>
                  <a:schemeClr val="bg1"/>
                </a:solidFill>
              </a:rPr>
              <a:t>　他人に手渡し</a:t>
            </a:r>
            <a:r>
              <a:rPr kumimoji="1" lang="ja-JP" altLang="en-US" sz="5400" dirty="0" smtClean="0">
                <a:solidFill>
                  <a:schemeClr val="bg1"/>
                </a:solidFill>
              </a:rPr>
              <a:t>するとき、</a:t>
            </a:r>
            <a:endParaRPr kumimoji="1" lang="en-US" altLang="ja-JP" sz="5400" dirty="0" smtClean="0">
              <a:solidFill>
                <a:schemeClr val="bg1"/>
              </a:solidFill>
            </a:endParaRPr>
          </a:p>
          <a:p>
            <a:r>
              <a:rPr lang="ja-JP" altLang="en-US" sz="5400" dirty="0">
                <a:solidFill>
                  <a:schemeClr val="bg1"/>
                </a:solidFill>
              </a:rPr>
              <a:t>　</a:t>
            </a:r>
            <a:r>
              <a:rPr lang="ja-JP" altLang="en-US" sz="5400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sz="5400" dirty="0" smtClean="0">
                <a:solidFill>
                  <a:schemeClr val="bg1"/>
                </a:solidFill>
              </a:rPr>
              <a:t>あなたはどんなことに</a:t>
            </a:r>
            <a:endParaRPr kumimoji="1" lang="en-US" altLang="ja-JP" sz="5400" dirty="0" smtClean="0">
              <a:solidFill>
                <a:schemeClr val="bg1"/>
              </a:solidFill>
            </a:endParaRPr>
          </a:p>
          <a:p>
            <a:r>
              <a:rPr lang="ja-JP" altLang="en-US" sz="5400" dirty="0">
                <a:solidFill>
                  <a:schemeClr val="bg1"/>
                </a:solidFill>
              </a:rPr>
              <a:t>　</a:t>
            </a:r>
            <a:r>
              <a:rPr lang="ja-JP" altLang="en-US" sz="5400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sz="5400" dirty="0" smtClean="0">
                <a:solidFill>
                  <a:schemeClr val="bg1"/>
                </a:solidFill>
              </a:rPr>
              <a:t>気をつけますか？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66328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ＳＮＳ利用の心得①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834" y="1787332"/>
            <a:ext cx="90476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chemeClr val="bg1"/>
                </a:solidFill>
              </a:rPr>
              <a:t>●</a:t>
            </a:r>
            <a:r>
              <a:rPr lang="ja-JP" altLang="en-US" sz="4800" dirty="0" smtClean="0">
                <a:solidFill>
                  <a:schemeClr val="bg1"/>
                </a:solidFill>
              </a:rPr>
              <a:t>　刃物</a:t>
            </a:r>
            <a:r>
              <a:rPr lang="ja-JP" altLang="en-US" sz="4800" dirty="0">
                <a:solidFill>
                  <a:schemeClr val="bg1"/>
                </a:solidFill>
              </a:rPr>
              <a:t>も</a:t>
            </a:r>
            <a:r>
              <a:rPr lang="ja-JP" altLang="en-US" sz="4800" dirty="0" smtClean="0">
                <a:solidFill>
                  <a:schemeClr val="bg1"/>
                </a:solidFill>
              </a:rPr>
              <a:t>、ＳＮＳのメッセージ</a:t>
            </a:r>
            <a:endParaRPr lang="en-US" altLang="ja-JP" sz="4800" dirty="0" smtClean="0">
              <a:solidFill>
                <a:schemeClr val="bg1"/>
              </a:solidFill>
            </a:endParaRPr>
          </a:p>
          <a:p>
            <a:r>
              <a:rPr kumimoji="1" lang="ja-JP" altLang="en-US" sz="4800" dirty="0">
                <a:solidFill>
                  <a:schemeClr val="bg1"/>
                </a:solidFill>
              </a:rPr>
              <a:t>　</a:t>
            </a:r>
            <a:r>
              <a:rPr kumimoji="1" lang="ja-JP" altLang="en-US" sz="4800" dirty="0" smtClean="0">
                <a:solidFill>
                  <a:schemeClr val="bg1"/>
                </a:solidFill>
              </a:rPr>
              <a:t>　も、</a:t>
            </a:r>
            <a:r>
              <a:rPr kumimoji="1" lang="ja-JP" altLang="en-US" sz="4800" dirty="0" smtClean="0">
                <a:solidFill>
                  <a:srgbClr val="FFFF00"/>
                </a:solidFill>
              </a:rPr>
              <a:t>受け取る相手を気遣う</a:t>
            </a:r>
            <a:r>
              <a:rPr kumimoji="1" lang="ja-JP" altLang="en-US" sz="4800" dirty="0" smtClean="0">
                <a:solidFill>
                  <a:schemeClr val="bg1"/>
                </a:solidFill>
              </a:rPr>
              <a:t>こと。</a:t>
            </a:r>
            <a:endParaRPr kumimoji="1" lang="ja-JP" altLang="en-US" sz="48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6330" y="4221088"/>
            <a:ext cx="82830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chemeClr val="bg1"/>
                </a:solidFill>
              </a:rPr>
              <a:t>●</a:t>
            </a:r>
            <a:r>
              <a:rPr lang="ja-JP" altLang="en-US" sz="4800" dirty="0" smtClean="0">
                <a:solidFill>
                  <a:schemeClr val="bg1"/>
                </a:solidFill>
              </a:rPr>
              <a:t>　</a:t>
            </a:r>
            <a:r>
              <a:rPr lang="en-US" altLang="ja-JP" sz="4800" dirty="0" smtClean="0">
                <a:solidFill>
                  <a:srgbClr val="FFFF00"/>
                </a:solidFill>
              </a:rPr>
              <a:t>｢</a:t>
            </a:r>
            <a:r>
              <a:rPr lang="ja-JP" altLang="en-US" sz="4800" dirty="0" smtClean="0">
                <a:solidFill>
                  <a:srgbClr val="FFFF00"/>
                </a:solidFill>
              </a:rPr>
              <a:t>相手を傷つけない気遣い」</a:t>
            </a:r>
            <a:endParaRPr lang="en-US" altLang="ja-JP" sz="4800" dirty="0" smtClean="0">
              <a:solidFill>
                <a:srgbClr val="FFFF00"/>
              </a:solidFill>
            </a:endParaRPr>
          </a:p>
          <a:p>
            <a:r>
              <a:rPr kumimoji="1" lang="ja-JP" altLang="en-US" sz="4800" dirty="0">
                <a:solidFill>
                  <a:schemeClr val="bg1"/>
                </a:solidFill>
              </a:rPr>
              <a:t>　</a:t>
            </a:r>
            <a:r>
              <a:rPr kumimoji="1" lang="ja-JP" altLang="en-US" sz="4800" dirty="0" smtClean="0">
                <a:solidFill>
                  <a:schemeClr val="bg1"/>
                </a:solidFill>
              </a:rPr>
              <a:t>　がＳＮＳを利用する</a:t>
            </a:r>
            <a:r>
              <a:rPr kumimoji="1" lang="en-US" altLang="ja-JP" sz="4800" dirty="0" smtClean="0">
                <a:solidFill>
                  <a:schemeClr val="bg1"/>
                </a:solidFill>
              </a:rPr>
              <a:t>｢</a:t>
            </a:r>
            <a:r>
              <a:rPr lang="ja-JP" altLang="en-US" sz="4800" dirty="0" smtClean="0">
                <a:solidFill>
                  <a:schemeClr val="bg1"/>
                </a:solidFill>
              </a:rPr>
              <a:t>最低限</a:t>
            </a:r>
            <a:endParaRPr lang="en-US" altLang="ja-JP" sz="4800" dirty="0" smtClean="0">
              <a:solidFill>
                <a:schemeClr val="bg1"/>
              </a:solidFill>
            </a:endParaRPr>
          </a:p>
          <a:p>
            <a:r>
              <a:rPr kumimoji="1" lang="ja-JP" altLang="en-US" sz="4800" dirty="0" smtClean="0">
                <a:solidFill>
                  <a:schemeClr val="bg1"/>
                </a:solidFill>
              </a:rPr>
              <a:t>　　のマナー</a:t>
            </a:r>
            <a:r>
              <a:rPr kumimoji="1" lang="en-US" altLang="ja-JP" sz="4800" dirty="0" smtClean="0">
                <a:solidFill>
                  <a:schemeClr val="bg1"/>
                </a:solidFill>
              </a:rPr>
              <a:t>｣</a:t>
            </a:r>
            <a:r>
              <a:rPr kumimoji="1" lang="ja-JP" altLang="en-US" sz="4800" dirty="0" smtClean="0">
                <a:solidFill>
                  <a:schemeClr val="bg1"/>
                </a:solidFill>
              </a:rPr>
              <a:t>である</a:t>
            </a:r>
            <a:r>
              <a:rPr lang="ja-JP" altLang="en-US" sz="4800" dirty="0" smtClean="0">
                <a:solidFill>
                  <a:schemeClr val="bg1"/>
                </a:solidFill>
              </a:rPr>
              <a:t>！</a:t>
            </a:r>
            <a:endParaRPr kumimoji="1" lang="ja-JP" altLang="en-U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744668" y="1923797"/>
            <a:ext cx="765466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仲良し同士の</a:t>
            </a:r>
            <a:r>
              <a:rPr kumimoji="1" lang="en-US" altLang="ja-JP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｢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会話</a:t>
            </a:r>
            <a:r>
              <a:rPr kumimoji="1" lang="en-US" altLang="ja-JP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｣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から</a:t>
            </a:r>
            <a:endParaRPr kumimoji="1" lang="en-US" altLang="ja-JP" sz="54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endParaRPr kumimoji="1" lang="en-US" altLang="ja-JP" sz="54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「</a:t>
            </a:r>
            <a:r>
              <a:rPr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ネット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いじめ」に</a:t>
            </a:r>
            <a:endParaRPr kumimoji="1" lang="ja-JP" altLang="en-US" sz="54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3"/>
          <p:cNvGrpSpPr/>
          <p:nvPr/>
        </p:nvGrpSpPr>
        <p:grpSpPr>
          <a:xfrm>
            <a:off x="139339" y="78454"/>
            <a:ext cx="2773680" cy="1221518"/>
            <a:chOff x="0" y="439857"/>
            <a:chExt cx="2773680" cy="1221519"/>
          </a:xfrm>
        </p:grpSpPr>
        <p:sp>
          <p:nvSpPr>
            <p:cNvPr id="5" name="角丸四角形 4"/>
            <p:cNvSpPr/>
            <p:nvPr/>
          </p:nvSpPr>
          <p:spPr>
            <a:xfrm>
              <a:off x="0" y="901522"/>
              <a:ext cx="2773680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おーい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80304" y="43985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22:51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グループ化 5"/>
          <p:cNvGrpSpPr/>
          <p:nvPr/>
        </p:nvGrpSpPr>
        <p:grpSpPr>
          <a:xfrm>
            <a:off x="3663362" y="1351925"/>
            <a:ext cx="5373134" cy="1221518"/>
            <a:chOff x="1411721" y="439857"/>
            <a:chExt cx="6817879" cy="1221519"/>
          </a:xfrm>
        </p:grpSpPr>
        <p:sp>
          <p:nvSpPr>
            <p:cNvPr id="8" name="角丸四角形 7"/>
            <p:cNvSpPr/>
            <p:nvPr/>
          </p:nvSpPr>
          <p:spPr>
            <a:xfrm>
              <a:off x="3569195" y="901522"/>
              <a:ext cx="4660405" cy="759854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おつー　なになに？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411721" y="1199711"/>
              <a:ext cx="1883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既読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22:51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972646" y="439857"/>
              <a:ext cx="755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Ｂ子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グループ化 9"/>
          <p:cNvGrpSpPr/>
          <p:nvPr/>
        </p:nvGrpSpPr>
        <p:grpSpPr>
          <a:xfrm>
            <a:off x="139339" y="2807917"/>
            <a:ext cx="3307080" cy="1221518"/>
            <a:chOff x="0" y="439857"/>
            <a:chExt cx="3307080" cy="1221519"/>
          </a:xfrm>
        </p:grpSpPr>
        <p:sp>
          <p:nvSpPr>
            <p:cNvPr id="12" name="角丸四角形 11"/>
            <p:cNvSpPr/>
            <p:nvPr/>
          </p:nvSpPr>
          <p:spPr>
            <a:xfrm>
              <a:off x="0" y="901522"/>
              <a:ext cx="3307080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>
                  <a:solidFill>
                    <a:schemeClr val="tx1"/>
                  </a:solidFill>
                </a:rPr>
                <a:t>はいよ</a:t>
              </a:r>
              <a:r>
                <a:rPr lang="ja-JP" altLang="en-US" sz="2600" dirty="0" smtClean="0">
                  <a:solidFill>
                    <a:schemeClr val="tx1"/>
                  </a:solidFill>
                </a:rPr>
                <a:t>　どした？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80304" y="439857"/>
              <a:ext cx="1425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Ｃ子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22:51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12"/>
          <p:cNvGrpSpPr/>
          <p:nvPr/>
        </p:nvGrpSpPr>
        <p:grpSpPr>
          <a:xfrm>
            <a:off x="139339" y="4184238"/>
            <a:ext cx="5080733" cy="1221518"/>
            <a:chOff x="0" y="439857"/>
            <a:chExt cx="5080733" cy="1221519"/>
          </a:xfrm>
        </p:grpSpPr>
        <p:sp>
          <p:nvSpPr>
            <p:cNvPr id="15" name="角丸四角形 14"/>
            <p:cNvSpPr/>
            <p:nvPr/>
          </p:nvSpPr>
          <p:spPr>
            <a:xfrm>
              <a:off x="0" y="901522"/>
              <a:ext cx="5080733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担任マジキモ</a:t>
              </a:r>
              <a:r>
                <a:rPr lang="ja-JP" altLang="en-US" sz="2600" dirty="0" err="1" smtClean="0">
                  <a:solidFill>
                    <a:schemeClr val="tx1"/>
                  </a:solidFill>
                </a:rPr>
                <a:t>い</a:t>
              </a:r>
              <a:r>
                <a:rPr lang="ja-JP" altLang="en-US" sz="2600" dirty="0" smtClean="0">
                  <a:solidFill>
                    <a:schemeClr val="tx1"/>
                  </a:solidFill>
                </a:rPr>
                <a:t>！　ムカつく。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80304" y="43985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22:51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グループ化 19"/>
          <p:cNvGrpSpPr/>
          <p:nvPr/>
        </p:nvGrpSpPr>
        <p:grpSpPr>
          <a:xfrm>
            <a:off x="139339" y="5568591"/>
            <a:ext cx="5152741" cy="1221518"/>
            <a:chOff x="0" y="439857"/>
            <a:chExt cx="5152741" cy="1221519"/>
          </a:xfrm>
        </p:grpSpPr>
        <p:sp>
          <p:nvSpPr>
            <p:cNvPr id="18" name="角丸四角形 17"/>
            <p:cNvSpPr/>
            <p:nvPr/>
          </p:nvSpPr>
          <p:spPr>
            <a:xfrm>
              <a:off x="0" y="901522"/>
              <a:ext cx="5152741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Ａ子、マジギレで文句言ってたね。</a:t>
              </a:r>
              <a:endParaRPr lang="en-US" altLang="ja-JP" sz="2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80304" y="439857"/>
              <a:ext cx="1425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Ｃ子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22:52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5"/>
          <p:cNvGrpSpPr/>
          <p:nvPr/>
        </p:nvGrpSpPr>
        <p:grpSpPr>
          <a:xfrm>
            <a:off x="3663362" y="1351925"/>
            <a:ext cx="5373134" cy="1221518"/>
            <a:chOff x="1411721" y="439857"/>
            <a:chExt cx="6817879" cy="1221519"/>
          </a:xfrm>
        </p:grpSpPr>
        <p:sp>
          <p:nvSpPr>
            <p:cNvPr id="8" name="角丸四角形 7"/>
            <p:cNvSpPr/>
            <p:nvPr/>
          </p:nvSpPr>
          <p:spPr>
            <a:xfrm>
              <a:off x="3569195" y="901522"/>
              <a:ext cx="4660405" cy="759854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あれは</a:t>
              </a:r>
              <a:r>
                <a:rPr lang="ja-JP" altLang="en-US" sz="2600" dirty="0" err="1" smtClean="0">
                  <a:solidFill>
                    <a:schemeClr val="tx1"/>
                  </a:solidFill>
                </a:rPr>
                <a:t>まじお</a:t>
              </a:r>
              <a:r>
                <a:rPr lang="ja-JP" altLang="en-US" sz="2600" dirty="0" smtClean="0">
                  <a:solidFill>
                    <a:schemeClr val="tx1"/>
                  </a:solidFill>
                </a:rPr>
                <a:t>もしろくね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411721" y="1199711"/>
              <a:ext cx="1883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既読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22:54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972646" y="439857"/>
              <a:ext cx="755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Ｂ子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グループ化 9"/>
          <p:cNvGrpSpPr/>
          <p:nvPr/>
        </p:nvGrpSpPr>
        <p:grpSpPr>
          <a:xfrm>
            <a:off x="184800" y="116632"/>
            <a:ext cx="4099168" cy="1221518"/>
            <a:chOff x="0" y="439857"/>
            <a:chExt cx="4099168" cy="1221519"/>
          </a:xfrm>
        </p:grpSpPr>
        <p:sp>
          <p:nvSpPr>
            <p:cNvPr id="12" name="角丸四角形 11"/>
            <p:cNvSpPr/>
            <p:nvPr/>
          </p:nvSpPr>
          <p:spPr>
            <a:xfrm>
              <a:off x="0" y="901522"/>
              <a:ext cx="4099168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>
                  <a:solidFill>
                    <a:schemeClr val="tx1"/>
                  </a:solidFill>
                </a:rPr>
                <a:t>こっち</a:t>
              </a:r>
              <a:r>
                <a:rPr lang="ja-JP" altLang="en-US" sz="2600" dirty="0" smtClean="0">
                  <a:solidFill>
                    <a:schemeClr val="tx1"/>
                  </a:solidFill>
                </a:rPr>
                <a:t>が　ドキドキしたし。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80304" y="439857"/>
              <a:ext cx="1425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Ｃ子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22:52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12"/>
          <p:cNvGrpSpPr/>
          <p:nvPr/>
        </p:nvGrpSpPr>
        <p:grpSpPr>
          <a:xfrm>
            <a:off x="139339" y="2924944"/>
            <a:ext cx="2776477" cy="1221518"/>
            <a:chOff x="0" y="439857"/>
            <a:chExt cx="2776477" cy="1221519"/>
          </a:xfrm>
        </p:grpSpPr>
        <p:sp>
          <p:nvSpPr>
            <p:cNvPr id="15" name="角丸四角形 14"/>
            <p:cNvSpPr/>
            <p:nvPr/>
          </p:nvSpPr>
          <p:spPr>
            <a:xfrm>
              <a:off x="0" y="901522"/>
              <a:ext cx="2776477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は？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80304" y="43985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22:54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グループ化 19"/>
          <p:cNvGrpSpPr/>
          <p:nvPr/>
        </p:nvGrpSpPr>
        <p:grpSpPr>
          <a:xfrm>
            <a:off x="139339" y="4309297"/>
            <a:ext cx="3280533" cy="1221518"/>
            <a:chOff x="0" y="439857"/>
            <a:chExt cx="3280533" cy="1221519"/>
          </a:xfrm>
        </p:grpSpPr>
        <p:sp>
          <p:nvSpPr>
            <p:cNvPr id="18" name="角丸四角形 17"/>
            <p:cNvSpPr/>
            <p:nvPr/>
          </p:nvSpPr>
          <p:spPr>
            <a:xfrm>
              <a:off x="0" y="901522"/>
              <a:ext cx="3280533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あんた　どっち派？</a:t>
              </a:r>
              <a:endParaRPr lang="en-US" altLang="ja-JP" sz="2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80304" y="439857"/>
              <a:ext cx="1425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Ｃ子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22:55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グループ化 5"/>
          <p:cNvGrpSpPr/>
          <p:nvPr/>
        </p:nvGrpSpPr>
        <p:grpSpPr>
          <a:xfrm>
            <a:off x="5247538" y="5519850"/>
            <a:ext cx="3788958" cy="1221518"/>
            <a:chOff x="3421861" y="439857"/>
            <a:chExt cx="4807739" cy="1221519"/>
          </a:xfrm>
        </p:grpSpPr>
        <p:sp>
          <p:nvSpPr>
            <p:cNvPr id="21" name="角丸四角形 20"/>
            <p:cNvSpPr/>
            <p:nvPr/>
          </p:nvSpPr>
          <p:spPr>
            <a:xfrm>
              <a:off x="5945357" y="901522"/>
              <a:ext cx="2284243" cy="759854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は？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421861" y="1199711"/>
              <a:ext cx="18839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既読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22:56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972646" y="439857"/>
              <a:ext cx="755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Ｂ子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3"/>
          <p:cNvGrpSpPr/>
          <p:nvPr/>
        </p:nvGrpSpPr>
        <p:grpSpPr>
          <a:xfrm>
            <a:off x="139338" y="78454"/>
            <a:ext cx="3136517" cy="1221518"/>
            <a:chOff x="-1" y="439857"/>
            <a:chExt cx="3136517" cy="1221519"/>
          </a:xfrm>
        </p:grpSpPr>
        <p:sp>
          <p:nvSpPr>
            <p:cNvPr id="5" name="角丸四角形 4"/>
            <p:cNvSpPr/>
            <p:nvPr/>
          </p:nvSpPr>
          <p:spPr>
            <a:xfrm>
              <a:off x="-1" y="901522"/>
              <a:ext cx="3136517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>
                  <a:solidFill>
                    <a:schemeClr val="tx1"/>
                  </a:solidFill>
                </a:rPr>
                <a:t>は</a:t>
              </a:r>
              <a:r>
                <a:rPr lang="ja-JP" altLang="en-US" sz="2600" dirty="0" smtClean="0">
                  <a:solidFill>
                    <a:schemeClr val="tx1"/>
                  </a:solidFill>
                </a:rPr>
                <a:t>？　とかじゃない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80304" y="43985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22:56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グループ化 5"/>
          <p:cNvGrpSpPr/>
          <p:nvPr/>
        </p:nvGrpSpPr>
        <p:grpSpPr>
          <a:xfrm>
            <a:off x="3663362" y="2711538"/>
            <a:ext cx="5373134" cy="1221518"/>
            <a:chOff x="1411721" y="439857"/>
            <a:chExt cx="6817879" cy="1221519"/>
          </a:xfrm>
        </p:grpSpPr>
        <p:sp>
          <p:nvSpPr>
            <p:cNvPr id="8" name="角丸四角形 7"/>
            <p:cNvSpPr/>
            <p:nvPr/>
          </p:nvSpPr>
          <p:spPr>
            <a:xfrm>
              <a:off x="3569195" y="901522"/>
              <a:ext cx="4660405" cy="759854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なんなん？　それ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411721" y="1199711"/>
              <a:ext cx="1883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既読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22:58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972646" y="439857"/>
              <a:ext cx="755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Ｂ子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グループ化 9"/>
          <p:cNvGrpSpPr/>
          <p:nvPr/>
        </p:nvGrpSpPr>
        <p:grpSpPr>
          <a:xfrm>
            <a:off x="139338" y="4143529"/>
            <a:ext cx="5152741" cy="1221518"/>
            <a:chOff x="-1" y="439857"/>
            <a:chExt cx="5152741" cy="1221519"/>
          </a:xfrm>
        </p:grpSpPr>
        <p:sp>
          <p:nvSpPr>
            <p:cNvPr id="12" name="角丸四角形 11"/>
            <p:cNvSpPr/>
            <p:nvPr/>
          </p:nvSpPr>
          <p:spPr>
            <a:xfrm>
              <a:off x="-1" y="901522"/>
              <a:ext cx="5152741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>
                  <a:solidFill>
                    <a:schemeClr val="tx1"/>
                  </a:solidFill>
                </a:rPr>
                <a:t>なんなん</a:t>
              </a:r>
              <a:r>
                <a:rPr lang="ja-JP" altLang="en-US" sz="2600" dirty="0" smtClean="0">
                  <a:solidFill>
                    <a:schemeClr val="tx1"/>
                  </a:solidFill>
                </a:rPr>
                <a:t>？　とか　やめれ。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80304" y="439857"/>
              <a:ext cx="1425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Ｃ子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22:59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12"/>
          <p:cNvGrpSpPr/>
          <p:nvPr/>
        </p:nvGrpSpPr>
        <p:grpSpPr>
          <a:xfrm>
            <a:off x="139339" y="5519850"/>
            <a:ext cx="3208525" cy="1221518"/>
            <a:chOff x="0" y="439857"/>
            <a:chExt cx="3208525" cy="1221519"/>
          </a:xfrm>
        </p:grpSpPr>
        <p:sp>
          <p:nvSpPr>
            <p:cNvPr id="15" name="角丸四角形 14"/>
            <p:cNvSpPr/>
            <p:nvPr/>
          </p:nvSpPr>
          <p:spPr>
            <a:xfrm>
              <a:off x="0" y="901522"/>
              <a:ext cx="3208525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>
                  <a:solidFill>
                    <a:schemeClr val="tx1"/>
                  </a:solidFill>
                </a:rPr>
                <a:t>なんか</a:t>
              </a:r>
              <a:r>
                <a:rPr lang="ja-JP" altLang="en-US" sz="2600" dirty="0" smtClean="0">
                  <a:solidFill>
                    <a:schemeClr val="tx1"/>
                  </a:solidFill>
                </a:rPr>
                <a:t>　ムカつく。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80304" y="43985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22:59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グループ化 3"/>
          <p:cNvGrpSpPr/>
          <p:nvPr/>
        </p:nvGrpSpPr>
        <p:grpSpPr>
          <a:xfrm>
            <a:off x="139339" y="1415394"/>
            <a:ext cx="3136517" cy="1221518"/>
            <a:chOff x="-1" y="439857"/>
            <a:chExt cx="3136517" cy="1221519"/>
          </a:xfrm>
        </p:grpSpPr>
        <p:sp>
          <p:nvSpPr>
            <p:cNvPr id="21" name="角丸四角形 20"/>
            <p:cNvSpPr/>
            <p:nvPr/>
          </p:nvSpPr>
          <p:spPr>
            <a:xfrm>
              <a:off x="-1" y="901522"/>
              <a:ext cx="3136517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なんか　ムカつく。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80304" y="43985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22:56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5"/>
          <p:cNvGrpSpPr/>
          <p:nvPr/>
        </p:nvGrpSpPr>
        <p:grpSpPr>
          <a:xfrm>
            <a:off x="3807378" y="116632"/>
            <a:ext cx="5229118" cy="1221518"/>
            <a:chOff x="1594461" y="439857"/>
            <a:chExt cx="6635139" cy="1221519"/>
          </a:xfrm>
        </p:grpSpPr>
        <p:sp>
          <p:nvSpPr>
            <p:cNvPr id="8" name="角丸四角形 7"/>
            <p:cNvSpPr/>
            <p:nvPr/>
          </p:nvSpPr>
          <p:spPr>
            <a:xfrm>
              <a:off x="3569195" y="901522"/>
              <a:ext cx="4660405" cy="759854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どした？意味分からん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594461" y="1199711"/>
              <a:ext cx="1883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既読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23:04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972646" y="439857"/>
              <a:ext cx="755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Ｂ子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12"/>
          <p:cNvGrpSpPr/>
          <p:nvPr/>
        </p:nvGrpSpPr>
        <p:grpSpPr>
          <a:xfrm>
            <a:off x="139339" y="1700808"/>
            <a:ext cx="5080733" cy="1221518"/>
            <a:chOff x="0" y="439857"/>
            <a:chExt cx="5080733" cy="1221519"/>
          </a:xfrm>
        </p:grpSpPr>
        <p:sp>
          <p:nvSpPr>
            <p:cNvPr id="15" name="角丸四角形 14"/>
            <p:cNvSpPr/>
            <p:nvPr/>
          </p:nvSpPr>
          <p:spPr>
            <a:xfrm>
              <a:off x="0" y="901522"/>
              <a:ext cx="5080733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だまれ。　ムカつくから消えて。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80304" y="43985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Ａ子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23:04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グループ化 19"/>
          <p:cNvGrpSpPr/>
          <p:nvPr/>
        </p:nvGrpSpPr>
        <p:grpSpPr>
          <a:xfrm>
            <a:off x="139339" y="4725144"/>
            <a:ext cx="3784589" cy="1221518"/>
            <a:chOff x="0" y="439857"/>
            <a:chExt cx="3784589" cy="1221519"/>
          </a:xfrm>
        </p:grpSpPr>
        <p:sp>
          <p:nvSpPr>
            <p:cNvPr id="18" name="角丸四角形 17"/>
            <p:cNvSpPr/>
            <p:nvPr/>
          </p:nvSpPr>
          <p:spPr>
            <a:xfrm>
              <a:off x="0" y="901522"/>
              <a:ext cx="3784589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たのむから　死んでくれ</a:t>
              </a:r>
              <a:endParaRPr lang="en-US" altLang="ja-JP" sz="2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80304" y="43985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chemeClr val="bg1"/>
                  </a:solidFill>
                </a:rPr>
                <a:t>Ａ</a:t>
              </a:r>
              <a:r>
                <a:rPr kumimoji="1" lang="ja-JP" altLang="en-US" dirty="0" smtClean="0">
                  <a:solidFill>
                    <a:schemeClr val="bg1"/>
                  </a:solidFill>
                </a:rPr>
                <a:t>子　　</a:t>
              </a:r>
              <a:r>
                <a:rPr lang="en-US" altLang="ja-JP" dirty="0" smtClean="0">
                  <a:solidFill>
                    <a:schemeClr val="bg1"/>
                  </a:solidFill>
                </a:rPr>
                <a:t>00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:30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125760" y="3573016"/>
            <a:ext cx="8892480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しばらく、ほぼ一方的な</a:t>
            </a:r>
            <a:r>
              <a:rPr kumimoji="1" lang="en-US" altLang="ja-JP" sz="2800" dirty="0" smtClean="0"/>
              <a:t>｢</a:t>
            </a:r>
            <a:r>
              <a:rPr kumimoji="1" lang="ja-JP" altLang="en-US" sz="2800" dirty="0" smtClean="0"/>
              <a:t>悪口</a:t>
            </a:r>
            <a:r>
              <a:rPr kumimoji="1" lang="en-US" altLang="ja-JP" sz="2800" dirty="0" smtClean="0"/>
              <a:t>｣</a:t>
            </a:r>
            <a:r>
              <a:rPr kumimoji="1" lang="ja-JP" altLang="en-US" sz="2800" dirty="0" smtClean="0"/>
              <a:t>が続いたあと･･･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このやりとりを見て、気付いた点を挙げてみよう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1340768"/>
            <a:ext cx="8276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①やりとりしている時間帯について、どう思いますか？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3140968"/>
            <a:ext cx="80826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②ＬＩＮＥ上の言葉遣いに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､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どんな特徴がありますか？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0" y="4941168"/>
            <a:ext cx="852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③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｢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会話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｣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がこじれてしまった原因は何だと思いますか？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9553" y="198884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FF00"/>
                </a:solidFill>
              </a:rPr>
              <a:t>・深夜に及んでいる</a:t>
            </a:r>
            <a:endParaRPr kumimoji="1" lang="ja-JP" altLang="en-US" sz="2800" dirty="0">
              <a:solidFill>
                <a:srgbClr val="FFFF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55976" y="1988840"/>
            <a:ext cx="4032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FF00"/>
                </a:solidFill>
              </a:rPr>
              <a:t>・</a:t>
            </a:r>
            <a:r>
              <a:rPr kumimoji="1" lang="en-US" altLang="ja-JP" sz="2800" dirty="0" smtClean="0">
                <a:solidFill>
                  <a:srgbClr val="FFFF00"/>
                </a:solidFill>
              </a:rPr>
              <a:t>｢</a:t>
            </a:r>
            <a:r>
              <a:rPr kumimoji="1" lang="ja-JP" altLang="en-US" sz="2800" dirty="0" smtClean="0">
                <a:solidFill>
                  <a:srgbClr val="FFFF00"/>
                </a:solidFill>
              </a:rPr>
              <a:t>おーい</a:t>
            </a:r>
            <a:r>
              <a:rPr kumimoji="1" lang="en-US" altLang="ja-JP" sz="2800" dirty="0" smtClean="0">
                <a:solidFill>
                  <a:srgbClr val="FFFF00"/>
                </a:solidFill>
              </a:rPr>
              <a:t>｣</a:t>
            </a:r>
            <a:r>
              <a:rPr kumimoji="1" lang="ja-JP" altLang="en-US" sz="2800" dirty="0" smtClean="0">
                <a:solidFill>
                  <a:srgbClr val="FFFF00"/>
                </a:solidFill>
              </a:rPr>
              <a:t>から</a:t>
            </a:r>
            <a:r>
              <a:rPr kumimoji="1" lang="en-US" altLang="ja-JP" sz="2800" dirty="0" smtClean="0">
                <a:solidFill>
                  <a:srgbClr val="FFFF00"/>
                </a:solidFill>
              </a:rPr>
              <a:t>｢</a:t>
            </a:r>
            <a:r>
              <a:rPr kumimoji="1" lang="ja-JP" altLang="en-US" sz="2800" dirty="0" smtClean="0">
                <a:solidFill>
                  <a:srgbClr val="FFFF00"/>
                </a:solidFill>
              </a:rPr>
              <a:t>死んで</a:t>
            </a:r>
            <a:endParaRPr kumimoji="1" lang="en-US" altLang="ja-JP" sz="2800" dirty="0" smtClean="0">
              <a:solidFill>
                <a:srgbClr val="FFFF00"/>
              </a:solidFill>
            </a:endParaRPr>
          </a:p>
          <a:p>
            <a:r>
              <a:rPr lang="ja-JP" altLang="en-US" sz="2800" dirty="0">
                <a:solidFill>
                  <a:srgbClr val="FFFF00"/>
                </a:solidFill>
              </a:rPr>
              <a:t>　</a:t>
            </a:r>
            <a:r>
              <a:rPr lang="ja-JP" altLang="en-US" sz="2800" dirty="0" smtClean="0">
                <a:solidFill>
                  <a:srgbClr val="FFFF00"/>
                </a:solidFill>
              </a:rPr>
              <a:t>くれ」まで約</a:t>
            </a:r>
            <a:r>
              <a:rPr lang="en-US" altLang="ja-JP" sz="2800" dirty="0" smtClean="0">
                <a:solidFill>
                  <a:srgbClr val="FFFF00"/>
                </a:solidFill>
              </a:rPr>
              <a:t>90</a:t>
            </a:r>
            <a:r>
              <a:rPr lang="ja-JP" altLang="en-US" sz="2800" dirty="0" smtClean="0">
                <a:solidFill>
                  <a:srgbClr val="FFFF00"/>
                </a:solidFill>
              </a:rPr>
              <a:t>分　　　等</a:t>
            </a:r>
            <a:endParaRPr kumimoji="1" lang="ja-JP" altLang="en-US" sz="2800" dirty="0">
              <a:solidFill>
                <a:srgbClr val="FFFF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39552" y="400506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FF00"/>
                </a:solidFill>
              </a:rPr>
              <a:t>・短い</a:t>
            </a:r>
            <a:endParaRPr kumimoji="1" lang="ja-JP" altLang="en-US" sz="2800" dirty="0">
              <a:solidFill>
                <a:srgbClr val="FFFF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27784" y="398590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FF00"/>
                </a:solidFill>
              </a:rPr>
              <a:t>・きつく感じる　　　　　　　　　　　　等</a:t>
            </a:r>
            <a:endParaRPr kumimoji="1" lang="ja-JP" altLang="en-US" sz="2800" dirty="0">
              <a:solidFill>
                <a:srgbClr val="FFFF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11560" y="5589240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FF00"/>
                </a:solidFill>
              </a:rPr>
              <a:t>・</a:t>
            </a:r>
            <a:r>
              <a:rPr lang="ja-JP" altLang="en-US" sz="2800" dirty="0" smtClean="0">
                <a:solidFill>
                  <a:srgbClr val="FFFF00"/>
                </a:solidFill>
              </a:rPr>
              <a:t>無料通話アプリ</a:t>
            </a:r>
            <a:r>
              <a:rPr kumimoji="1" lang="ja-JP" altLang="en-US" sz="2800" dirty="0" smtClean="0">
                <a:solidFill>
                  <a:srgbClr val="FFFF00"/>
                </a:solidFill>
              </a:rPr>
              <a:t>は、会って話す</a:t>
            </a:r>
            <a:r>
              <a:rPr kumimoji="1" lang="en-US" altLang="ja-JP" sz="2800" dirty="0" smtClean="0">
                <a:solidFill>
                  <a:srgbClr val="FFFF00"/>
                </a:solidFill>
              </a:rPr>
              <a:t>｢</a:t>
            </a:r>
            <a:r>
              <a:rPr kumimoji="1" lang="ja-JP" altLang="en-US" sz="2800" dirty="0" smtClean="0">
                <a:solidFill>
                  <a:srgbClr val="FFFF00"/>
                </a:solidFill>
              </a:rPr>
              <a:t>会話</a:t>
            </a:r>
            <a:r>
              <a:rPr kumimoji="1" lang="en-US" altLang="ja-JP" sz="2800" dirty="0" smtClean="0">
                <a:solidFill>
                  <a:srgbClr val="FFFF00"/>
                </a:solidFill>
              </a:rPr>
              <a:t>｣</a:t>
            </a:r>
            <a:r>
              <a:rPr kumimoji="1" lang="ja-JP" altLang="en-US" sz="2800" dirty="0" smtClean="0">
                <a:solidFill>
                  <a:srgbClr val="FFFF00"/>
                </a:solidFill>
              </a:rPr>
              <a:t>ではない</a:t>
            </a:r>
            <a:endParaRPr kumimoji="1" lang="en-US" altLang="ja-JP" sz="2800" dirty="0" smtClean="0">
              <a:solidFill>
                <a:srgbClr val="FFFF00"/>
              </a:solidFill>
            </a:endParaRPr>
          </a:p>
          <a:p>
            <a:r>
              <a:rPr lang="ja-JP" altLang="en-US" sz="2800" dirty="0">
                <a:solidFill>
                  <a:srgbClr val="FFFF00"/>
                </a:solidFill>
              </a:rPr>
              <a:t>　</a:t>
            </a:r>
            <a:r>
              <a:rPr lang="ja-JP" altLang="en-US" sz="2800" dirty="0" smtClean="0">
                <a:solidFill>
                  <a:srgbClr val="FFFF00"/>
                </a:solidFill>
              </a:rPr>
              <a:t>（相手の表情が見えないので、誤解が生じた）</a:t>
            </a:r>
            <a:endParaRPr kumimoji="1" lang="ja-JP" alt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無料通話アプリ</a:t>
            </a:r>
            <a:r>
              <a:rPr kumimoji="1" lang="ja-JP" altLang="en-US" sz="2800" dirty="0" smtClean="0"/>
              <a:t>の良い点は何ですか？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1340768"/>
            <a:ext cx="7536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・手軽に、素早くメッセージ送信が可能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6" y="2276872"/>
            <a:ext cx="5266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・メッセージを残しておける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536" y="3284984"/>
            <a:ext cx="77492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</a:t>
            </a:r>
            <a:r>
              <a:rPr kumimoji="1" lang="en-US" altLang="ja-JP" sz="3600" dirty="0" smtClean="0">
                <a:solidFill>
                  <a:schemeClr val="bg1"/>
                </a:solidFill>
              </a:rPr>
              <a:t>｢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既読」機能で、相手が読んでくれたか</a:t>
            </a:r>
            <a:endParaRPr kumimoji="1" lang="en-US" altLang="ja-JP" sz="3600" dirty="0" smtClean="0">
              <a:solidFill>
                <a:schemeClr val="bg1"/>
              </a:solidFill>
            </a:endParaRPr>
          </a:p>
          <a:p>
            <a:r>
              <a:rPr lang="ja-JP" altLang="en-US" sz="3600" dirty="0">
                <a:solidFill>
                  <a:schemeClr val="bg1"/>
                </a:solidFill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</a:rPr>
              <a:t>どうかがわかる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5536" y="4869160"/>
            <a:ext cx="6582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・画像や動画も簡単に共有できる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5536" y="6021288"/>
            <a:ext cx="4193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・スタンプ等で遊べる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無料通話アプリ</a:t>
            </a:r>
            <a:r>
              <a:rPr kumimoji="1" lang="ja-JP" altLang="en-US" sz="2800" dirty="0" smtClean="0"/>
              <a:t>の欠点は何ですか？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1340768"/>
            <a:ext cx="8295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</a:t>
            </a:r>
            <a:r>
              <a:rPr kumimoji="1" lang="en-US" altLang="ja-JP" sz="3600" dirty="0" smtClean="0">
                <a:solidFill>
                  <a:schemeClr val="bg1"/>
                </a:solidFill>
              </a:rPr>
              <a:t>｢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既読</a:t>
            </a:r>
            <a:r>
              <a:rPr kumimoji="1" lang="en-US" altLang="ja-JP" sz="3600" dirty="0" smtClean="0">
                <a:solidFill>
                  <a:schemeClr val="bg1"/>
                </a:solidFill>
              </a:rPr>
              <a:t>｣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つけたらすぐ返さないといけない、</a:t>
            </a:r>
            <a:endParaRPr kumimoji="1" lang="en-US" altLang="ja-JP" sz="3600" dirty="0" smtClean="0">
              <a:solidFill>
                <a:schemeClr val="bg1"/>
              </a:solidFill>
            </a:endParaRPr>
          </a:p>
          <a:p>
            <a:r>
              <a:rPr lang="ja-JP" altLang="en-US" sz="3600" dirty="0">
                <a:solidFill>
                  <a:schemeClr val="bg1"/>
                </a:solidFill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</a:rPr>
              <a:t>というプレッシャーがかかる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536" y="2924944"/>
            <a:ext cx="78951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</a:t>
            </a:r>
            <a:r>
              <a:rPr lang="ja-JP" altLang="en-US" sz="3600" dirty="0" smtClean="0">
                <a:solidFill>
                  <a:schemeClr val="bg1"/>
                </a:solidFill>
              </a:rPr>
              <a:t>「すぐ</a:t>
            </a:r>
            <a:r>
              <a:rPr lang="ja-JP" altLang="en-US" sz="3600" dirty="0">
                <a:solidFill>
                  <a:schemeClr val="bg1"/>
                </a:solidFill>
              </a:rPr>
              <a:t>に返さないと</a:t>
            </a:r>
            <a:r>
              <a:rPr lang="ja-JP" altLang="en-US" sz="3600" dirty="0" smtClean="0">
                <a:solidFill>
                  <a:schemeClr val="bg1"/>
                </a:solidFill>
              </a:rPr>
              <a:t>いけない」という思い</a:t>
            </a:r>
            <a:endParaRPr lang="en-US" altLang="ja-JP" sz="3600" dirty="0" smtClean="0">
              <a:solidFill>
                <a:schemeClr val="bg1"/>
              </a:solidFill>
            </a:endParaRPr>
          </a:p>
          <a:p>
            <a:r>
              <a:rPr lang="ja-JP" altLang="en-US" sz="3600" dirty="0" smtClean="0">
                <a:solidFill>
                  <a:schemeClr val="bg1"/>
                </a:solidFill>
              </a:rPr>
              <a:t>　込みから、</a:t>
            </a:r>
            <a:r>
              <a:rPr kumimoji="1" lang="ja-JP" altLang="en-US" sz="3600" dirty="0">
                <a:solidFill>
                  <a:schemeClr val="bg1"/>
                </a:solidFill>
              </a:rPr>
              <a:t>　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夜中まで眠れない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5536" y="4509120"/>
            <a:ext cx="8045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・画像や動画が一度流出してしまったら、</a:t>
            </a:r>
            <a:endParaRPr kumimoji="1" lang="en-US" altLang="ja-JP" sz="3600" dirty="0" smtClean="0">
              <a:solidFill>
                <a:schemeClr val="bg1"/>
              </a:solidFill>
            </a:endParaRPr>
          </a:p>
          <a:p>
            <a:r>
              <a:rPr lang="ja-JP" altLang="en-US" sz="3600" dirty="0">
                <a:solidFill>
                  <a:schemeClr val="bg1"/>
                </a:solidFill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</a:rPr>
              <a:t>すぐに拡散し、回収できない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5536" y="6021288"/>
            <a:ext cx="832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・スタンプ等で感情をごまかせる　　　　　等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304</Words>
  <Application>Microsoft Office PowerPoint</Application>
  <PresentationFormat>画面に合わせる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Microsoft</dc:creator>
  <cp:lastModifiedBy>沖縄県</cp:lastModifiedBy>
  <cp:revision>10</cp:revision>
  <dcterms:created xsi:type="dcterms:W3CDTF">2017-06-07T09:21:19Z</dcterms:created>
  <dcterms:modified xsi:type="dcterms:W3CDTF">2017-07-21T04:51:45Z</dcterms:modified>
</cp:coreProperties>
</file>