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90" r:id="rId3"/>
    <p:sldId id="379" r:id="rId4"/>
    <p:sldId id="397" r:id="rId5"/>
    <p:sldId id="400" r:id="rId6"/>
    <p:sldId id="396" r:id="rId7"/>
    <p:sldId id="399" r:id="rId8"/>
    <p:sldId id="398" r:id="rId9"/>
    <p:sldId id="401" r:id="rId10"/>
    <p:sldId id="402" r:id="rId11"/>
    <p:sldId id="403" r:id="rId12"/>
    <p:sldId id="404" r:id="rId13"/>
    <p:sldId id="364" r:id="rId14"/>
  </p:sldIdLst>
  <p:sldSz cx="9144000" cy="6858000" type="screen4x3"/>
  <p:notesSz cx="6858000" cy="9144000"/>
  <p:defaultTextStyle>
    <a:defPPr>
      <a:defRPr lang="ja-JP"/>
    </a:defPPr>
    <a:lvl1pPr marL="0" algn="l" defTabSz="685800" rtl="0" eaLnBrk="1" latinLnBrk="0" hangingPunct="1">
      <a:defRPr kumimoji="1" sz="1400" kern="1200">
        <a:solidFill>
          <a:schemeClr val="tx1"/>
        </a:solidFill>
        <a:latin typeface="+mn-lt"/>
        <a:ea typeface="+mn-ea"/>
        <a:cs typeface="+mn-cs"/>
      </a:defRPr>
    </a:lvl1pPr>
    <a:lvl2pPr marL="342900" algn="l" defTabSz="685800" rtl="0" eaLnBrk="1" latinLnBrk="0" hangingPunct="1">
      <a:defRPr kumimoji="1" sz="1400" kern="1200">
        <a:solidFill>
          <a:schemeClr val="tx1"/>
        </a:solidFill>
        <a:latin typeface="+mn-lt"/>
        <a:ea typeface="+mn-ea"/>
        <a:cs typeface="+mn-cs"/>
      </a:defRPr>
    </a:lvl2pPr>
    <a:lvl3pPr marL="685800" algn="l" defTabSz="685800" rtl="0" eaLnBrk="1" latinLnBrk="0" hangingPunct="1">
      <a:defRPr kumimoji="1" sz="1400" kern="1200">
        <a:solidFill>
          <a:schemeClr val="tx1"/>
        </a:solidFill>
        <a:latin typeface="+mn-lt"/>
        <a:ea typeface="+mn-ea"/>
        <a:cs typeface="+mn-cs"/>
      </a:defRPr>
    </a:lvl3pPr>
    <a:lvl4pPr marL="1028700" algn="l" defTabSz="685800" rtl="0" eaLnBrk="1" latinLnBrk="0" hangingPunct="1">
      <a:defRPr kumimoji="1" sz="1400" kern="1200">
        <a:solidFill>
          <a:schemeClr val="tx1"/>
        </a:solidFill>
        <a:latin typeface="+mn-lt"/>
        <a:ea typeface="+mn-ea"/>
        <a:cs typeface="+mn-cs"/>
      </a:defRPr>
    </a:lvl4pPr>
    <a:lvl5pPr marL="1371600" algn="l" defTabSz="685800" rtl="0" eaLnBrk="1" latinLnBrk="0" hangingPunct="1">
      <a:defRPr kumimoji="1" sz="1400" kern="1200">
        <a:solidFill>
          <a:schemeClr val="tx1"/>
        </a:solidFill>
        <a:latin typeface="+mn-lt"/>
        <a:ea typeface="+mn-ea"/>
        <a:cs typeface="+mn-cs"/>
      </a:defRPr>
    </a:lvl5pPr>
    <a:lvl6pPr marL="1714500" algn="l" defTabSz="685800" rtl="0" eaLnBrk="1" latinLnBrk="0" hangingPunct="1">
      <a:defRPr kumimoji="1" sz="1400" kern="1200">
        <a:solidFill>
          <a:schemeClr val="tx1"/>
        </a:solidFill>
        <a:latin typeface="+mn-lt"/>
        <a:ea typeface="+mn-ea"/>
        <a:cs typeface="+mn-cs"/>
      </a:defRPr>
    </a:lvl6pPr>
    <a:lvl7pPr marL="2057400" algn="l" defTabSz="685800" rtl="0" eaLnBrk="1" latinLnBrk="0" hangingPunct="1">
      <a:defRPr kumimoji="1" sz="1400" kern="1200">
        <a:solidFill>
          <a:schemeClr val="tx1"/>
        </a:solidFill>
        <a:latin typeface="+mn-lt"/>
        <a:ea typeface="+mn-ea"/>
        <a:cs typeface="+mn-cs"/>
      </a:defRPr>
    </a:lvl7pPr>
    <a:lvl8pPr marL="2400300" algn="l" defTabSz="685800" rtl="0" eaLnBrk="1" latinLnBrk="0" hangingPunct="1">
      <a:defRPr kumimoji="1" sz="1400" kern="1200">
        <a:solidFill>
          <a:schemeClr val="tx1"/>
        </a:solidFill>
        <a:latin typeface="+mn-lt"/>
        <a:ea typeface="+mn-ea"/>
        <a:cs typeface="+mn-cs"/>
      </a:defRPr>
    </a:lvl8pPr>
    <a:lvl9pPr marL="2743200" algn="l" defTabSz="685800" rtl="0" eaLnBrk="1" latinLnBrk="0" hangingPunct="1">
      <a:defRPr kumimoji="1"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屋良陽子" initials="屋良陽子"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24" autoAdjust="0"/>
  </p:normalViewPr>
  <p:slideViewPr>
    <p:cSldViewPr snapToGrid="0">
      <p:cViewPr>
        <p:scale>
          <a:sx n="77" d="100"/>
          <a:sy n="77" d="100"/>
        </p:scale>
        <p:origin x="-120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p:scale>
          <a:sx n="100" d="100"/>
          <a:sy n="100" d="100"/>
        </p:scale>
        <p:origin x="-1878" y="93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23E59-8F1F-42F0-A43E-572674B77861}" type="datetimeFigureOut">
              <a:rPr kumimoji="1" lang="ja-JP" altLang="en-US" smtClean="0"/>
              <a:pPr/>
              <a:t>2017/7/21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33C54C-BC2A-4111-838D-8A9165AE8475}" type="slidenum">
              <a:rPr kumimoji="1" lang="ja-JP" altLang="en-US" smtClean="0"/>
              <a:pPr/>
              <a:t>‹#›</a:t>
            </a:fld>
            <a:endParaRPr kumimoji="1" lang="ja-JP" altLang="en-US"/>
          </a:p>
        </p:txBody>
      </p:sp>
    </p:spTree>
    <p:extLst>
      <p:ext uri="{BB962C8B-B14F-4D97-AF65-F5344CB8AC3E}">
        <p14:creationId xmlns:p14="http://schemas.microsoft.com/office/powerpoint/2010/main" val="3072926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薬物乱用防止について考えるには、今のあなたを守ることだけを考えてはいけ</a:t>
            </a:r>
            <a:endParaRPr kumimoji="1" lang="en-US" altLang="ja-JP" dirty="0" smtClean="0"/>
          </a:p>
          <a:p>
            <a:r>
              <a:rPr lang="ja-JP" altLang="en-US" dirty="0"/>
              <a:t>　</a:t>
            </a:r>
            <a:r>
              <a:rPr lang="ja-JP" altLang="en-US" dirty="0" smtClean="0"/>
              <a:t>　</a:t>
            </a:r>
            <a:r>
              <a:rPr kumimoji="1" lang="ja-JP" altLang="en-US" dirty="0" smtClean="0"/>
              <a:t>ません。</a:t>
            </a:r>
            <a:endParaRPr kumimoji="1" lang="en-US" altLang="ja-JP" dirty="0" smtClean="0"/>
          </a:p>
          <a:p>
            <a:endParaRPr lang="en-US" altLang="ja-JP" dirty="0"/>
          </a:p>
          <a:p>
            <a:r>
              <a:rPr kumimoji="1" lang="ja-JP" altLang="en-US" dirty="0" smtClean="0"/>
              <a:t>◎　「未来のあなた」は、</a:t>
            </a:r>
            <a:r>
              <a:rPr kumimoji="1" lang="en-US" altLang="ja-JP" dirty="0" smtClean="0"/>
              <a:t>｢</a:t>
            </a:r>
            <a:r>
              <a:rPr kumimoji="1" lang="ja-JP" altLang="en-US" dirty="0" smtClean="0"/>
              <a:t>今のあなた</a:t>
            </a:r>
            <a:r>
              <a:rPr kumimoji="1" lang="en-US" altLang="ja-JP" dirty="0" smtClean="0"/>
              <a:t>｣</a:t>
            </a:r>
            <a:r>
              <a:rPr kumimoji="1" lang="ja-JP" altLang="en-US" dirty="0" smtClean="0"/>
              <a:t>の積み重ねです。</a:t>
            </a:r>
            <a:endParaRPr kumimoji="1" lang="en-US" altLang="ja-JP" dirty="0" smtClean="0"/>
          </a:p>
          <a:p>
            <a:endParaRPr lang="en-US" altLang="ja-JP" dirty="0"/>
          </a:p>
          <a:p>
            <a:r>
              <a:rPr kumimoji="1" lang="ja-JP" altLang="en-US" dirty="0" smtClean="0"/>
              <a:t>◎　</a:t>
            </a:r>
            <a:r>
              <a:rPr kumimoji="1" lang="en-US" altLang="ja-JP" dirty="0" smtClean="0"/>
              <a:t>｢</a:t>
            </a:r>
            <a:r>
              <a:rPr kumimoji="1" lang="ja-JP" altLang="en-US" dirty="0" smtClean="0"/>
              <a:t>未来に、あなたの命をどうつなぐか</a:t>
            </a:r>
            <a:r>
              <a:rPr kumimoji="1" lang="en-US" altLang="ja-JP" dirty="0" smtClean="0"/>
              <a:t>｣</a:t>
            </a:r>
            <a:r>
              <a:rPr kumimoji="1" lang="ja-JP" altLang="en-US" dirty="0" smtClean="0"/>
              <a:t>と考えながら、今日の講話を聞いてく</a:t>
            </a:r>
            <a:r>
              <a:rPr kumimoji="1" lang="ja-JP" altLang="en-US" dirty="0" err="1" smtClean="0"/>
              <a:t>だ</a:t>
            </a:r>
            <a:endParaRPr kumimoji="1" lang="en-US" altLang="ja-JP" dirty="0" smtClean="0"/>
          </a:p>
          <a:p>
            <a:r>
              <a:rPr lang="ja-JP" altLang="en-US" dirty="0"/>
              <a:t>　</a:t>
            </a:r>
            <a:r>
              <a:rPr lang="ja-JP" altLang="en-US" dirty="0" smtClean="0"/>
              <a:t>　</a:t>
            </a:r>
            <a:r>
              <a:rPr kumimoji="1" lang="ja-JP" altLang="en-US" dirty="0" smtClean="0"/>
              <a:t>さい。</a:t>
            </a:r>
            <a:endParaRPr kumimoji="1" lang="en-US" altLang="ja-JP" dirty="0" smtClean="0"/>
          </a:p>
          <a:p>
            <a:endParaRPr lang="en-US" altLang="ja-JP" dirty="0" smtClean="0"/>
          </a:p>
          <a:p>
            <a:r>
              <a:rPr kumimoji="1" lang="ja-JP" altLang="en-US" dirty="0" smtClean="0"/>
              <a:t>◎　薬物にさらされ続けること、スマホ漬けになることで、人間の「脳」が変質してき</a:t>
            </a:r>
            <a:endParaRPr kumimoji="1" lang="en-US" altLang="ja-JP" dirty="0" smtClean="0"/>
          </a:p>
          <a:p>
            <a:r>
              <a:rPr lang="ja-JP" altLang="en-US" dirty="0" smtClean="0"/>
              <a:t>　　</a:t>
            </a:r>
            <a:r>
              <a:rPr kumimoji="1" lang="ja-JP" altLang="en-US" dirty="0" smtClean="0"/>
              <a:t>ます。もちろん、「悪い方に」です。</a:t>
            </a:r>
            <a:endParaRPr kumimoji="1" lang="ja-JP" altLang="en-US" dirty="0"/>
          </a:p>
        </p:txBody>
      </p:sp>
      <p:sp>
        <p:nvSpPr>
          <p:cNvPr id="4" name="スライド番号プレースホルダ 3"/>
          <p:cNvSpPr>
            <a:spLocks noGrp="1"/>
          </p:cNvSpPr>
          <p:nvPr>
            <p:ph type="sldNum" sz="quarter" idx="10"/>
          </p:nvPr>
        </p:nvSpPr>
        <p:spPr/>
        <p:txBody>
          <a:bodyPr/>
          <a:lstStyle/>
          <a:p>
            <a:fld id="{F833C54C-BC2A-4111-838D-8A9165AE847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大麻はタバコより安全と言われることもあるようですが、本当でしょうか？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まず肺がんの危険性についてですが、大麻タバコ１本には、普通のタバコ２０本</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分の発がん物質が含まれていると言われております。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また、大麻を乱用すると、幻聴・幻覚をはじめとする様々な精神症状が現れます</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が、その症状は何年たっても残ってしまいます。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身体的影響、精神的影響のいずれもタバコより安全ということは決してありません</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し、ネット上の書込などで、ウソやデマがたくさん目につきます。決して鵜呑みにし</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a:t>
            </a:r>
            <a:r>
              <a:rPr lang="ja-JP" altLang="en-US" dirty="0" err="1" smtClean="0">
                <a:ea typeface="ＭＳ Ｐ明朝" charset="-128"/>
              </a:rPr>
              <a:t>ては</a:t>
            </a:r>
            <a:r>
              <a:rPr lang="ja-JP" altLang="en-US" dirty="0" smtClean="0">
                <a:ea typeface="ＭＳ Ｐ明朝" charset="-128"/>
              </a:rPr>
              <a:t>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10</a:t>
            </a:fld>
            <a:endParaRPr lang="en-US" altLang="ja-JP"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大麻はタバコより安全と言われることもあるようですが、本当でしょうか？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まず肺がんの危険性についてですが、大麻タバコ１本には、普通のタバコ２０本</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分の発がん物質が含まれていると言われております。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また、大麻を乱用すると、幻聴・幻覚をはじめとする様々な精神症状が現れます</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が、その症状は何年たっても残ってしまいます。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身体的影響、精神的影響のいずれもタバコより安全ということは決してありません</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し、ネット上の書込などで、ウソやデマがたくさん目につきます。決して鵜呑みにし</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a:t>
            </a:r>
            <a:r>
              <a:rPr lang="ja-JP" altLang="en-US" dirty="0" err="1" smtClean="0">
                <a:ea typeface="ＭＳ Ｐ明朝" charset="-128"/>
              </a:rPr>
              <a:t>ては</a:t>
            </a:r>
            <a:r>
              <a:rPr lang="ja-JP" altLang="en-US" dirty="0" smtClean="0">
                <a:ea typeface="ＭＳ Ｐ明朝" charset="-128"/>
              </a:rPr>
              <a:t>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11</a:t>
            </a:fld>
            <a:endParaRPr lang="en-US" altLang="ja-JP"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大麻はタバコより安全と言われることもあるようですが、本当でしょうか？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まず肺がんの危険性についてですが、大麻タバコ１本には、普通のタバコ２０本</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分の発がん物質が含まれていると言われております。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また、大麻を乱用すると、幻聴・幻覚をはじめとする様々な精神症状が現れます</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が、その症状は何年たっても残ってしまいます。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身体的影響、精神的影響のいずれもタバコより安全ということは決してありません</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し、ネット上の書込などで、ウソやデマがたくさん目につきます。決して鵜呑みにし</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a:t>
            </a:r>
            <a:r>
              <a:rPr lang="ja-JP" altLang="en-US" dirty="0" err="1" smtClean="0">
                <a:ea typeface="ＭＳ Ｐ明朝" charset="-128"/>
              </a:rPr>
              <a:t>ては</a:t>
            </a:r>
            <a:r>
              <a:rPr lang="ja-JP" altLang="en-US" dirty="0" smtClean="0">
                <a:ea typeface="ＭＳ Ｐ明朝" charset="-128"/>
              </a:rPr>
              <a:t>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12</a:t>
            </a:fld>
            <a:endParaRPr lang="en-US" altLang="ja-JP"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未成年期は、成長期にあります。</a:t>
            </a:r>
            <a:endParaRPr kumimoji="1" lang="en-US" altLang="ja-JP" dirty="0" smtClean="0"/>
          </a:p>
          <a:p>
            <a:endParaRPr lang="en-US" altLang="ja-JP" dirty="0"/>
          </a:p>
          <a:p>
            <a:r>
              <a:rPr kumimoji="1" lang="ja-JP" altLang="en-US" dirty="0" smtClean="0"/>
              <a:t>◎　そんな大切な時期に</a:t>
            </a:r>
            <a:r>
              <a:rPr kumimoji="1" lang="en-US" altLang="ja-JP" dirty="0" smtClean="0"/>
              <a:t>｢</a:t>
            </a:r>
            <a:r>
              <a:rPr kumimoji="1" lang="ja-JP" altLang="en-US" dirty="0" smtClean="0"/>
              <a:t>飲酒</a:t>
            </a:r>
            <a:r>
              <a:rPr kumimoji="1" lang="en-US" altLang="ja-JP" dirty="0" smtClean="0"/>
              <a:t>｣</a:t>
            </a:r>
            <a:r>
              <a:rPr kumimoji="1" lang="ja-JP" altLang="en-US" dirty="0" smtClean="0"/>
              <a:t>や</a:t>
            </a:r>
            <a:r>
              <a:rPr kumimoji="1" lang="en-US" altLang="ja-JP" dirty="0" smtClean="0"/>
              <a:t>｢</a:t>
            </a:r>
            <a:r>
              <a:rPr kumimoji="1" lang="ja-JP" altLang="en-US" dirty="0" smtClean="0"/>
              <a:t>喫煙</a:t>
            </a:r>
            <a:r>
              <a:rPr kumimoji="1" lang="en-US" altLang="ja-JP" dirty="0" smtClean="0"/>
              <a:t>｣</a:t>
            </a:r>
            <a:r>
              <a:rPr kumimoji="1" lang="ja-JP" altLang="en-US" dirty="0" smtClean="0"/>
              <a:t>を繰り返せば、身体がより強い刺激を求め</a:t>
            </a:r>
            <a:endParaRPr kumimoji="1" lang="en-US" altLang="ja-JP" dirty="0" smtClean="0"/>
          </a:p>
          <a:p>
            <a:r>
              <a:rPr lang="ja-JP" altLang="en-US" dirty="0"/>
              <a:t>　</a:t>
            </a:r>
            <a:r>
              <a:rPr lang="ja-JP" altLang="en-US" dirty="0" smtClean="0"/>
              <a:t>　</a:t>
            </a:r>
            <a:r>
              <a:rPr kumimoji="1" lang="ja-JP" altLang="en-US" dirty="0" err="1" smtClean="0"/>
              <a:t>るように</a:t>
            </a:r>
            <a:r>
              <a:rPr kumimoji="1" lang="ja-JP" altLang="en-US" dirty="0" smtClean="0"/>
              <a:t>なって、心と体が変わってきます。</a:t>
            </a:r>
            <a:endParaRPr kumimoji="1" lang="en-US" altLang="ja-JP" dirty="0" smtClean="0"/>
          </a:p>
          <a:p>
            <a:endParaRPr lang="en-US" altLang="ja-JP" dirty="0"/>
          </a:p>
          <a:p>
            <a:r>
              <a:rPr kumimoji="1" lang="ja-JP" altLang="en-US" dirty="0" smtClean="0"/>
              <a:t>◎　人の身体には</a:t>
            </a:r>
            <a:r>
              <a:rPr kumimoji="1" lang="en-US" altLang="ja-JP" dirty="0" smtClean="0"/>
              <a:t>｢</a:t>
            </a:r>
            <a:r>
              <a:rPr kumimoji="1" lang="ja-JP" altLang="en-US" dirty="0" smtClean="0"/>
              <a:t>耐性</a:t>
            </a:r>
            <a:r>
              <a:rPr kumimoji="1" lang="en-US" altLang="ja-JP" dirty="0" smtClean="0"/>
              <a:t>｣</a:t>
            </a:r>
            <a:r>
              <a:rPr kumimoji="1" lang="ja-JP" altLang="en-US" dirty="0" smtClean="0"/>
              <a:t>という特性があるので、</a:t>
            </a:r>
            <a:r>
              <a:rPr kumimoji="1" lang="en-US" altLang="ja-JP" dirty="0" smtClean="0"/>
              <a:t>｢</a:t>
            </a:r>
            <a:r>
              <a:rPr kumimoji="1" lang="ja-JP" altLang="en-US" dirty="0" smtClean="0"/>
              <a:t>より強い刺激</a:t>
            </a:r>
            <a:r>
              <a:rPr kumimoji="1" lang="en-US" altLang="ja-JP" dirty="0" smtClean="0"/>
              <a:t>｣</a:t>
            </a:r>
            <a:r>
              <a:rPr kumimoji="1" lang="ja-JP" altLang="en-US" dirty="0" smtClean="0"/>
              <a:t>となると、</a:t>
            </a:r>
            <a:r>
              <a:rPr kumimoji="1" lang="en-US" altLang="ja-JP" dirty="0" smtClean="0"/>
              <a:t>｢</a:t>
            </a:r>
            <a:r>
              <a:rPr kumimoji="1" lang="ja-JP" altLang="en-US" dirty="0" smtClean="0"/>
              <a:t>違法薬</a:t>
            </a:r>
            <a:endParaRPr kumimoji="1" lang="en-US" altLang="ja-JP" dirty="0" smtClean="0"/>
          </a:p>
          <a:p>
            <a:r>
              <a:rPr lang="ja-JP" altLang="en-US" dirty="0"/>
              <a:t>　</a:t>
            </a:r>
            <a:r>
              <a:rPr lang="ja-JP" altLang="en-US" dirty="0" smtClean="0"/>
              <a:t>　</a:t>
            </a:r>
            <a:r>
              <a:rPr kumimoji="1" lang="ja-JP" altLang="en-US" dirty="0" smtClean="0"/>
              <a:t>物</a:t>
            </a:r>
            <a:r>
              <a:rPr kumimoji="1" lang="en-US" altLang="ja-JP" dirty="0" smtClean="0"/>
              <a:t>｣</a:t>
            </a:r>
            <a:r>
              <a:rPr kumimoji="1" lang="ja-JP" altLang="en-US" dirty="0" err="1" smtClean="0"/>
              <a:t>へと</a:t>
            </a:r>
            <a:r>
              <a:rPr kumimoji="1" lang="ja-JP" altLang="en-US" dirty="0" smtClean="0"/>
              <a:t>進んでしまうことになるのです。</a:t>
            </a:r>
            <a:endParaRPr kumimoji="1" lang="ja-JP" altLang="en-US" dirty="0"/>
          </a:p>
        </p:txBody>
      </p:sp>
      <p:sp>
        <p:nvSpPr>
          <p:cNvPr id="4" name="スライド番号プレースホルダ 3"/>
          <p:cNvSpPr>
            <a:spLocks noGrp="1"/>
          </p:cNvSpPr>
          <p:nvPr>
            <p:ph type="sldNum" sz="quarter" idx="10"/>
          </p:nvPr>
        </p:nvSpPr>
        <p:spPr/>
        <p:txBody>
          <a:bodyPr/>
          <a:lstStyle/>
          <a:p>
            <a:fld id="{F833C54C-BC2A-4111-838D-8A9165AE8475}" type="slidenum">
              <a:rPr kumimoji="1" lang="ja-JP" altLang="en-US" smtClean="0"/>
              <a:pPr/>
              <a:t>13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平成２７年１月５日、沖縄県の県立高校生が大麻所持の現行犯で逮捕されました。</a:t>
            </a:r>
            <a:endParaRPr kumimoji="1" lang="en-US" altLang="ja-JP" dirty="0" smtClean="0"/>
          </a:p>
          <a:p>
            <a:endParaRPr lang="en-US" altLang="ja-JP" dirty="0"/>
          </a:p>
          <a:p>
            <a:r>
              <a:rPr kumimoji="1" lang="ja-JP" altLang="en-US" dirty="0" smtClean="0"/>
              <a:t>◎　平成２６年中は、全国的に危険ドラッグの摘発数は減少したといわれています。</a:t>
            </a:r>
            <a:endParaRPr kumimoji="1" lang="en-US" altLang="ja-JP" dirty="0" smtClean="0"/>
          </a:p>
          <a:p>
            <a:endParaRPr lang="en-US" altLang="ja-JP" dirty="0"/>
          </a:p>
          <a:p>
            <a:r>
              <a:rPr kumimoji="1" lang="ja-JP" altLang="en-US" dirty="0" smtClean="0"/>
              <a:t>◎　しかし、</a:t>
            </a:r>
            <a:r>
              <a:rPr lang="ja-JP" altLang="en-US" dirty="0" smtClean="0"/>
              <a:t>摘発</a:t>
            </a:r>
            <a:r>
              <a:rPr lang="ja-JP" altLang="en-US" dirty="0"/>
              <a:t>された違法薬物乱用者は</a:t>
            </a:r>
            <a:r>
              <a:rPr lang="ja-JP" altLang="en-US" dirty="0" smtClean="0"/>
              <a:t>、薬物の種類として大麻</a:t>
            </a:r>
            <a:r>
              <a:rPr lang="ja-JP" altLang="en-US" dirty="0"/>
              <a:t>や覚せい剤が</a:t>
            </a:r>
            <a:r>
              <a:rPr lang="ja-JP" altLang="en-US" dirty="0" smtClean="0"/>
              <a:t>増</a:t>
            </a:r>
            <a:endParaRPr lang="en-US" altLang="ja-JP" dirty="0" smtClean="0"/>
          </a:p>
          <a:p>
            <a:r>
              <a:rPr lang="ja-JP" altLang="en-US" dirty="0"/>
              <a:t>　</a:t>
            </a:r>
            <a:r>
              <a:rPr lang="ja-JP" altLang="en-US" dirty="0" smtClean="0"/>
              <a:t>　えて</a:t>
            </a:r>
            <a:r>
              <a:rPr lang="ja-JP" altLang="en-US" dirty="0"/>
              <a:t>いることが特徴としてあげられます</a:t>
            </a:r>
            <a:r>
              <a:rPr lang="ja-JP" altLang="en-US" dirty="0" smtClean="0"/>
              <a:t>。</a:t>
            </a:r>
            <a:endParaRPr lang="en-US" altLang="ja-JP" dirty="0" smtClean="0"/>
          </a:p>
          <a:p>
            <a:endParaRPr kumimoji="1" lang="en-US" altLang="ja-JP" dirty="0"/>
          </a:p>
          <a:p>
            <a:r>
              <a:rPr lang="ja-JP" altLang="en-US" dirty="0" smtClean="0"/>
              <a:t>◎　つまり、“薬物の種類”は変わるが、”薬物そのもの“に依存している人の数は全</a:t>
            </a:r>
            <a:endParaRPr lang="en-US" altLang="ja-JP" dirty="0" smtClean="0"/>
          </a:p>
          <a:p>
            <a:r>
              <a:rPr lang="ja-JP" altLang="en-US" dirty="0"/>
              <a:t>　</a:t>
            </a:r>
            <a:r>
              <a:rPr lang="ja-JP" altLang="en-US" dirty="0" smtClean="0"/>
              <a:t>　体として増えているということです。</a:t>
            </a:r>
            <a:endParaRPr kumimoji="1" lang="ja-JP" altLang="en-US" dirty="0"/>
          </a:p>
        </p:txBody>
      </p:sp>
      <p:sp>
        <p:nvSpPr>
          <p:cNvPr id="4" name="スライド番号プレースホルダ 3"/>
          <p:cNvSpPr>
            <a:spLocks noGrp="1"/>
          </p:cNvSpPr>
          <p:nvPr>
            <p:ph type="sldNum" sz="quarter" idx="10"/>
          </p:nvPr>
        </p:nvSpPr>
        <p:spPr/>
        <p:txBody>
          <a:bodyPr/>
          <a:lstStyle/>
          <a:p>
            <a:fld id="{F833C54C-BC2A-4111-838D-8A9165AE8475}"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大麻はタバコより安全と言われることもあるようですが、本当でしょうか？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まず肺がんの危険性についてですが、大麻タバコ１本には、普通のタバコ２０本</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分の発がん物質が含まれていると言われております。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また、大麻を乱用すると、幻聴・幻覚をはじめとする様々な精神症状が現れます</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が、その症状は何年たっても残ってしまいます。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身体的影響、精神的影響のいずれもタバコより安全ということは決してありません</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し、ネット上の書込などで、ウソやデマがたくさん目につきます。決して鵜呑みにし</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a:t>
            </a:r>
            <a:r>
              <a:rPr lang="ja-JP" altLang="en-US" dirty="0" err="1" smtClean="0">
                <a:ea typeface="ＭＳ Ｐ明朝" charset="-128"/>
              </a:rPr>
              <a:t>ては</a:t>
            </a:r>
            <a:r>
              <a:rPr lang="ja-JP" altLang="en-US" dirty="0" smtClean="0">
                <a:ea typeface="ＭＳ Ｐ明朝" charset="-128"/>
              </a:rPr>
              <a:t>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3</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大麻はタバコより安全と言われることもあるようですが、本当でしょうか？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まず肺がんの危険性についてですが、大麻タバコ１本には、普通のタバコ２０本</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分の発がん物質が含まれていると言われております。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また、大麻を乱用すると、幻聴・幻覚をはじめとする様々な精神症状が現れます</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が、その症状は何年たっても残ってしまいます。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身体的影響、精神的影響のいずれもタバコより安全ということは決してありません</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し、ネット上の書込などで、ウソやデマがたくさん目につきます。決して鵜呑みにし</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a:t>
            </a:r>
            <a:r>
              <a:rPr lang="ja-JP" altLang="en-US" dirty="0" err="1" smtClean="0">
                <a:ea typeface="ＭＳ Ｐ明朝" charset="-128"/>
              </a:rPr>
              <a:t>ては</a:t>
            </a:r>
            <a:r>
              <a:rPr lang="ja-JP" altLang="en-US" dirty="0" smtClean="0">
                <a:ea typeface="ＭＳ Ｐ明朝" charset="-128"/>
              </a:rPr>
              <a:t>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4</a:t>
            </a:fld>
            <a:endParaRPr lang="en-US" altLang="ja-JP"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大麻はタバコより安全と言われることもあるようですが、本当でしょうか？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まず肺がんの危険性についてですが、大麻タバコ１本には、普通のタバコ２０本</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分の発がん物質が含まれていると言われております。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また、大麻を乱用すると、幻聴・幻覚をはじめとする様々な精神症状が現れます</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が、その症状は何年たっても残ってしまいます。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身体的影響、精神的影響のいずれもタバコより安全ということは決してありません</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し、ネット上の書込などで、ウソやデマがたくさん目につきます。決して鵜呑みにし</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a:t>
            </a:r>
            <a:r>
              <a:rPr lang="ja-JP" altLang="en-US" dirty="0" err="1" smtClean="0">
                <a:ea typeface="ＭＳ Ｐ明朝" charset="-128"/>
              </a:rPr>
              <a:t>ては</a:t>
            </a:r>
            <a:r>
              <a:rPr lang="ja-JP" altLang="en-US" dirty="0" smtClean="0">
                <a:ea typeface="ＭＳ Ｐ明朝" charset="-128"/>
              </a:rPr>
              <a:t>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5</a:t>
            </a:fld>
            <a:endParaRPr lang="en-US" altLang="ja-JP"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33C54C-BC2A-4111-838D-8A9165AE8475}"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大麻はタバコより安全と言われることもあるようですが、本当でしょうか？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まず肺がんの危険性についてですが、大麻タバコ１本には、普通のタバコ２０本</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分の発がん物質が含まれていると言われております。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また、大麻を乱用すると、幻聴・幻覚をはじめとする様々な精神症状が現れます</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が、その症状は何年たっても残ってしまいます。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身体的影響、精神的影響のいずれもタバコより安全ということは決してありません</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し、ネット上の書込などで、ウソやデマがたくさん目につきます。決して鵜呑みにし</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a:t>
            </a:r>
            <a:r>
              <a:rPr lang="ja-JP" altLang="en-US" dirty="0" err="1" smtClean="0">
                <a:ea typeface="ＭＳ Ｐ明朝" charset="-128"/>
              </a:rPr>
              <a:t>ては</a:t>
            </a:r>
            <a:r>
              <a:rPr lang="ja-JP" altLang="en-US" dirty="0" smtClean="0">
                <a:ea typeface="ＭＳ Ｐ明朝" charset="-128"/>
              </a:rPr>
              <a:t>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7</a:t>
            </a:fld>
            <a:endParaRPr lang="en-US" altLang="ja-JP"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33C54C-BC2A-4111-838D-8A9165AE8475}"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大麻はタバコより安全と言われることもあるようですが、本当でしょうか？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まず肺がんの危険性についてですが、大麻タバコ１本には、普通のタバコ２０本</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分の発がん物質が含まれていると言われております。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また、大麻を乱用すると、幻聴・幻覚をはじめとする様々な精神症状が現れます</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が、その症状は何年たっても残ってしまいます。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身体的影響、精神的影響のいずれもタバコより安全ということは決してありません</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し、ネット上の書込などで、ウソやデマがたくさん目につきます。決して鵜呑みにし</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a:t>
            </a:r>
            <a:r>
              <a:rPr lang="ja-JP" altLang="en-US" dirty="0" err="1" smtClean="0">
                <a:ea typeface="ＭＳ Ｐ明朝" charset="-128"/>
              </a:rPr>
              <a:t>ては</a:t>
            </a:r>
            <a:r>
              <a:rPr lang="ja-JP" altLang="en-US" dirty="0" smtClean="0">
                <a:ea typeface="ＭＳ Ｐ明朝" charset="-128"/>
              </a:rPr>
              <a:t>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9</a:t>
            </a:fld>
            <a:endParaRPr lang="en-US" altLang="ja-JP"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24195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24414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6"/>
            <a:ext cx="1971675" cy="5811839"/>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2" y="365126"/>
            <a:ext cx="5800725" cy="581183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208790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58341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1"/>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384613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3659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8"/>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2"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54172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394327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10672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389835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9"/>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237598-D95A-4658-925D-090ECB3D9A65}" type="datetimeFigureOut">
              <a:rPr kumimoji="1" lang="ja-JP" altLang="en-US" smtClean="0"/>
              <a:pPr/>
              <a:t>2017/7/21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46291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8"/>
            <a:ext cx="7886700" cy="1325563"/>
          </a:xfrm>
          <a:prstGeom prst="rect">
            <a:avLst/>
          </a:prstGeom>
        </p:spPr>
        <p:txBody>
          <a:bodyPr vert="horz" lIns="68580" tIns="34290" rIns="68580" bIns="3429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A2237598-D95A-4658-925D-090ECB3D9A65}" type="datetimeFigureOut">
              <a:rPr kumimoji="1" lang="ja-JP" altLang="en-US" smtClean="0"/>
              <a:pPr/>
              <a:t>2017/7/21</a:t>
            </a:fld>
            <a:endParaRPr kumimoji="1" lang="ja-JP" altLang="en-US"/>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2"/>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2209918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ja-JP"/>
      </a:defPPr>
      <a:lvl1pPr marL="0" algn="l" defTabSz="685800" rtl="0" eaLnBrk="1" latinLnBrk="0" hangingPunct="1">
        <a:defRPr kumimoji="1" sz="1400" kern="1200">
          <a:solidFill>
            <a:schemeClr val="tx1"/>
          </a:solidFill>
          <a:latin typeface="+mn-lt"/>
          <a:ea typeface="+mn-ea"/>
          <a:cs typeface="+mn-cs"/>
        </a:defRPr>
      </a:lvl1pPr>
      <a:lvl2pPr marL="342900" algn="l" defTabSz="685800" rtl="0" eaLnBrk="1" latinLnBrk="0" hangingPunct="1">
        <a:defRPr kumimoji="1" sz="1400" kern="1200">
          <a:solidFill>
            <a:schemeClr val="tx1"/>
          </a:solidFill>
          <a:latin typeface="+mn-lt"/>
          <a:ea typeface="+mn-ea"/>
          <a:cs typeface="+mn-cs"/>
        </a:defRPr>
      </a:lvl2pPr>
      <a:lvl3pPr marL="685800" algn="l" defTabSz="685800" rtl="0" eaLnBrk="1" latinLnBrk="0" hangingPunct="1">
        <a:defRPr kumimoji="1" sz="1400" kern="1200">
          <a:solidFill>
            <a:schemeClr val="tx1"/>
          </a:solidFill>
          <a:latin typeface="+mn-lt"/>
          <a:ea typeface="+mn-ea"/>
          <a:cs typeface="+mn-cs"/>
        </a:defRPr>
      </a:lvl3pPr>
      <a:lvl4pPr marL="1028700" algn="l" defTabSz="685800" rtl="0" eaLnBrk="1" latinLnBrk="0" hangingPunct="1">
        <a:defRPr kumimoji="1" sz="1400" kern="1200">
          <a:solidFill>
            <a:schemeClr val="tx1"/>
          </a:solidFill>
          <a:latin typeface="+mn-lt"/>
          <a:ea typeface="+mn-ea"/>
          <a:cs typeface="+mn-cs"/>
        </a:defRPr>
      </a:lvl4pPr>
      <a:lvl5pPr marL="1371600" algn="l" defTabSz="685800" rtl="0" eaLnBrk="1" latinLnBrk="0" hangingPunct="1">
        <a:defRPr kumimoji="1" sz="1400" kern="1200">
          <a:solidFill>
            <a:schemeClr val="tx1"/>
          </a:solidFill>
          <a:latin typeface="+mn-lt"/>
          <a:ea typeface="+mn-ea"/>
          <a:cs typeface="+mn-cs"/>
        </a:defRPr>
      </a:lvl5pPr>
      <a:lvl6pPr marL="1714500" algn="l" defTabSz="685800" rtl="0" eaLnBrk="1" latinLnBrk="0" hangingPunct="1">
        <a:defRPr kumimoji="1" sz="1400" kern="1200">
          <a:solidFill>
            <a:schemeClr val="tx1"/>
          </a:solidFill>
          <a:latin typeface="+mn-lt"/>
          <a:ea typeface="+mn-ea"/>
          <a:cs typeface="+mn-cs"/>
        </a:defRPr>
      </a:lvl6pPr>
      <a:lvl7pPr marL="2057400" algn="l" defTabSz="685800" rtl="0" eaLnBrk="1" latinLnBrk="0" hangingPunct="1">
        <a:defRPr kumimoji="1" sz="1400" kern="1200">
          <a:solidFill>
            <a:schemeClr val="tx1"/>
          </a:solidFill>
          <a:latin typeface="+mn-lt"/>
          <a:ea typeface="+mn-ea"/>
          <a:cs typeface="+mn-cs"/>
        </a:defRPr>
      </a:lvl7pPr>
      <a:lvl8pPr marL="2400300" algn="l" defTabSz="685800" rtl="0" eaLnBrk="1" latinLnBrk="0" hangingPunct="1">
        <a:defRPr kumimoji="1" sz="1400" kern="1200">
          <a:solidFill>
            <a:schemeClr val="tx1"/>
          </a:solidFill>
          <a:latin typeface="+mn-lt"/>
          <a:ea typeface="+mn-ea"/>
          <a:cs typeface="+mn-cs"/>
        </a:defRPr>
      </a:lvl8pPr>
      <a:lvl9pPr marL="2743200" algn="l" defTabSz="685800"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2402175" y="762000"/>
            <a:ext cx="4339650" cy="923330"/>
          </a:xfrm>
          <a:prstGeom prst="rect">
            <a:avLst/>
          </a:prstGeom>
          <a:noFill/>
        </p:spPr>
        <p:txBody>
          <a:bodyPr wrap="none" rtlCol="0">
            <a:spAutoFit/>
          </a:bodyPr>
          <a:lstStyle/>
          <a:p>
            <a:pPr algn="ctr"/>
            <a:r>
              <a:rPr lang="ja-JP" altLang="en-US" sz="5400" dirty="0" smtClean="0">
                <a:solidFill>
                  <a:schemeClr val="bg1"/>
                </a:solidFill>
              </a:rPr>
              <a:t>薬物乱用防止</a:t>
            </a:r>
            <a:endParaRPr kumimoji="1" lang="ja-JP" altLang="en-US" sz="5400" dirty="0">
              <a:solidFill>
                <a:schemeClr val="bg1"/>
              </a:solidFill>
            </a:endParaRPr>
          </a:p>
        </p:txBody>
      </p:sp>
      <p:sp>
        <p:nvSpPr>
          <p:cNvPr id="10" name="テキスト ボックス 9"/>
          <p:cNvSpPr txBox="1"/>
          <p:nvPr/>
        </p:nvSpPr>
        <p:spPr>
          <a:xfrm>
            <a:off x="559520" y="2493797"/>
            <a:ext cx="8127280" cy="2277547"/>
          </a:xfrm>
          <a:prstGeom prst="rect">
            <a:avLst/>
          </a:prstGeom>
          <a:noFill/>
        </p:spPr>
        <p:txBody>
          <a:bodyPr wrap="square" rtlCol="0">
            <a:spAutoFit/>
          </a:bodyPr>
          <a:lstStyle/>
          <a:p>
            <a:pPr algn="ctr"/>
            <a:r>
              <a:rPr kumimoji="1" lang="en-US" altLang="ja-JP" sz="5400" dirty="0" smtClean="0">
                <a:solidFill>
                  <a:schemeClr val="bg1"/>
                </a:solidFill>
              </a:rPr>
              <a:t>『</a:t>
            </a:r>
            <a:r>
              <a:rPr kumimoji="1" lang="ja-JP" altLang="en-US" sz="5400" dirty="0" smtClean="0">
                <a:solidFill>
                  <a:schemeClr val="bg1"/>
                </a:solidFill>
              </a:rPr>
              <a:t>大麻はタバコより安全</a:t>
            </a:r>
            <a:r>
              <a:rPr kumimoji="1" lang="en-US" altLang="ja-JP" sz="5400" dirty="0" smtClean="0">
                <a:solidFill>
                  <a:schemeClr val="bg1"/>
                </a:solidFill>
              </a:rPr>
              <a:t>』</a:t>
            </a:r>
          </a:p>
          <a:p>
            <a:pPr algn="ctr"/>
            <a:r>
              <a:rPr lang="ja-JP" altLang="en-US" sz="5400" dirty="0" smtClean="0">
                <a:solidFill>
                  <a:schemeClr val="bg1"/>
                </a:solidFill>
              </a:rPr>
              <a:t>という</a:t>
            </a:r>
            <a:r>
              <a:rPr lang="ja-JP" altLang="en-US" sz="8800" dirty="0" smtClean="0">
                <a:solidFill>
                  <a:schemeClr val="bg1"/>
                </a:solidFill>
              </a:rPr>
              <a:t>嘘</a:t>
            </a:r>
            <a:endParaRPr kumimoji="1" lang="ja-JP" altLang="en-US" sz="5400" dirty="0">
              <a:solidFill>
                <a:schemeClr val="bg1"/>
              </a:solidFill>
            </a:endParaRPr>
          </a:p>
        </p:txBody>
      </p:sp>
      <p:sp>
        <p:nvSpPr>
          <p:cNvPr id="11" name="テキスト ボックス 10"/>
          <p:cNvSpPr txBox="1"/>
          <p:nvPr/>
        </p:nvSpPr>
        <p:spPr>
          <a:xfrm>
            <a:off x="5240362" y="5934670"/>
            <a:ext cx="3467616" cy="584775"/>
          </a:xfrm>
          <a:prstGeom prst="rect">
            <a:avLst/>
          </a:prstGeom>
          <a:noFill/>
        </p:spPr>
        <p:txBody>
          <a:bodyPr wrap="none" rtlCol="0">
            <a:spAutoFit/>
          </a:bodyPr>
          <a:lstStyle/>
          <a:p>
            <a:pPr algn="ctr"/>
            <a:r>
              <a:rPr lang="ja-JP" altLang="en-US" sz="3200" dirty="0" smtClean="0">
                <a:solidFill>
                  <a:schemeClr val="bg1"/>
                </a:solidFill>
              </a:rPr>
              <a:t>沖縄県教育委員会</a:t>
            </a:r>
            <a:endParaRPr kumimoji="1" lang="ja-JP" altLang="en-US" sz="3200" dirty="0">
              <a:solidFill>
                <a:schemeClr val="bg1"/>
              </a:solidFill>
            </a:endParaRPr>
          </a:p>
        </p:txBody>
      </p:sp>
    </p:spTree>
    <p:extLst>
      <p:ext uri="{BB962C8B-B14F-4D97-AF65-F5344CB8AC3E}">
        <p14:creationId xmlns:p14="http://schemas.microsoft.com/office/powerpoint/2010/main" val="400805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07817" y="1249558"/>
            <a:ext cx="876992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1" lang="en-US" altLang="ja-JP" sz="3200" b="0" i="0" u="none" strike="noStrike" cap="none" normalizeH="0" baseline="0" dirty="0" smtClean="0">
                <a:ln>
                  <a:noFill/>
                </a:ln>
                <a:solidFill>
                  <a:schemeClr val="bg1"/>
                </a:solidFill>
                <a:effectLst/>
                <a:latin typeface="Arial" pitchFamily="34" charset="0"/>
                <a:ea typeface="Meiryo"/>
                <a:cs typeface="ＭＳ Ｐゴシック" pitchFamily="50" charset="-128"/>
              </a:rPr>
              <a:t>■</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大麻の依存性</a:t>
            </a:r>
            <a:r>
              <a:rPr lang="en-US" altLang="ja-JP" sz="3200" dirty="0" smtClean="0">
                <a:solidFill>
                  <a:schemeClr val="bg1"/>
                </a:solidFill>
                <a:latin typeface="Arial" pitchFamily="34" charset="0"/>
                <a:ea typeface="Meiryo"/>
                <a:cs typeface="ＭＳ Ｐゴシック" pitchFamily="50" charset="-128"/>
              </a:rPr>
              <a:t>■</a:t>
            </a:r>
            <a:endParaRPr kumimoji="1" lang="ja-JP" altLang="en-US" sz="32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大麻にはそれほどの依存性がないとの誤解から繰り返し乱用する人も多くみられる。</a:t>
            </a:r>
            <a:endParaRPr kumimoji="1" lang="en-US" altLang="ja-JP"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情緒不安</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　　</a:t>
            </a: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集中力・忍耐力の低下</a:t>
            </a:r>
            <a:endParaRPr kumimoji="1" lang="en-US" altLang="ja-JP"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幻覚や妄想</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　　</a:t>
            </a: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うつや偏執病的症状</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　　</a:t>
            </a: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錯乱</a:t>
            </a:r>
            <a:endParaRPr kumimoji="1" lang="en-US" altLang="ja-JP"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長期乱用者には知的障害（</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小学生程度の読み書き、計算しかできなくなるケースもあり</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）が見られる</a:t>
            </a:r>
            <a:endParaRPr kumimoji="1" lang="ja-JP" altLang="en-US" sz="44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5" y="69265"/>
            <a:ext cx="9144000" cy="914400"/>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smtClean="0"/>
              <a:t>なぜ</a:t>
            </a:r>
            <a:r>
              <a:rPr kumimoji="1" lang="en-US" altLang="ja-JP" sz="2800" dirty="0" smtClean="0"/>
              <a:t>､</a:t>
            </a:r>
            <a:r>
              <a:rPr kumimoji="1" lang="ja-JP" altLang="en-US" sz="2800" dirty="0" smtClean="0"/>
              <a:t>ネットには</a:t>
            </a:r>
            <a:r>
              <a:rPr lang="ja-JP" altLang="en-US" sz="2800" dirty="0" smtClean="0"/>
              <a:t>大麻に関する</a:t>
            </a:r>
            <a:r>
              <a:rPr kumimoji="1" lang="en-US" altLang="ja-JP" sz="2800" dirty="0" smtClean="0"/>
              <a:t>『</a:t>
            </a:r>
            <a:r>
              <a:rPr kumimoji="1" lang="ja-JP" altLang="en-US" sz="2800" dirty="0" smtClean="0"/>
              <a:t>嘘</a:t>
            </a:r>
            <a:r>
              <a:rPr kumimoji="1" lang="en-US" altLang="ja-JP" sz="2800" dirty="0" smtClean="0"/>
              <a:t>』『</a:t>
            </a:r>
            <a:r>
              <a:rPr kumimoji="1" lang="ja-JP" altLang="en-US" sz="2800" dirty="0" smtClean="0"/>
              <a:t>誤情報</a:t>
            </a:r>
            <a:r>
              <a:rPr kumimoji="1" lang="en-US" altLang="ja-JP" sz="2800" dirty="0" smtClean="0"/>
              <a:t>』</a:t>
            </a:r>
            <a:r>
              <a:rPr kumimoji="1" lang="ja-JP" altLang="en-US" sz="2800" dirty="0" smtClean="0"/>
              <a:t>が溢れるのか</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87037" y="1628828"/>
            <a:ext cx="8769927"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6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大麻取締法</a:t>
            </a:r>
            <a:r>
              <a:rPr kumimoji="1" lang="ja-JP" altLang="en-US" sz="36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endParaRPr kumimoji="1" lang="en-US" altLang="ja-JP" sz="36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3600" dirty="0" smtClean="0">
              <a:solidFill>
                <a:schemeClr val="bg1"/>
              </a:solidFill>
              <a:latin typeface="メイリオ" pitchFamily="50" charset="-128"/>
              <a:ea typeface="メイリオ" pitchFamily="50" charset="-128"/>
              <a:cs typeface="ＭＳ Ｐゴシック" pitchFamily="50" charset="-128"/>
            </a:endParaRPr>
          </a:p>
          <a:p>
            <a:pPr marL="0" marR="0" lvl="0" indent="0" defTabSz="914400" rtl="0" eaLnBrk="1" fontAlgn="base" latinLnBrk="0" hangingPunct="1">
              <a:lnSpc>
                <a:spcPct val="100000"/>
              </a:lnSpc>
              <a:spcBef>
                <a:spcPct val="0"/>
              </a:spcBef>
              <a:spcAft>
                <a:spcPct val="0"/>
              </a:spcAft>
              <a:buClrTx/>
              <a:buSzTx/>
              <a:buFontTx/>
              <a:buNone/>
              <a:tabLst/>
            </a:pP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大麻の</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所持</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譲渡</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譲</a:t>
            </a:r>
            <a:r>
              <a:rPr kumimoji="1" lang="ja-JP" altLang="en-US"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受</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栽培</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輸入</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輸出</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などの行為が禁止されてい</a:t>
            </a:r>
            <a:r>
              <a:rPr kumimoji="1" lang="ja-JP" altLang="en-US"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る。</a:t>
            </a:r>
            <a:endParaRPr kumimoji="1" lang="en-US" alt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大麻を吸う際には、通常は大麻を</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所持</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していたと考えられ</a:t>
            </a:r>
            <a:r>
              <a:rPr kumimoji="1" lang="ja-JP" altLang="en-US"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る。</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人から大麻をもらった場合</a:t>
            </a:r>
            <a:r>
              <a:rPr kumimoji="1" lang="ja-JP" altLang="en-US"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でも</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大麻の</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譲受け</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の罪が成立</a:t>
            </a:r>
            <a:r>
              <a:rPr kumimoji="1" lang="ja-JP" altLang="en-US"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する</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endParaRPr kumimoji="1" lang="ja-JP" altLang="en-US" sz="48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6" name="角丸四角形 5"/>
          <p:cNvSpPr/>
          <p:nvPr/>
        </p:nvSpPr>
        <p:spPr>
          <a:xfrm>
            <a:off x="-5" y="69265"/>
            <a:ext cx="9144000" cy="914400"/>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800" dirty="0" smtClean="0"/>
              <a:t>『</a:t>
            </a:r>
            <a:r>
              <a:rPr lang="ja-JP" altLang="en-US" sz="2800" dirty="0" smtClean="0"/>
              <a:t>大麻</a:t>
            </a:r>
            <a:r>
              <a:rPr lang="en-US" altLang="ja-JP" sz="2800" dirty="0" smtClean="0"/>
              <a:t>』</a:t>
            </a:r>
            <a:r>
              <a:rPr lang="ja-JP" altLang="en-US" sz="2800" dirty="0" smtClean="0"/>
              <a:t>は法律で規制されています</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fade">
                                      <p:cBhvr>
                                        <p:cTn id="7" dur="5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88565" y="612845"/>
            <a:ext cx="7766870" cy="5632311"/>
          </a:xfrm>
          <a:prstGeom prst="rect">
            <a:avLst/>
          </a:prstGeom>
          <a:noFill/>
        </p:spPr>
        <p:txBody>
          <a:bodyPr wrap="none" rtlCol="0">
            <a:spAutoFit/>
          </a:bodyPr>
          <a:lstStyle/>
          <a:p>
            <a:r>
              <a:rPr kumimoji="1" lang="ja-JP" altLang="en-US" sz="4000" dirty="0" smtClean="0">
                <a:solidFill>
                  <a:schemeClr val="bg1"/>
                </a:solidFill>
              </a:rPr>
              <a:t>大麻はもちろんのこと、</a:t>
            </a:r>
            <a:endParaRPr kumimoji="1" lang="en-US" altLang="ja-JP" sz="4000" dirty="0" smtClean="0">
              <a:solidFill>
                <a:schemeClr val="bg1"/>
              </a:solidFill>
            </a:endParaRPr>
          </a:p>
          <a:p>
            <a:endParaRPr lang="en-US" altLang="ja-JP" sz="4000" dirty="0" smtClean="0">
              <a:solidFill>
                <a:schemeClr val="bg1"/>
              </a:solidFill>
            </a:endParaRPr>
          </a:p>
          <a:p>
            <a:r>
              <a:rPr kumimoji="1" lang="ja-JP" altLang="en-US" sz="4000" dirty="0" smtClean="0">
                <a:solidFill>
                  <a:schemeClr val="bg1"/>
                </a:solidFill>
              </a:rPr>
              <a:t>お酒やタバコなどの</a:t>
            </a:r>
            <a:r>
              <a:rPr kumimoji="1" lang="ja-JP" altLang="en-US" sz="4000" dirty="0" smtClean="0">
                <a:solidFill>
                  <a:srgbClr val="FFFF00"/>
                </a:solidFill>
              </a:rPr>
              <a:t>ゲートウェイ</a:t>
            </a:r>
            <a:endParaRPr kumimoji="1" lang="en-US" altLang="ja-JP" sz="4000" dirty="0" smtClean="0">
              <a:solidFill>
                <a:srgbClr val="FFFF00"/>
              </a:solidFill>
            </a:endParaRPr>
          </a:p>
          <a:p>
            <a:endParaRPr lang="en-US" altLang="ja-JP" sz="4000" dirty="0">
              <a:solidFill>
                <a:srgbClr val="FFFF00"/>
              </a:solidFill>
            </a:endParaRPr>
          </a:p>
          <a:p>
            <a:r>
              <a:rPr kumimoji="1" lang="ja-JP" altLang="en-US" sz="4000" dirty="0" smtClean="0">
                <a:solidFill>
                  <a:srgbClr val="FFFF00"/>
                </a:solidFill>
              </a:rPr>
              <a:t>ドラッグ</a:t>
            </a:r>
            <a:r>
              <a:rPr kumimoji="1" lang="ja-JP" altLang="en-US" sz="4000" dirty="0" smtClean="0">
                <a:solidFill>
                  <a:schemeClr val="bg1"/>
                </a:solidFill>
              </a:rPr>
              <a:t>（薬物乱用の入口）から、</a:t>
            </a:r>
            <a:endParaRPr kumimoji="1" lang="en-US" altLang="ja-JP" sz="4000" dirty="0" smtClean="0">
              <a:solidFill>
                <a:schemeClr val="bg1"/>
              </a:solidFill>
            </a:endParaRPr>
          </a:p>
          <a:p>
            <a:endParaRPr lang="en-US" altLang="ja-JP" sz="4000" dirty="0" smtClean="0">
              <a:solidFill>
                <a:schemeClr val="bg1"/>
              </a:solidFill>
            </a:endParaRPr>
          </a:p>
          <a:p>
            <a:r>
              <a:rPr lang="ja-JP" altLang="en-US" sz="4000" dirty="0" smtClean="0">
                <a:solidFill>
                  <a:schemeClr val="bg1"/>
                </a:solidFill>
              </a:rPr>
              <a:t>違法薬物へと</a:t>
            </a:r>
            <a:r>
              <a:rPr lang="ja-JP" altLang="en-US" sz="4000" dirty="0" smtClean="0">
                <a:solidFill>
                  <a:srgbClr val="FFFF00"/>
                </a:solidFill>
              </a:rPr>
              <a:t>エスカレート</a:t>
            </a:r>
            <a:r>
              <a:rPr lang="ja-JP" altLang="en-US" sz="4000" dirty="0" smtClean="0">
                <a:solidFill>
                  <a:schemeClr val="bg1"/>
                </a:solidFill>
              </a:rPr>
              <a:t>し、</a:t>
            </a:r>
            <a:endParaRPr lang="en-US" altLang="ja-JP" sz="4000" dirty="0" smtClean="0">
              <a:solidFill>
                <a:schemeClr val="bg1"/>
              </a:solidFill>
            </a:endParaRPr>
          </a:p>
          <a:p>
            <a:endParaRPr kumimoji="1" lang="en-US" altLang="ja-JP" sz="4000" dirty="0" smtClean="0">
              <a:solidFill>
                <a:schemeClr val="bg1"/>
              </a:solidFill>
            </a:endParaRPr>
          </a:p>
          <a:p>
            <a:r>
              <a:rPr lang="ja-JP" altLang="en-US" sz="4000" dirty="0" smtClean="0">
                <a:solidFill>
                  <a:schemeClr val="bg1"/>
                </a:solidFill>
              </a:rPr>
              <a:t>あなたの人生を</a:t>
            </a:r>
            <a:r>
              <a:rPr lang="ja-JP" altLang="en-US" sz="4000" dirty="0" smtClean="0">
                <a:solidFill>
                  <a:srgbClr val="FFFF00"/>
                </a:solidFill>
              </a:rPr>
              <a:t>破滅</a:t>
            </a:r>
            <a:r>
              <a:rPr lang="ja-JP" altLang="en-US" sz="4000" dirty="0" smtClean="0">
                <a:solidFill>
                  <a:schemeClr val="bg1"/>
                </a:solidFill>
              </a:rPr>
              <a:t>させるのです。</a:t>
            </a:r>
            <a:endParaRPr kumimoji="1" lang="en-US" altLang="ja-JP" sz="40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descr="人B-03.png"/>
          <p:cNvPicPr>
            <a:picLocks noChangeAspect="1"/>
          </p:cNvPicPr>
          <p:nvPr/>
        </p:nvPicPr>
        <p:blipFill>
          <a:blip r:embed="rId3" cstate="print"/>
          <a:stretch>
            <a:fillRect/>
          </a:stretch>
        </p:blipFill>
        <p:spPr>
          <a:xfrm>
            <a:off x="-1011383" y="41545"/>
            <a:ext cx="5497715" cy="3006455"/>
          </a:xfrm>
          <a:prstGeom prst="rect">
            <a:avLst/>
          </a:prstGeom>
        </p:spPr>
      </p:pic>
      <p:sp>
        <p:nvSpPr>
          <p:cNvPr id="5" name="テキスト ボックス 4"/>
          <p:cNvSpPr txBox="1"/>
          <p:nvPr/>
        </p:nvSpPr>
        <p:spPr>
          <a:xfrm>
            <a:off x="471064" y="2743215"/>
            <a:ext cx="2701650" cy="769441"/>
          </a:xfrm>
          <a:prstGeom prst="rect">
            <a:avLst/>
          </a:prstGeom>
          <a:noFill/>
        </p:spPr>
        <p:txBody>
          <a:bodyPr wrap="square" rtlCol="0">
            <a:spAutoFit/>
          </a:bodyPr>
          <a:lstStyle/>
          <a:p>
            <a:pPr algn="ctr"/>
            <a:r>
              <a:rPr lang="ja-JP" altLang="en-US" sz="4400" dirty="0" smtClean="0">
                <a:solidFill>
                  <a:srgbClr val="FFFF00"/>
                </a:solidFill>
                <a:latin typeface="ＤＨＰ平成明朝体W7" pitchFamily="18" charset="-128"/>
                <a:ea typeface="ＤＨＰ平成明朝体W7" pitchFamily="18" charset="-128"/>
              </a:rPr>
              <a:t>未成年期</a:t>
            </a:r>
            <a:endParaRPr kumimoji="1" lang="ja-JP" altLang="en-US" sz="4400" dirty="0">
              <a:solidFill>
                <a:srgbClr val="FFFF00"/>
              </a:solidFill>
              <a:latin typeface="ＤＨＰ平成明朝体W7" pitchFamily="18" charset="-128"/>
              <a:ea typeface="ＤＨＰ平成明朝体W7" pitchFamily="18" charset="-128"/>
            </a:endParaRPr>
          </a:p>
        </p:txBody>
      </p:sp>
      <p:grpSp>
        <p:nvGrpSpPr>
          <p:cNvPr id="18" name="グループ化 17"/>
          <p:cNvGrpSpPr/>
          <p:nvPr/>
        </p:nvGrpSpPr>
        <p:grpSpPr>
          <a:xfrm>
            <a:off x="3200409" y="429505"/>
            <a:ext cx="2701650" cy="3498612"/>
            <a:chOff x="2951019" y="0"/>
            <a:chExt cx="2701650" cy="3498612"/>
          </a:xfrm>
        </p:grpSpPr>
        <p:sp>
          <p:nvSpPr>
            <p:cNvPr id="8" name="テキスト ボックス 7"/>
            <p:cNvSpPr txBox="1"/>
            <p:nvPr/>
          </p:nvSpPr>
          <p:spPr>
            <a:xfrm>
              <a:off x="2951019" y="2175173"/>
              <a:ext cx="2701650" cy="1323439"/>
            </a:xfrm>
            <a:prstGeom prst="rect">
              <a:avLst/>
            </a:prstGeom>
            <a:noFill/>
          </p:spPr>
          <p:txBody>
            <a:bodyPr wrap="square" rtlCol="0">
              <a:spAutoFit/>
            </a:bodyPr>
            <a:lstStyle/>
            <a:p>
              <a:pPr algn="ctr"/>
              <a:r>
                <a:rPr kumimoji="1" lang="ja-JP" altLang="en-US" sz="8000" dirty="0" smtClean="0">
                  <a:solidFill>
                    <a:schemeClr val="bg1"/>
                  </a:solidFill>
                  <a:latin typeface="ＤＨＰ平成明朝体W7" pitchFamily="18" charset="-128"/>
                  <a:ea typeface="ＤＨＰ平成明朝体W7" pitchFamily="18" charset="-128"/>
                </a:rPr>
                <a:t>飲酒</a:t>
              </a:r>
              <a:endParaRPr kumimoji="1" lang="ja-JP" altLang="en-US" sz="8000" dirty="0">
                <a:solidFill>
                  <a:schemeClr val="bg1"/>
                </a:solidFill>
                <a:latin typeface="ＤＨＰ平成明朝体W7" pitchFamily="18" charset="-128"/>
                <a:ea typeface="ＤＨＰ平成明朝体W7" pitchFamily="18" charset="-128"/>
              </a:endParaRPr>
            </a:p>
          </p:txBody>
        </p:sp>
        <p:pic>
          <p:nvPicPr>
            <p:cNvPr id="9" name="図 8" descr="futsukayoi.png"/>
            <p:cNvPicPr>
              <a:picLocks noChangeAspect="1"/>
            </p:cNvPicPr>
            <p:nvPr/>
          </p:nvPicPr>
          <p:blipFill>
            <a:blip r:embed="rId4" cstate="print"/>
            <a:stretch>
              <a:fillRect/>
            </a:stretch>
          </p:blipFill>
          <p:spPr>
            <a:xfrm>
              <a:off x="3126361" y="0"/>
              <a:ext cx="2235344" cy="2241685"/>
            </a:xfrm>
            <a:prstGeom prst="rect">
              <a:avLst/>
            </a:prstGeom>
          </p:spPr>
        </p:pic>
      </p:grpSp>
      <p:grpSp>
        <p:nvGrpSpPr>
          <p:cNvPr id="20" name="グループ化 19"/>
          <p:cNvGrpSpPr/>
          <p:nvPr/>
        </p:nvGrpSpPr>
        <p:grpSpPr>
          <a:xfrm>
            <a:off x="4391922" y="4073261"/>
            <a:ext cx="4752108" cy="1974592"/>
            <a:chOff x="4142532" y="3643756"/>
            <a:chExt cx="4752108" cy="1974592"/>
          </a:xfrm>
        </p:grpSpPr>
        <p:sp>
          <p:nvSpPr>
            <p:cNvPr id="13" name="下矢印 12"/>
            <p:cNvSpPr/>
            <p:nvPr/>
          </p:nvSpPr>
          <p:spPr>
            <a:xfrm>
              <a:off x="5306290" y="3643756"/>
              <a:ext cx="1274618" cy="44334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142532" y="4294909"/>
              <a:ext cx="4752108" cy="1323439"/>
            </a:xfrm>
            <a:prstGeom prst="rect">
              <a:avLst/>
            </a:prstGeom>
            <a:noFill/>
          </p:spPr>
          <p:txBody>
            <a:bodyPr wrap="square" rtlCol="0">
              <a:spAutoFit/>
            </a:bodyPr>
            <a:lstStyle/>
            <a:p>
              <a:pPr algn="ctr"/>
              <a:r>
                <a:rPr lang="ja-JP" altLang="en-US" sz="4000" dirty="0" smtClean="0">
                  <a:solidFill>
                    <a:schemeClr val="bg1"/>
                  </a:solidFill>
                  <a:latin typeface="ＤＨＰ平成明朝体W7" pitchFamily="18" charset="-128"/>
                  <a:ea typeface="ＤＨＰ平成明朝体W7" pitchFamily="18" charset="-128"/>
                </a:rPr>
                <a:t>体が</a:t>
              </a:r>
              <a:r>
                <a:rPr lang="en-US" altLang="ja-JP" sz="4000" dirty="0" smtClean="0">
                  <a:solidFill>
                    <a:schemeClr val="bg1"/>
                  </a:solidFill>
                  <a:latin typeface="ＤＨＰ平成明朝体W7" pitchFamily="18" charset="-128"/>
                  <a:ea typeface="ＤＨＰ平成明朝体W7" pitchFamily="18" charset="-128"/>
                </a:rPr>
                <a:t>､</a:t>
              </a:r>
              <a:r>
                <a:rPr lang="ja-JP" altLang="en-US" sz="4000" dirty="0" smtClean="0">
                  <a:solidFill>
                    <a:schemeClr val="bg1"/>
                  </a:solidFill>
                  <a:latin typeface="ＤＨＰ平成明朝体W7" pitchFamily="18" charset="-128"/>
                  <a:ea typeface="ＤＨＰ平成明朝体W7" pitchFamily="18" charset="-128"/>
                </a:rPr>
                <a:t>より強い</a:t>
              </a:r>
              <a:endParaRPr lang="en-US" altLang="ja-JP" sz="4000" dirty="0" smtClean="0">
                <a:solidFill>
                  <a:schemeClr val="bg1"/>
                </a:solidFill>
                <a:latin typeface="ＤＨＰ平成明朝体W7" pitchFamily="18" charset="-128"/>
                <a:ea typeface="ＤＨＰ平成明朝体W7" pitchFamily="18" charset="-128"/>
              </a:endParaRPr>
            </a:p>
            <a:p>
              <a:pPr algn="ctr"/>
              <a:r>
                <a:rPr lang="ja-JP" altLang="en-US" sz="4000" dirty="0" smtClean="0">
                  <a:solidFill>
                    <a:schemeClr val="bg1"/>
                  </a:solidFill>
                  <a:latin typeface="ＤＨＰ平成明朝体W7" pitchFamily="18" charset="-128"/>
                  <a:ea typeface="ＤＨＰ平成明朝体W7" pitchFamily="18" charset="-128"/>
                </a:rPr>
                <a:t>刺激</a:t>
              </a:r>
              <a:r>
                <a:rPr kumimoji="1" lang="ja-JP" altLang="en-US" sz="4000" dirty="0" smtClean="0">
                  <a:solidFill>
                    <a:schemeClr val="bg1"/>
                  </a:solidFill>
                  <a:latin typeface="ＤＨＰ平成明朝体W7" pitchFamily="18" charset="-128"/>
                  <a:ea typeface="ＤＨＰ平成明朝体W7" pitchFamily="18" charset="-128"/>
                </a:rPr>
                <a:t>を求める</a:t>
              </a:r>
              <a:endParaRPr kumimoji="1" lang="ja-JP" altLang="en-US" sz="4000" dirty="0">
                <a:solidFill>
                  <a:schemeClr val="bg1"/>
                </a:solidFill>
                <a:latin typeface="ＤＨＰ平成明朝体W7" pitchFamily="18" charset="-128"/>
                <a:ea typeface="ＤＨＰ平成明朝体W7" pitchFamily="18" charset="-128"/>
              </a:endParaRPr>
            </a:p>
          </p:txBody>
        </p:sp>
      </p:grpSp>
      <p:grpSp>
        <p:nvGrpSpPr>
          <p:cNvPr id="21" name="グループ化 20"/>
          <p:cNvGrpSpPr/>
          <p:nvPr/>
        </p:nvGrpSpPr>
        <p:grpSpPr>
          <a:xfrm>
            <a:off x="249390" y="4433494"/>
            <a:ext cx="4599714" cy="2123658"/>
            <a:chOff x="0" y="4003989"/>
            <a:chExt cx="4599714" cy="2123658"/>
          </a:xfrm>
        </p:grpSpPr>
        <p:sp>
          <p:nvSpPr>
            <p:cNvPr id="16" name="下矢印 15"/>
            <p:cNvSpPr/>
            <p:nvPr/>
          </p:nvSpPr>
          <p:spPr>
            <a:xfrm rot="5400000">
              <a:off x="3740732" y="4765975"/>
              <a:ext cx="1274618" cy="44334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0" y="4003989"/>
              <a:ext cx="3962400" cy="2123658"/>
            </a:xfrm>
            <a:prstGeom prst="rect">
              <a:avLst/>
            </a:prstGeom>
            <a:noFill/>
          </p:spPr>
          <p:txBody>
            <a:bodyPr wrap="square" rtlCol="0">
              <a:spAutoFit/>
            </a:bodyPr>
            <a:lstStyle/>
            <a:p>
              <a:pPr algn="ctr"/>
              <a:r>
                <a:rPr lang="ja-JP" altLang="en-US" sz="6600" dirty="0" smtClean="0">
                  <a:solidFill>
                    <a:schemeClr val="bg1"/>
                  </a:solidFill>
                  <a:latin typeface="ＤＨＰ平成明朝体W7" pitchFamily="18" charset="-128"/>
                  <a:ea typeface="ＤＨＰ平成明朝体W7" pitchFamily="18" charset="-128"/>
                </a:rPr>
                <a:t>違法</a:t>
              </a:r>
              <a:r>
                <a:rPr kumimoji="1" lang="ja-JP" altLang="en-US" sz="6600" dirty="0" smtClean="0">
                  <a:solidFill>
                    <a:schemeClr val="bg1"/>
                  </a:solidFill>
                  <a:latin typeface="ＤＨＰ平成明朝体W7" pitchFamily="18" charset="-128"/>
                  <a:ea typeface="ＤＨＰ平成明朝体W7" pitchFamily="18" charset="-128"/>
                </a:rPr>
                <a:t>薬物</a:t>
              </a:r>
              <a:endParaRPr kumimoji="1" lang="en-US" altLang="ja-JP" sz="6600" dirty="0" smtClean="0">
                <a:solidFill>
                  <a:schemeClr val="bg1"/>
                </a:solidFill>
                <a:latin typeface="ＤＨＰ平成明朝体W7" pitchFamily="18" charset="-128"/>
                <a:ea typeface="ＤＨＰ平成明朝体W7" pitchFamily="18" charset="-128"/>
              </a:endParaRPr>
            </a:p>
            <a:p>
              <a:pPr algn="ctr"/>
              <a:r>
                <a:rPr lang="ja-JP" altLang="en-US" sz="6600" dirty="0" smtClean="0">
                  <a:solidFill>
                    <a:schemeClr val="bg1"/>
                  </a:solidFill>
                  <a:latin typeface="ＤＨＰ平成明朝体W7" pitchFamily="18" charset="-128"/>
                  <a:ea typeface="ＤＨＰ平成明朝体W7" pitchFamily="18" charset="-128"/>
                </a:rPr>
                <a:t>へ</a:t>
              </a:r>
              <a:r>
                <a:rPr lang="ja-JP" altLang="en-US" sz="6600" dirty="0" smtClean="0">
                  <a:solidFill>
                    <a:srgbClr val="FFFF00"/>
                  </a:solidFill>
                  <a:latin typeface="ＤＨＰ平成明朝体W7" pitchFamily="18" charset="-128"/>
                  <a:ea typeface="ＤＨＰ平成明朝体W7" pitchFamily="18" charset="-128"/>
                </a:rPr>
                <a:t>ｴｽｶﾚｰﾄ</a:t>
              </a:r>
              <a:endParaRPr kumimoji="1" lang="ja-JP" altLang="en-US" sz="6600" dirty="0">
                <a:solidFill>
                  <a:srgbClr val="FFFF00"/>
                </a:solidFill>
                <a:latin typeface="ＤＨＰ平成明朝体W7" pitchFamily="18" charset="-128"/>
                <a:ea typeface="ＤＨＰ平成明朝体W7" pitchFamily="18" charset="-128"/>
              </a:endParaRPr>
            </a:p>
          </p:txBody>
        </p:sp>
      </p:grpSp>
      <p:grpSp>
        <p:nvGrpSpPr>
          <p:cNvPr id="24" name="グループ化 23"/>
          <p:cNvGrpSpPr/>
          <p:nvPr/>
        </p:nvGrpSpPr>
        <p:grpSpPr>
          <a:xfrm>
            <a:off x="6192992" y="658117"/>
            <a:ext cx="2701650" cy="3269997"/>
            <a:chOff x="6192992" y="658117"/>
            <a:chExt cx="2701650" cy="3269997"/>
          </a:xfrm>
        </p:grpSpPr>
        <p:grpSp>
          <p:nvGrpSpPr>
            <p:cNvPr id="19" name="グループ化 18"/>
            <p:cNvGrpSpPr/>
            <p:nvPr/>
          </p:nvGrpSpPr>
          <p:grpSpPr>
            <a:xfrm>
              <a:off x="6192992" y="658117"/>
              <a:ext cx="2701650" cy="3269997"/>
              <a:chOff x="5943602" y="228612"/>
              <a:chExt cx="2701650" cy="3269997"/>
            </a:xfrm>
          </p:grpSpPr>
          <p:pic>
            <p:nvPicPr>
              <p:cNvPr id="10" name="図 9" descr="CSn-fblU8AATi4i.jpg"/>
              <p:cNvPicPr>
                <a:picLocks noChangeAspect="1"/>
              </p:cNvPicPr>
              <p:nvPr/>
            </p:nvPicPr>
            <p:blipFill>
              <a:blip r:embed="rId5" cstate="print"/>
              <a:srcRect b="30769"/>
              <a:stretch>
                <a:fillRect/>
              </a:stretch>
            </p:blipFill>
            <p:spPr>
              <a:xfrm>
                <a:off x="6239741" y="228612"/>
                <a:ext cx="1823605" cy="1683328"/>
              </a:xfrm>
              <a:prstGeom prst="rect">
                <a:avLst/>
              </a:prstGeom>
            </p:spPr>
          </p:pic>
          <p:sp>
            <p:nvSpPr>
              <p:cNvPr id="11" name="テキスト ボックス 10"/>
              <p:cNvSpPr txBox="1"/>
              <p:nvPr/>
            </p:nvSpPr>
            <p:spPr>
              <a:xfrm>
                <a:off x="5943602" y="2175170"/>
                <a:ext cx="2701650" cy="1323439"/>
              </a:xfrm>
              <a:prstGeom prst="rect">
                <a:avLst/>
              </a:prstGeom>
              <a:noFill/>
            </p:spPr>
            <p:txBody>
              <a:bodyPr wrap="square" rtlCol="0">
                <a:spAutoFit/>
              </a:bodyPr>
              <a:lstStyle/>
              <a:p>
                <a:pPr algn="ctr"/>
                <a:r>
                  <a:rPr lang="ja-JP" altLang="en-US" sz="8000" dirty="0" smtClean="0">
                    <a:solidFill>
                      <a:schemeClr val="bg1"/>
                    </a:solidFill>
                    <a:latin typeface="ＤＨＰ平成明朝体W7" pitchFamily="18" charset="-128"/>
                    <a:ea typeface="ＤＨＰ平成明朝体W7" pitchFamily="18" charset="-128"/>
                  </a:rPr>
                  <a:t>喫煙</a:t>
                </a:r>
                <a:endParaRPr kumimoji="1" lang="ja-JP" altLang="en-US" sz="8000" dirty="0">
                  <a:solidFill>
                    <a:schemeClr val="bg1"/>
                  </a:solidFill>
                  <a:latin typeface="ＤＨＰ平成明朝体W7" pitchFamily="18" charset="-128"/>
                  <a:ea typeface="ＤＨＰ平成明朝体W7" pitchFamily="18" charset="-128"/>
                </a:endParaRPr>
              </a:p>
            </p:txBody>
          </p:sp>
        </p:grpSp>
        <p:sp>
          <p:nvSpPr>
            <p:cNvPr id="22" name="正方形/長方形 21"/>
            <p:cNvSpPr/>
            <p:nvPr/>
          </p:nvSpPr>
          <p:spPr>
            <a:xfrm rot="840454">
              <a:off x="6705600" y="928255"/>
              <a:ext cx="651163" cy="221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rot="840454">
              <a:off x="7398328" y="1510145"/>
              <a:ext cx="651163" cy="221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481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図 6" descr="280112．大麻所持疑い　高校生逮捕　沖縄タイムス.jpg"/>
          <p:cNvPicPr>
            <a:picLocks noChangeAspect="1"/>
          </p:cNvPicPr>
          <p:nvPr/>
        </p:nvPicPr>
        <p:blipFill>
          <a:blip r:embed="rId3" cstate="print"/>
          <a:srcRect l="17143" t="8889" r="16857" b="44041"/>
          <a:stretch>
            <a:fillRect/>
          </a:stretch>
        </p:blipFill>
        <p:spPr>
          <a:xfrm>
            <a:off x="2109340" y="0"/>
            <a:ext cx="6799133"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図 8" descr="271224．薬物摘発146人過去最高　大麻･覚醒剤贈.jpg"/>
          <p:cNvPicPr>
            <a:picLocks noChangeAspect="1"/>
          </p:cNvPicPr>
          <p:nvPr/>
        </p:nvPicPr>
        <p:blipFill>
          <a:blip r:embed="rId4" cstate="print"/>
          <a:srcRect l="11715" t="7071" r="12286" b="29899"/>
          <a:stretch>
            <a:fillRect/>
          </a:stretch>
        </p:blipFill>
        <p:spPr>
          <a:xfrm rot="1567167">
            <a:off x="-334491" y="-61543"/>
            <a:ext cx="6131613" cy="7191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8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コンテンツ プレースホルダー 2"/>
          <p:cNvSpPr>
            <a:spLocks noGrp="1"/>
          </p:cNvSpPr>
          <p:nvPr>
            <p:ph idx="1"/>
          </p:nvPr>
        </p:nvSpPr>
        <p:spPr>
          <a:xfrm>
            <a:off x="401782" y="2119874"/>
            <a:ext cx="8229600" cy="1309237"/>
          </a:xfrm>
        </p:spPr>
        <p:txBody>
          <a:bodyPr>
            <a:noAutofit/>
          </a:bodyPr>
          <a:lstStyle/>
          <a:p>
            <a:r>
              <a:rPr lang="ja-JP" altLang="en-US" sz="4400" dirty="0" smtClean="0">
                <a:solidFill>
                  <a:schemeClr val="bg1"/>
                </a:solidFill>
              </a:rPr>
              <a:t>肺がんになる危険性はタバコのそれより</a:t>
            </a:r>
            <a:r>
              <a:rPr lang="ja-JP" altLang="en-US" sz="4400" dirty="0">
                <a:solidFill>
                  <a:schemeClr val="bg1"/>
                </a:solidFill>
              </a:rPr>
              <a:t>本当</a:t>
            </a:r>
            <a:r>
              <a:rPr lang="ja-JP" altLang="en-US" sz="4400" dirty="0" smtClean="0">
                <a:solidFill>
                  <a:schemeClr val="bg1"/>
                </a:solidFill>
              </a:rPr>
              <a:t>に低いのか？</a:t>
            </a:r>
            <a:endParaRPr lang="en-US" altLang="ja-JP" sz="4400" dirty="0" smtClean="0">
              <a:solidFill>
                <a:schemeClr val="bg1"/>
              </a:solidFill>
            </a:endParaRPr>
          </a:p>
        </p:txBody>
      </p:sp>
      <p:sp>
        <p:nvSpPr>
          <p:cNvPr id="2" name="タイトル 1"/>
          <p:cNvSpPr>
            <a:spLocks noGrp="1"/>
          </p:cNvSpPr>
          <p:nvPr>
            <p:ph type="title"/>
          </p:nvPr>
        </p:nvSpPr>
        <p:spPr>
          <a:xfrm>
            <a:off x="628650" y="101883"/>
            <a:ext cx="7886700" cy="1325563"/>
          </a:xfrm>
        </p:spPr>
        <p:txBody>
          <a:bodyPr/>
          <a:lstStyle/>
          <a:p>
            <a:pPr algn="ctr">
              <a:defRPr/>
            </a:pPr>
            <a:r>
              <a:rPr lang="ja-JP" altLang="en-US" sz="4800" dirty="0" smtClean="0">
                <a:solidFill>
                  <a:srgbClr val="FFFF00"/>
                </a:solidFill>
              </a:rPr>
              <a:t>大麻はタバコより安全？</a:t>
            </a:r>
            <a:endParaRPr lang="ja-JP" altLang="en-US" sz="4800" dirty="0">
              <a:solidFill>
                <a:srgbClr val="FFFF00"/>
              </a:solidFill>
            </a:endParaRPr>
          </a:p>
        </p:txBody>
      </p:sp>
      <p:sp>
        <p:nvSpPr>
          <p:cNvPr id="12" name="コンテンツ プレースホルダー 2"/>
          <p:cNvSpPr txBox="1">
            <a:spLocks/>
          </p:cNvSpPr>
          <p:nvPr/>
        </p:nvSpPr>
        <p:spPr>
          <a:xfrm>
            <a:off x="401782" y="4454321"/>
            <a:ext cx="8229600" cy="1877274"/>
          </a:xfrm>
          <a:prstGeom prst="rect">
            <a:avLst/>
          </a:prstGeom>
        </p:spPr>
        <p:txBody>
          <a:bodyPr vert="horz" lIns="68580" tIns="34290" rIns="68580" bIns="34290" rtlCol="0">
            <a:no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1" lang="ja-JP" altLang="en-US" sz="4400" b="0" i="0" u="none" strike="noStrike" kern="1200" cap="none" spc="0" normalizeH="0" baseline="0" noProof="0" dirty="0" smtClean="0">
                <a:ln>
                  <a:noFill/>
                </a:ln>
                <a:solidFill>
                  <a:schemeClr val="bg1"/>
                </a:solidFill>
                <a:effectLst/>
                <a:uLnTx/>
                <a:uFillTx/>
                <a:latin typeface="+mn-lt"/>
                <a:ea typeface="+mn-ea"/>
                <a:cs typeface="+mn-cs"/>
              </a:rPr>
              <a:t>大麻を乱用しても、依存症にならないとネットに書いてあったが・・・</a:t>
            </a:r>
            <a:endParaRPr kumimoji="1" lang="en-US" altLang="ja-JP" sz="4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 name="グループ化 5"/>
          <p:cNvGrpSpPr/>
          <p:nvPr/>
        </p:nvGrpSpPr>
        <p:grpSpPr>
          <a:xfrm>
            <a:off x="-140390" y="12755"/>
            <a:ext cx="9214058" cy="3773624"/>
            <a:chOff x="-140390" y="469970"/>
            <a:chExt cx="9214058" cy="3773624"/>
          </a:xfrm>
        </p:grpSpPr>
        <p:sp>
          <p:nvSpPr>
            <p:cNvPr id="7" name="爆発 2 6"/>
            <p:cNvSpPr/>
            <p:nvPr/>
          </p:nvSpPr>
          <p:spPr>
            <a:xfrm rot="513339">
              <a:off x="-140390" y="469970"/>
              <a:ext cx="9214058" cy="3773624"/>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00"/>
                </a:solidFill>
              </a:endParaRPr>
            </a:p>
          </p:txBody>
        </p:sp>
        <p:sp>
          <p:nvSpPr>
            <p:cNvPr id="8" name="テキスト ボックス 7"/>
            <p:cNvSpPr txBox="1">
              <a:spLocks noChangeArrowheads="1"/>
            </p:cNvSpPr>
            <p:nvPr/>
          </p:nvSpPr>
          <p:spPr bwMode="auto">
            <a:xfrm>
              <a:off x="1763713" y="1468580"/>
              <a:ext cx="6011862" cy="1938338"/>
            </a:xfrm>
            <a:prstGeom prst="rect">
              <a:avLst/>
            </a:prstGeom>
            <a:noFill/>
            <a:ln w="9525">
              <a:noFill/>
              <a:miter lim="800000"/>
              <a:headEnd/>
              <a:tailEnd/>
            </a:ln>
          </p:spPr>
          <p:txBody>
            <a:bodyPr>
              <a:spAutoFit/>
            </a:bodyPr>
            <a:lstStyle/>
            <a:p>
              <a:r>
                <a:rPr lang="ja-JP" altLang="en-US" sz="4000" dirty="0">
                  <a:solidFill>
                    <a:srgbClr val="FF0000"/>
                  </a:solidFill>
                </a:rPr>
                <a:t>大麻タバコ１本には、</a:t>
              </a:r>
              <a:endParaRPr lang="en-US" altLang="ja-JP" sz="4000" dirty="0">
                <a:solidFill>
                  <a:srgbClr val="FF0000"/>
                </a:solidFill>
              </a:endParaRPr>
            </a:p>
            <a:p>
              <a:r>
                <a:rPr lang="ja-JP" altLang="en-US" sz="4000" dirty="0">
                  <a:solidFill>
                    <a:srgbClr val="FF0000"/>
                  </a:solidFill>
                </a:rPr>
                <a:t>普通のタバコ２０本分の</a:t>
              </a:r>
              <a:endParaRPr lang="en-US" altLang="ja-JP" sz="4000" dirty="0">
                <a:solidFill>
                  <a:srgbClr val="FF0000"/>
                </a:solidFill>
              </a:endParaRPr>
            </a:p>
            <a:p>
              <a:r>
                <a:rPr lang="ja-JP" altLang="en-US" sz="4000" dirty="0">
                  <a:solidFill>
                    <a:srgbClr val="FF0000"/>
                  </a:solidFill>
                </a:rPr>
                <a:t>発</a:t>
              </a:r>
              <a:r>
                <a:rPr lang="ja-JP" altLang="en-US" sz="4000" dirty="0" smtClean="0">
                  <a:solidFill>
                    <a:srgbClr val="FF0000"/>
                  </a:solidFill>
                </a:rPr>
                <a:t>がん性物質</a:t>
              </a:r>
              <a:r>
                <a:rPr lang="ja-JP" altLang="en-US" sz="4000" dirty="0">
                  <a:solidFill>
                    <a:srgbClr val="FF0000"/>
                  </a:solidFill>
                </a:rPr>
                <a:t>！</a:t>
              </a:r>
            </a:p>
          </p:txBody>
        </p:sp>
      </p:grpSp>
      <p:grpSp>
        <p:nvGrpSpPr>
          <p:cNvPr id="9" name="グループ化 8"/>
          <p:cNvGrpSpPr/>
          <p:nvPr/>
        </p:nvGrpSpPr>
        <p:grpSpPr>
          <a:xfrm>
            <a:off x="-396515" y="3255221"/>
            <a:ext cx="10261601" cy="3738442"/>
            <a:chOff x="-396515" y="3255221"/>
            <a:chExt cx="10261601" cy="3738442"/>
          </a:xfrm>
        </p:grpSpPr>
        <p:sp>
          <p:nvSpPr>
            <p:cNvPr id="10" name="爆発 2 9"/>
            <p:cNvSpPr/>
            <p:nvPr/>
          </p:nvSpPr>
          <p:spPr>
            <a:xfrm rot="513339">
              <a:off x="-396515" y="3255221"/>
              <a:ext cx="10261601" cy="3738442"/>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10"/>
            <p:cNvSpPr txBox="1">
              <a:spLocks noChangeArrowheads="1"/>
            </p:cNvSpPr>
            <p:nvPr/>
          </p:nvSpPr>
          <p:spPr bwMode="auto">
            <a:xfrm>
              <a:off x="186719" y="4353522"/>
              <a:ext cx="7786254" cy="1569660"/>
            </a:xfrm>
            <a:prstGeom prst="rect">
              <a:avLst/>
            </a:prstGeom>
            <a:noFill/>
            <a:ln w="9525">
              <a:noFill/>
              <a:miter lim="800000"/>
              <a:headEnd/>
              <a:tailEnd/>
            </a:ln>
          </p:spPr>
          <p:txBody>
            <a:bodyPr wrap="square">
              <a:spAutoFit/>
            </a:bodyPr>
            <a:lstStyle/>
            <a:p>
              <a:pPr algn="ctr"/>
              <a:r>
                <a:rPr lang="ja-JP" altLang="en-US" sz="3200" dirty="0">
                  <a:solidFill>
                    <a:srgbClr val="FF0000"/>
                  </a:solidFill>
                </a:rPr>
                <a:t>何年たって</a:t>
              </a:r>
              <a:r>
                <a:rPr lang="ja-JP" altLang="en-US" sz="3200" dirty="0" smtClean="0">
                  <a:solidFill>
                    <a:srgbClr val="FF0000"/>
                  </a:solidFill>
                </a:rPr>
                <a:t>も脳が覚えている！</a:t>
              </a:r>
              <a:endParaRPr lang="en-US" altLang="ja-JP" sz="3200" dirty="0" smtClean="0">
                <a:solidFill>
                  <a:srgbClr val="FF0000"/>
                </a:solidFill>
              </a:endParaRPr>
            </a:p>
            <a:p>
              <a:pPr algn="ctr"/>
              <a:r>
                <a:rPr lang="ja-JP" altLang="en-US" sz="3200" dirty="0">
                  <a:solidFill>
                    <a:srgbClr val="FF0000"/>
                  </a:solidFill>
                </a:rPr>
                <a:t>一度でも手を出す</a:t>
              </a:r>
              <a:r>
                <a:rPr lang="ja-JP" altLang="en-US" sz="3200" dirty="0" smtClean="0">
                  <a:solidFill>
                    <a:srgbClr val="FF0000"/>
                  </a:solidFill>
                </a:rPr>
                <a:t>と</a:t>
              </a:r>
              <a:r>
                <a:rPr lang="ja-JP" altLang="en-US" sz="3200" dirty="0">
                  <a:solidFill>
                    <a:srgbClr val="FF0000"/>
                  </a:solidFill>
                </a:rPr>
                <a:t>、</a:t>
              </a:r>
              <a:endParaRPr lang="en-US" altLang="ja-JP" sz="3200" dirty="0" smtClean="0">
                <a:solidFill>
                  <a:srgbClr val="FF0000"/>
                </a:solidFill>
              </a:endParaRPr>
            </a:p>
            <a:p>
              <a:pPr algn="ctr"/>
              <a:r>
                <a:rPr lang="ja-JP" altLang="en-US" sz="3200" dirty="0">
                  <a:solidFill>
                    <a:srgbClr val="FF0000"/>
                  </a:solidFill>
                </a:rPr>
                <a:t>　</a:t>
              </a:r>
              <a:r>
                <a:rPr lang="ja-JP" altLang="en-US" sz="3200" dirty="0" smtClean="0">
                  <a:solidFill>
                    <a:srgbClr val="FF0000"/>
                  </a:solidFill>
                </a:rPr>
                <a:t>一生を台無しにすることに！</a:t>
              </a:r>
              <a:endParaRPr lang="ja-JP" altLang="en-US" sz="3200" dirty="0">
                <a:solidFill>
                  <a:srgbClr val="FF0000"/>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453573" y="2105891"/>
            <a:ext cx="6090130" cy="1938992"/>
          </a:xfrm>
          <a:prstGeom prst="rect">
            <a:avLst/>
          </a:prstGeom>
          <a:noFill/>
        </p:spPr>
        <p:txBody>
          <a:bodyPr wrap="none" rtlCol="0">
            <a:spAutoFit/>
          </a:bodyPr>
          <a:lstStyle/>
          <a:p>
            <a:pPr algn="ctr"/>
            <a:r>
              <a:rPr kumimoji="1" lang="en-US" altLang="ja-JP" sz="4000" dirty="0" smtClean="0">
                <a:solidFill>
                  <a:schemeClr val="bg1"/>
                </a:solidFill>
              </a:rPr>
              <a:t>『</a:t>
            </a:r>
            <a:r>
              <a:rPr kumimoji="1" lang="ja-JP" altLang="en-US" sz="4000" dirty="0" smtClean="0">
                <a:solidFill>
                  <a:schemeClr val="bg1"/>
                </a:solidFill>
              </a:rPr>
              <a:t>たった一度の過ち</a:t>
            </a:r>
            <a:r>
              <a:rPr kumimoji="1" lang="en-US" altLang="ja-JP" sz="4000" dirty="0" smtClean="0">
                <a:solidFill>
                  <a:schemeClr val="bg1"/>
                </a:solidFill>
              </a:rPr>
              <a:t>』</a:t>
            </a:r>
            <a:r>
              <a:rPr kumimoji="1" lang="ja-JP" altLang="en-US" sz="4000" dirty="0" smtClean="0">
                <a:solidFill>
                  <a:schemeClr val="bg1"/>
                </a:solidFill>
              </a:rPr>
              <a:t>内閣府</a:t>
            </a:r>
            <a:endParaRPr kumimoji="1" lang="en-US" altLang="ja-JP" sz="4000" dirty="0" smtClean="0">
              <a:solidFill>
                <a:schemeClr val="bg1"/>
              </a:solidFill>
            </a:endParaRPr>
          </a:p>
          <a:p>
            <a:pPr algn="ctr"/>
            <a:endParaRPr lang="en-US" altLang="ja-JP" sz="4000" dirty="0" smtClean="0">
              <a:solidFill>
                <a:schemeClr val="bg1"/>
              </a:solidFill>
            </a:endParaRPr>
          </a:p>
          <a:p>
            <a:pPr algn="ctr"/>
            <a:r>
              <a:rPr kumimoji="1" lang="ja-JP" altLang="en-US" sz="4000" dirty="0" smtClean="0">
                <a:solidFill>
                  <a:schemeClr val="bg1"/>
                </a:solidFill>
              </a:rPr>
              <a:t>より参照</a:t>
            </a:r>
            <a:endParaRPr kumimoji="1" lang="ja-JP" altLang="en-US" sz="4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p:cNvPicPr/>
          <p:nvPr/>
        </p:nvPicPr>
        <p:blipFill>
          <a:blip r:embed="rId3" cstate="print"/>
          <a:srcRect l="25255" t="29114" r="25790" b="10324"/>
          <a:stretch>
            <a:fillRect/>
          </a:stretch>
        </p:blipFill>
        <p:spPr bwMode="auto">
          <a:xfrm>
            <a:off x="0" y="0"/>
            <a:ext cx="9144000" cy="6858000"/>
          </a:xfrm>
          <a:prstGeom prst="rect">
            <a:avLst/>
          </a:prstGeom>
          <a:noFill/>
          <a:ln w="9525">
            <a:noFill/>
            <a:miter lim="800000"/>
            <a:headEnd/>
            <a:tailEnd/>
          </a:ln>
        </p:spPr>
      </p:pic>
      <p:pic>
        <p:nvPicPr>
          <p:cNvPr id="3" name="図 2"/>
          <p:cNvPicPr/>
          <p:nvPr/>
        </p:nvPicPr>
        <p:blipFill>
          <a:blip r:embed="rId4" cstate="print"/>
          <a:srcRect l="25137" t="10549" r="25671" b="1708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332509" y="2937164"/>
            <a:ext cx="8359981" cy="584775"/>
          </a:xfrm>
          <a:prstGeom prst="rect">
            <a:avLst/>
          </a:prstGeom>
          <a:noFill/>
        </p:spPr>
        <p:txBody>
          <a:bodyPr wrap="none" rtlCol="0">
            <a:spAutoFit/>
          </a:bodyPr>
          <a:lstStyle/>
          <a:p>
            <a:pPr algn="ctr"/>
            <a:r>
              <a:rPr kumimoji="1" lang="ja-JP" altLang="en-US" sz="3200" dirty="0" smtClean="0">
                <a:solidFill>
                  <a:schemeClr val="bg1"/>
                </a:solidFill>
              </a:rPr>
              <a:t>ネットには、この様な</a:t>
            </a:r>
            <a:r>
              <a:rPr kumimoji="1" lang="en-US" altLang="ja-JP" sz="3200" dirty="0" smtClean="0">
                <a:solidFill>
                  <a:schemeClr val="bg1"/>
                </a:solidFill>
              </a:rPr>
              <a:t>『</a:t>
            </a:r>
            <a:r>
              <a:rPr kumimoji="1" lang="ja-JP" altLang="en-US" sz="3200" dirty="0" smtClean="0">
                <a:solidFill>
                  <a:schemeClr val="bg1"/>
                </a:solidFill>
              </a:rPr>
              <a:t>デマ</a:t>
            </a:r>
            <a:r>
              <a:rPr kumimoji="1" lang="en-US" altLang="ja-JP" sz="3200" dirty="0" smtClean="0">
                <a:solidFill>
                  <a:schemeClr val="bg1"/>
                </a:solidFill>
              </a:rPr>
              <a:t>』</a:t>
            </a:r>
            <a:r>
              <a:rPr kumimoji="1" lang="ja-JP" altLang="en-US" sz="3200" dirty="0" smtClean="0">
                <a:solidFill>
                  <a:schemeClr val="bg1"/>
                </a:solidFill>
              </a:rPr>
              <a:t>がたくさんあります</a:t>
            </a:r>
            <a:endParaRPr kumimoji="1" lang="ja-JP" alt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 name="グループ化 15"/>
          <p:cNvGrpSpPr/>
          <p:nvPr/>
        </p:nvGrpSpPr>
        <p:grpSpPr>
          <a:xfrm>
            <a:off x="128588" y="728663"/>
            <a:ext cx="8886824" cy="5400675"/>
            <a:chOff x="714374" y="1657350"/>
            <a:chExt cx="4883694" cy="3071813"/>
          </a:xfrm>
        </p:grpSpPr>
        <p:pic>
          <p:nvPicPr>
            <p:cNvPr id="4" name="図 3" descr="Screenshot_2016-02-02-16-18-34.png"/>
            <p:cNvPicPr>
              <a:picLocks noChangeAspect="1"/>
            </p:cNvPicPr>
            <p:nvPr/>
          </p:nvPicPr>
          <p:blipFill>
            <a:blip r:embed="rId3" cstate="print"/>
            <a:srcRect t="43609" b="21010"/>
            <a:stretch>
              <a:fillRect/>
            </a:stretch>
          </p:blipFill>
          <p:spPr>
            <a:xfrm>
              <a:off x="714374" y="1657350"/>
              <a:ext cx="4883694" cy="3071813"/>
            </a:xfrm>
            <a:prstGeom prst="rect">
              <a:avLst/>
            </a:prstGeom>
          </p:spPr>
        </p:pic>
        <p:sp>
          <p:nvSpPr>
            <p:cNvPr id="7" name="角丸四角形 6"/>
            <p:cNvSpPr/>
            <p:nvPr/>
          </p:nvSpPr>
          <p:spPr>
            <a:xfrm>
              <a:off x="828675" y="1871663"/>
              <a:ext cx="528638"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414460" y="1843088"/>
              <a:ext cx="1085851" cy="214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714623" y="1857375"/>
              <a:ext cx="1085851" cy="214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643060" y="2157413"/>
              <a:ext cx="1085851" cy="214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110837" y="775856"/>
            <a:ext cx="8922327" cy="5361708"/>
            <a:chOff x="3350791" y="214312"/>
            <a:chExt cx="7812787" cy="3562350"/>
          </a:xfrm>
        </p:grpSpPr>
        <p:pic>
          <p:nvPicPr>
            <p:cNvPr id="5" name="図 4" descr="Screenshot_2016-02-02-16-27-16.png"/>
            <p:cNvPicPr>
              <a:picLocks noChangeAspect="1"/>
            </p:cNvPicPr>
            <p:nvPr/>
          </p:nvPicPr>
          <p:blipFill>
            <a:blip r:embed="rId4" cstate="print"/>
            <a:srcRect t="42433" b="31919"/>
            <a:stretch>
              <a:fillRect/>
            </a:stretch>
          </p:blipFill>
          <p:spPr>
            <a:xfrm>
              <a:off x="3350791" y="214312"/>
              <a:ext cx="7812787" cy="3562350"/>
            </a:xfrm>
            <a:prstGeom prst="rect">
              <a:avLst/>
            </a:prstGeom>
            <a:ln w="28575">
              <a:solidFill>
                <a:schemeClr val="tx1"/>
              </a:solidFill>
            </a:ln>
          </p:spPr>
        </p:pic>
        <p:sp>
          <p:nvSpPr>
            <p:cNvPr id="8" name="角丸四角形 7"/>
            <p:cNvSpPr/>
            <p:nvPr/>
          </p:nvSpPr>
          <p:spPr>
            <a:xfrm>
              <a:off x="3514724" y="528638"/>
              <a:ext cx="814388" cy="800100"/>
            </a:xfrm>
            <a:prstGeom prst="round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486271" y="528638"/>
              <a:ext cx="1657354" cy="257175"/>
            </a:xfrm>
            <a:prstGeom prst="round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572255" y="542926"/>
              <a:ext cx="2085980" cy="285750"/>
            </a:xfrm>
            <a:prstGeom prst="round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80108" y="1332352"/>
            <a:ext cx="8769927"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1" lang="en-US" altLang="ja-JP" sz="3200" b="0" i="0" u="none" strike="noStrike" cap="none" normalizeH="0" baseline="0" dirty="0" smtClean="0">
                <a:ln>
                  <a:noFill/>
                </a:ln>
                <a:solidFill>
                  <a:schemeClr val="bg1"/>
                </a:solidFill>
                <a:effectLst/>
                <a:latin typeface="Arial" pitchFamily="34" charset="0"/>
                <a:ea typeface="Meiryo"/>
                <a:cs typeface="ＭＳ Ｐゴシック" pitchFamily="50" charset="-128"/>
              </a:rPr>
              <a:t>■</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大麻の精神的影響</a:t>
            </a:r>
            <a:r>
              <a:rPr lang="en-US" altLang="ja-JP" sz="3200" dirty="0" smtClean="0">
                <a:solidFill>
                  <a:schemeClr val="bg1"/>
                </a:solidFill>
                <a:latin typeface="Arial" pitchFamily="34" charset="0"/>
                <a:ea typeface="Meiryo"/>
                <a:cs typeface="ＭＳ Ｐゴシック" pitchFamily="50" charset="-128"/>
              </a:rPr>
              <a:t>■</a:t>
            </a:r>
          </a:p>
          <a:p>
            <a:pPr lvl="0" algn="ctr" defTabSz="914400" fontAlgn="base">
              <a:spcBef>
                <a:spcPct val="0"/>
              </a:spcBef>
              <a:spcAft>
                <a:spcPct val="0"/>
              </a:spcAft>
            </a:pPr>
            <a:endParaRPr kumimoji="1" lang="ja-JP" altLang="en-US" sz="18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大麻を摂取すると、</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五感に異常</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が起こり、いつもより</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感覚が鋭くなったような錯覚</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に陥る。</a:t>
            </a:r>
            <a:endParaRPr kumimoji="1" lang="en-US" altLang="ja-JP"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その状態には独特の心地好さやリラックス感がある。　</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身体</a:t>
            </a:r>
            <a:r>
              <a:rPr lang="ja-JP" altLang="en-US" sz="3200" dirty="0">
                <a:solidFill>
                  <a:srgbClr val="FFFF00"/>
                </a:solidFill>
                <a:latin typeface="Meiryo"/>
                <a:ea typeface="ＭＳ Ｐゴシック" pitchFamily="50" charset="-128"/>
                <a:cs typeface="ＭＳ Ｐゴシック" pitchFamily="50" charset="-128"/>
              </a:rPr>
              <a:t>が</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ほぐれたような気分</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になる！</a:t>
            </a:r>
            <a:endParaRPr kumimoji="1" lang="ja-JP" altLang="en-US" sz="44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5" name="角丸四角形 4"/>
          <p:cNvSpPr/>
          <p:nvPr/>
        </p:nvSpPr>
        <p:spPr>
          <a:xfrm>
            <a:off x="0" y="166255"/>
            <a:ext cx="9144000" cy="914400"/>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smtClean="0"/>
              <a:t>なぜ</a:t>
            </a:r>
            <a:r>
              <a:rPr kumimoji="1" lang="en-US" altLang="ja-JP" sz="2800" dirty="0" smtClean="0"/>
              <a:t>､</a:t>
            </a:r>
            <a:r>
              <a:rPr kumimoji="1" lang="ja-JP" altLang="en-US" sz="2800" dirty="0" smtClean="0"/>
              <a:t>ネットには</a:t>
            </a:r>
            <a:r>
              <a:rPr lang="ja-JP" altLang="en-US" sz="2800" dirty="0" smtClean="0"/>
              <a:t>大麻に関する</a:t>
            </a:r>
            <a:r>
              <a:rPr kumimoji="1" lang="en-US" altLang="ja-JP" sz="2800" dirty="0" smtClean="0"/>
              <a:t>『</a:t>
            </a:r>
            <a:r>
              <a:rPr kumimoji="1" lang="ja-JP" altLang="en-US" sz="2800" dirty="0" smtClean="0"/>
              <a:t>嘘</a:t>
            </a:r>
            <a:r>
              <a:rPr kumimoji="1" lang="en-US" altLang="ja-JP" sz="2800" dirty="0" smtClean="0"/>
              <a:t>』『</a:t>
            </a:r>
            <a:r>
              <a:rPr kumimoji="1" lang="ja-JP" altLang="en-US" sz="2800" dirty="0" smtClean="0"/>
              <a:t>誤情報</a:t>
            </a:r>
            <a:r>
              <a:rPr kumimoji="1" lang="en-US" altLang="ja-JP" sz="2800" dirty="0" smtClean="0"/>
              <a:t>』</a:t>
            </a:r>
            <a:r>
              <a:rPr kumimoji="1" lang="ja-JP" altLang="en-US" sz="2800" dirty="0" smtClean="0"/>
              <a:t>が溢れるのか</a:t>
            </a:r>
            <a:endParaRPr kumimoji="1" lang="ja-JP" altLang="en-US" sz="2800" dirty="0"/>
          </a:p>
        </p:txBody>
      </p:sp>
      <p:sp>
        <p:nvSpPr>
          <p:cNvPr id="7" name="Rectangle 1"/>
          <p:cNvSpPr>
            <a:spLocks noChangeArrowheads="1"/>
          </p:cNvSpPr>
          <p:nvPr/>
        </p:nvSpPr>
        <p:spPr bwMode="auto">
          <a:xfrm>
            <a:off x="0" y="528834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それは本当のリラックスではない。</a:t>
            </a:r>
            <a:r>
              <a:rPr lang="ja-JP" altLang="en-US" sz="3200" dirty="0">
                <a:solidFill>
                  <a:schemeClr val="bg1"/>
                </a:solidFill>
                <a:latin typeface="Meiryo"/>
                <a:ea typeface="ＭＳ Ｐゴシック" pitchFamily="50" charset="-128"/>
                <a:cs typeface="ＭＳ Ｐゴシック" pitchFamily="50" charset="-128"/>
              </a:rPr>
              <a:t>「</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やる気がない」、「物事がどうでもよい」など、</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投げやりな気分になっているに過ぎない。</a:t>
            </a:r>
            <a:endParaRPr kumimoji="1" lang="ja-JP" altLang="en-US" sz="4400" b="0" i="0" u="none" strike="noStrike" cap="none" normalizeH="0" baseline="0" dirty="0" smtClean="0">
              <a:ln>
                <a:noFill/>
              </a:ln>
              <a:solidFill>
                <a:srgbClr val="FFFF00"/>
              </a:solidFill>
              <a:effectLst/>
              <a:latin typeface="Arial" pitchFamily="34" charset="0"/>
              <a:ea typeface="ＭＳ Ｐゴシック" pitchFamily="50" charset="-128"/>
              <a:cs typeface="ＭＳ Ｐゴシック" pitchFamily="50" charset="-128"/>
            </a:endParaRPr>
          </a:p>
        </p:txBody>
      </p:sp>
      <p:sp>
        <p:nvSpPr>
          <p:cNvPr id="8" name="下矢印 7"/>
          <p:cNvSpPr/>
          <p:nvPr/>
        </p:nvSpPr>
        <p:spPr>
          <a:xfrm>
            <a:off x="3692236" y="4405745"/>
            <a:ext cx="1759528" cy="678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3824</TotalTime>
  <Words>390</Words>
  <Application>Microsoft Office PowerPoint</Application>
  <PresentationFormat>画面に合わせる (4:3)</PresentationFormat>
  <Paragraphs>183</Paragraphs>
  <Slides>13</Slides>
  <Notes>13</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PowerPoint プレゼンテーション</vt:lpstr>
      <vt:lpstr>PowerPoint プレゼンテーション</vt:lpstr>
      <vt:lpstr>大麻はタバコより安全？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屋良陽子</dc:creator>
  <cp:lastModifiedBy>沖縄県</cp:lastModifiedBy>
  <cp:revision>310</cp:revision>
  <dcterms:created xsi:type="dcterms:W3CDTF">2015-06-19T06:27:07Z</dcterms:created>
  <dcterms:modified xsi:type="dcterms:W3CDTF">2017-07-21T04:51:02Z</dcterms:modified>
</cp:coreProperties>
</file>